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1" r:id="rId3"/>
    <p:sldId id="273" r:id="rId4"/>
    <p:sldId id="257" r:id="rId5"/>
    <p:sldId id="263" r:id="rId6"/>
    <p:sldId id="282" r:id="rId7"/>
    <p:sldId id="281"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65" r:id="rId24"/>
    <p:sldId id="259" r:id="rId25"/>
    <p:sldId id="280" r:id="rId26"/>
    <p:sldId id="27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B4B8"/>
    <a:srgbClr val="AC14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58EBB-E6D9-4FAE-A4D9-1ED5DACA3F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FC17C1-1A55-4074-A420-1430068BED07}"/>
              </a:ext>
            </a:extLst>
          </p:cNvPr>
          <p:cNvSpPr>
            <a:spLocks noGrp="1"/>
          </p:cNvSpPr>
          <p:nvPr>
            <p:ph type="subTitle" idx="1"/>
          </p:nvPr>
        </p:nvSpPr>
        <p:spPr>
          <a:xfrm>
            <a:off x="1524000" y="3878263"/>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6FFD9D-A0A4-4C90-B7C2-11FFE69BF54E}"/>
              </a:ext>
            </a:extLst>
          </p:cNvPr>
          <p:cNvSpPr>
            <a:spLocks noGrp="1"/>
          </p:cNvSpPr>
          <p:nvPr>
            <p:ph type="dt" sz="half" idx="10"/>
          </p:nvPr>
        </p:nvSpPr>
        <p:spPr/>
        <p:txBody>
          <a:bodyPr/>
          <a:lstStyle/>
          <a:p>
            <a:fld id="{ED291B17-9318-49DB-B28B-6E5994AE9581}" type="datetime1">
              <a:rPr lang="en-US" smtClean="0"/>
              <a:t>12/3/2024</a:t>
            </a:fld>
            <a:endParaRPr lang="en-US" dirty="0"/>
          </a:p>
        </p:txBody>
      </p:sp>
      <p:sp>
        <p:nvSpPr>
          <p:cNvPr id="5" name="Footer Placeholder 4">
            <a:extLst>
              <a:ext uri="{FF2B5EF4-FFF2-40B4-BE49-F238E27FC236}">
                <a16:creationId xmlns:a16="http://schemas.microsoft.com/office/drawing/2014/main" id="{D43F5970-7098-46DB-949D-5446E46FBE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FC5CB90-23A1-4B11-80D0-84107648F03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98776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70748-A275-4E91-A065-77DABB2765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9231FA-5AEA-446F-B0F0-0C96EBFC21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1B5339-134F-4FDF-8C25-5E1D4D8B3B64}"/>
              </a:ext>
            </a:extLst>
          </p:cNvPr>
          <p:cNvSpPr>
            <a:spLocks noGrp="1"/>
          </p:cNvSpPr>
          <p:nvPr>
            <p:ph type="dt" sz="half" idx="10"/>
          </p:nvPr>
        </p:nvSpPr>
        <p:spPr/>
        <p:txBody>
          <a:bodyPr/>
          <a:lstStyle/>
          <a:p>
            <a:fld id="{2CED4963-E985-44C4-B8C4-FDD613B7C2F8}" type="datetime1">
              <a:rPr lang="en-US" smtClean="0"/>
              <a:t>12/3/2024</a:t>
            </a:fld>
            <a:endParaRPr lang="en-US" dirty="0"/>
          </a:p>
        </p:txBody>
      </p:sp>
      <p:sp>
        <p:nvSpPr>
          <p:cNvPr id="5" name="Footer Placeholder 4">
            <a:extLst>
              <a:ext uri="{FF2B5EF4-FFF2-40B4-BE49-F238E27FC236}">
                <a16:creationId xmlns:a16="http://schemas.microsoft.com/office/drawing/2014/main" id="{C88E48B7-C940-4549-A46F-AA5758BD7F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A760743-DC4D-44AF-843F-2181EA0FC6F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47176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ABACB2-15AD-4379-964E-374F2032749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A90526-59F1-4A4A-AB29-FF3723A874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ED3937-ED6D-4058-B621-C6E1D2D85DC5}"/>
              </a:ext>
            </a:extLst>
          </p:cNvPr>
          <p:cNvSpPr>
            <a:spLocks noGrp="1"/>
          </p:cNvSpPr>
          <p:nvPr>
            <p:ph type="dt" sz="half" idx="10"/>
          </p:nvPr>
        </p:nvSpPr>
        <p:spPr/>
        <p:txBody>
          <a:bodyPr/>
          <a:lstStyle/>
          <a:p>
            <a:fld id="{ED291B17-9318-49DB-B28B-6E5994AE9581}" type="datetime1">
              <a:rPr lang="en-US" smtClean="0"/>
              <a:t>12/3/2024</a:t>
            </a:fld>
            <a:endParaRPr lang="en-US" dirty="0"/>
          </a:p>
        </p:txBody>
      </p:sp>
      <p:sp>
        <p:nvSpPr>
          <p:cNvPr id="5" name="Footer Placeholder 4">
            <a:extLst>
              <a:ext uri="{FF2B5EF4-FFF2-40B4-BE49-F238E27FC236}">
                <a16:creationId xmlns:a16="http://schemas.microsoft.com/office/drawing/2014/main" id="{89A49613-159F-45B2-A5FC-884B5F8F778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92DD28D-B466-463F-BA25-76EEA225B95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55331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FF8EF31-5AAE-4437-8A11-5B98B25EA40E}"/>
              </a:ext>
            </a:extLst>
          </p:cNvPr>
          <p:cNvSpPr/>
          <p:nvPr userDrawn="1"/>
        </p:nvSpPr>
        <p:spPr>
          <a:xfrm>
            <a:off x="0" y="0"/>
            <a:ext cx="12192000" cy="1524000"/>
          </a:xfrm>
          <a:prstGeom prst="rect">
            <a:avLst/>
          </a:prstGeom>
          <a:solidFill>
            <a:srgbClr val="AEB4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06565-5B74-404E-9053-0A4456E42BF6}"/>
              </a:ext>
            </a:extLst>
          </p:cNvPr>
          <p:cNvSpPr>
            <a:spLocks noGrp="1"/>
          </p:cNvSpPr>
          <p:nvPr>
            <p:ph type="title"/>
          </p:nvPr>
        </p:nvSpPr>
        <p:spPr>
          <a:xfrm>
            <a:off x="838200" y="561975"/>
            <a:ext cx="10515600" cy="964406"/>
          </a:xfrm>
          <a:noFill/>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D6C5E5C-2640-4EEC-A030-DA835D786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DFC3D5-1A1E-4D10-84D3-59EA4FB797E9}"/>
              </a:ext>
            </a:extLst>
          </p:cNvPr>
          <p:cNvSpPr>
            <a:spLocks noGrp="1"/>
          </p:cNvSpPr>
          <p:nvPr>
            <p:ph type="dt" sz="half" idx="10"/>
          </p:nvPr>
        </p:nvSpPr>
        <p:spPr/>
        <p:txBody>
          <a:bodyPr/>
          <a:lstStyle/>
          <a:p>
            <a:fld id="{78DD82B9-B8EE-4375-B6FF-88FA6ABB15D9}" type="datetime1">
              <a:rPr lang="en-US" smtClean="0"/>
              <a:t>12/3/2024</a:t>
            </a:fld>
            <a:endParaRPr lang="en-US" dirty="0"/>
          </a:p>
        </p:txBody>
      </p:sp>
      <p:sp>
        <p:nvSpPr>
          <p:cNvPr id="5" name="Footer Placeholder 4">
            <a:extLst>
              <a:ext uri="{FF2B5EF4-FFF2-40B4-BE49-F238E27FC236}">
                <a16:creationId xmlns:a16="http://schemas.microsoft.com/office/drawing/2014/main" id="{884FCEE4-7A4E-4014-B616-8A8719FED1B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649216-6950-4E0F-9E8A-D68280D59D73}"/>
              </a:ext>
            </a:extLst>
          </p:cNvPr>
          <p:cNvSpPr>
            <a:spLocks noGrp="1"/>
          </p:cNvSpPr>
          <p:nvPr>
            <p:ph type="sldNum" sz="quarter" idx="12"/>
          </p:nvPr>
        </p:nvSpPr>
        <p:spPr/>
        <p:txBody>
          <a:bodyPr/>
          <a:lstStyle/>
          <a:p>
            <a:fld id="{3A98EE3D-8CD1-4C3F-BD1C-C98C9596463C}" type="slidenum">
              <a:rPr lang="en-US" smtClean="0"/>
              <a:t>‹#›</a:t>
            </a:fld>
            <a:endParaRPr lang="en-US" dirty="0"/>
          </a:p>
        </p:txBody>
      </p:sp>
      <p:pic>
        <p:nvPicPr>
          <p:cNvPr id="8" name="Picture 7" descr="A picture containing text, sign&#10;&#10;Description automatically generated">
            <a:extLst>
              <a:ext uri="{FF2B5EF4-FFF2-40B4-BE49-F238E27FC236}">
                <a16:creationId xmlns:a16="http://schemas.microsoft.com/office/drawing/2014/main" id="{21FE1567-DD4D-43A2-A289-CD48FCD594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64639" y="299752"/>
            <a:ext cx="4175903" cy="1052798"/>
          </a:xfrm>
          <a:prstGeom prst="rect">
            <a:avLst/>
          </a:prstGeom>
        </p:spPr>
      </p:pic>
    </p:spTree>
    <p:extLst>
      <p:ext uri="{BB962C8B-B14F-4D97-AF65-F5344CB8AC3E}">
        <p14:creationId xmlns:p14="http://schemas.microsoft.com/office/powerpoint/2010/main" val="122804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ED40C-8C92-411D-A6C0-A2326CB403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3026AB-E29D-4E66-B664-C290A7A1A9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949B2D-E375-402B-A387-A3C1071D485E}"/>
              </a:ext>
            </a:extLst>
          </p:cNvPr>
          <p:cNvSpPr>
            <a:spLocks noGrp="1"/>
          </p:cNvSpPr>
          <p:nvPr>
            <p:ph type="dt" sz="half" idx="10"/>
          </p:nvPr>
        </p:nvSpPr>
        <p:spPr/>
        <p:txBody>
          <a:bodyPr/>
          <a:lstStyle/>
          <a:p>
            <a:fld id="{B2497495-0637-405E-AE64-5CC7506D51F5}" type="datetime1">
              <a:rPr lang="en-US" smtClean="0"/>
              <a:t>12/3/2024</a:t>
            </a:fld>
            <a:endParaRPr lang="en-US" dirty="0"/>
          </a:p>
        </p:txBody>
      </p:sp>
      <p:sp>
        <p:nvSpPr>
          <p:cNvPr id="5" name="Footer Placeholder 4">
            <a:extLst>
              <a:ext uri="{FF2B5EF4-FFF2-40B4-BE49-F238E27FC236}">
                <a16:creationId xmlns:a16="http://schemas.microsoft.com/office/drawing/2014/main" id="{E5EAA7E3-C9DE-4742-9932-D3270FCEE56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61F5FB4-EDD2-476C-A3C1-77276CED7F6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21941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A628F-EC9E-4936-AEB1-EAD273DD03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FDC9B3-8493-4A61-B0F2-32AAAD705C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268FCE-4D30-4FC8-933A-8BE0F7CFE3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1FE2EA-F47F-4B3D-B730-DE88AB22A0D7}"/>
              </a:ext>
            </a:extLst>
          </p:cNvPr>
          <p:cNvSpPr>
            <a:spLocks noGrp="1"/>
          </p:cNvSpPr>
          <p:nvPr>
            <p:ph type="dt" sz="half" idx="10"/>
          </p:nvPr>
        </p:nvSpPr>
        <p:spPr/>
        <p:txBody>
          <a:bodyPr/>
          <a:lstStyle/>
          <a:p>
            <a:fld id="{7BFFD690-9426-415D-8B65-26881E07B2D4}" type="datetime1">
              <a:rPr lang="en-US" smtClean="0"/>
              <a:t>12/3/2024</a:t>
            </a:fld>
            <a:endParaRPr lang="en-US" dirty="0"/>
          </a:p>
        </p:txBody>
      </p:sp>
      <p:sp>
        <p:nvSpPr>
          <p:cNvPr id="6" name="Footer Placeholder 5">
            <a:extLst>
              <a:ext uri="{FF2B5EF4-FFF2-40B4-BE49-F238E27FC236}">
                <a16:creationId xmlns:a16="http://schemas.microsoft.com/office/drawing/2014/main" id="{7C3AF213-7202-47AB-AE26-F06A6D5556F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1832A4C-B575-4291-AAEE-330BC675D02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40564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E4B39-CF3B-4097-9A80-16ACA733A6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B54D18-ED8D-4EE9-8365-9E908890B1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C4F0D9-797F-4E58-AF33-4813A37C39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28E8F5-39B8-4D5C-B87C-797DC1F3B0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8189F8-51FA-483E-A786-B8DB6D61CC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89E790-7AED-479B-BAA5-B3795499506C}"/>
              </a:ext>
            </a:extLst>
          </p:cNvPr>
          <p:cNvSpPr>
            <a:spLocks noGrp="1"/>
          </p:cNvSpPr>
          <p:nvPr>
            <p:ph type="dt" sz="half" idx="10"/>
          </p:nvPr>
        </p:nvSpPr>
        <p:spPr/>
        <p:txBody>
          <a:bodyPr/>
          <a:lstStyle/>
          <a:p>
            <a:fld id="{04C4989A-474C-40DE-95B9-011C28B71673}" type="datetime1">
              <a:rPr lang="en-US" smtClean="0"/>
              <a:t>12/3/2024</a:t>
            </a:fld>
            <a:endParaRPr lang="en-US" dirty="0"/>
          </a:p>
        </p:txBody>
      </p:sp>
      <p:sp>
        <p:nvSpPr>
          <p:cNvPr id="8" name="Footer Placeholder 7">
            <a:extLst>
              <a:ext uri="{FF2B5EF4-FFF2-40B4-BE49-F238E27FC236}">
                <a16:creationId xmlns:a16="http://schemas.microsoft.com/office/drawing/2014/main" id="{1A938E93-DEC2-41D9-A44F-EEFBFCF2BC1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D07924B-1B59-421D-AAC6-13F6DE3B182E}"/>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9928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9A148-8CBF-4A5C-B8C1-7DFD478D32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001E58-2E39-4A2C-8914-2A7CB2635827}"/>
              </a:ext>
            </a:extLst>
          </p:cNvPr>
          <p:cNvSpPr>
            <a:spLocks noGrp="1"/>
          </p:cNvSpPr>
          <p:nvPr>
            <p:ph type="dt" sz="half" idx="10"/>
          </p:nvPr>
        </p:nvSpPr>
        <p:spPr/>
        <p:txBody>
          <a:bodyPr/>
          <a:lstStyle/>
          <a:p>
            <a:fld id="{5DB4ED54-5B5E-4A04-93D3-5772E3CE3818}" type="datetime1">
              <a:rPr lang="en-US" smtClean="0"/>
              <a:t>12/3/2024</a:t>
            </a:fld>
            <a:endParaRPr lang="en-US" dirty="0"/>
          </a:p>
        </p:txBody>
      </p:sp>
      <p:sp>
        <p:nvSpPr>
          <p:cNvPr id="4" name="Footer Placeholder 3">
            <a:extLst>
              <a:ext uri="{FF2B5EF4-FFF2-40B4-BE49-F238E27FC236}">
                <a16:creationId xmlns:a16="http://schemas.microsoft.com/office/drawing/2014/main" id="{73CABF38-D1ED-46CC-890D-5FAB65E8A82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983A8A8-D937-4F19-A955-64EBAA6BEAC2}"/>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9142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89648-8038-4023-82D1-9913A2B90506}"/>
              </a:ext>
            </a:extLst>
          </p:cNvPr>
          <p:cNvSpPr>
            <a:spLocks noGrp="1"/>
          </p:cNvSpPr>
          <p:nvPr>
            <p:ph type="dt" sz="half" idx="10"/>
          </p:nvPr>
        </p:nvSpPr>
        <p:spPr/>
        <p:txBody>
          <a:bodyPr/>
          <a:lstStyle/>
          <a:p>
            <a:fld id="{4EDE50D6-574B-40AF-946F-D52A04ADE379}" type="datetime1">
              <a:rPr lang="en-US" smtClean="0"/>
              <a:t>12/3/2024</a:t>
            </a:fld>
            <a:endParaRPr lang="en-US" dirty="0"/>
          </a:p>
        </p:txBody>
      </p:sp>
      <p:sp>
        <p:nvSpPr>
          <p:cNvPr id="3" name="Footer Placeholder 2">
            <a:extLst>
              <a:ext uri="{FF2B5EF4-FFF2-40B4-BE49-F238E27FC236}">
                <a16:creationId xmlns:a16="http://schemas.microsoft.com/office/drawing/2014/main" id="{320D0638-0F35-4410-AEE3-9FA5C23EBD4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BFD00A7-702C-4E25-996B-4370DAB32D9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50568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465CE-5FAD-49EF-B3D2-5B6802E5B6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325966-1FF3-42D0-9EF5-F3CEC08F27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D66AC6-6CDF-4772-AF1A-51258F984C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42B018-101F-4A4F-8B8C-9D80D1109BF0}"/>
              </a:ext>
            </a:extLst>
          </p:cNvPr>
          <p:cNvSpPr>
            <a:spLocks noGrp="1"/>
          </p:cNvSpPr>
          <p:nvPr>
            <p:ph type="dt" sz="half" idx="10"/>
          </p:nvPr>
        </p:nvSpPr>
        <p:spPr/>
        <p:txBody>
          <a:bodyPr/>
          <a:lstStyle/>
          <a:p>
            <a:fld id="{D82884F1-FFEA-405F-9602-3DCA865EDA4E}" type="datetime1">
              <a:rPr lang="en-US" smtClean="0"/>
              <a:t>12/3/2024</a:t>
            </a:fld>
            <a:endParaRPr lang="en-US" dirty="0"/>
          </a:p>
        </p:txBody>
      </p:sp>
      <p:sp>
        <p:nvSpPr>
          <p:cNvPr id="6" name="Footer Placeholder 5">
            <a:extLst>
              <a:ext uri="{FF2B5EF4-FFF2-40B4-BE49-F238E27FC236}">
                <a16:creationId xmlns:a16="http://schemas.microsoft.com/office/drawing/2014/main" id="{25B10359-3CC8-4636-8BA2-649AF28F81B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06504E-9737-46F5-B067-7249A0893FA1}"/>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4913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DE1E6-DF40-4009-A130-F5A1BCEAE7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E17D7C-680B-4F1F-84EB-26107A0BB3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4A03E8-0AC4-4D46-BE55-65DB75A21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61C143-232A-4634-A9DA-813441CDE36A}"/>
              </a:ext>
            </a:extLst>
          </p:cNvPr>
          <p:cNvSpPr>
            <a:spLocks noGrp="1"/>
          </p:cNvSpPr>
          <p:nvPr>
            <p:ph type="dt" sz="half" idx="10"/>
          </p:nvPr>
        </p:nvSpPr>
        <p:spPr/>
        <p:txBody>
          <a:bodyPr/>
          <a:lstStyle/>
          <a:p>
            <a:fld id="{7E18DB4A-8810-4A10-AD5C-D5E2C667F5B3}" type="datetime1">
              <a:rPr lang="en-US" smtClean="0"/>
              <a:t>12/3/2024</a:t>
            </a:fld>
            <a:endParaRPr lang="en-US" dirty="0"/>
          </a:p>
        </p:txBody>
      </p:sp>
      <p:sp>
        <p:nvSpPr>
          <p:cNvPr id="6" name="Footer Placeholder 5">
            <a:extLst>
              <a:ext uri="{FF2B5EF4-FFF2-40B4-BE49-F238E27FC236}">
                <a16:creationId xmlns:a16="http://schemas.microsoft.com/office/drawing/2014/main" id="{2D645C52-3681-4A42-8991-08284F30B50A}"/>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407D4B7D-0708-4E20-B3A1-F05FC693668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88669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4B585A-D194-4E68-93D7-FAEA646A85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2EF8390-DFA4-46A0-B55E-4120CADCC1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E83DD4-C5AA-443F-96D2-01E5E9B5C7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291B17-9318-49DB-B28B-6E5994AE9581}" type="datetime1">
              <a:rPr lang="en-US" smtClean="0"/>
              <a:t>12/3/2024</a:t>
            </a:fld>
            <a:endParaRPr lang="en-US" dirty="0"/>
          </a:p>
        </p:txBody>
      </p:sp>
      <p:sp>
        <p:nvSpPr>
          <p:cNvPr id="5" name="Footer Placeholder 4">
            <a:extLst>
              <a:ext uri="{FF2B5EF4-FFF2-40B4-BE49-F238E27FC236}">
                <a16:creationId xmlns:a16="http://schemas.microsoft.com/office/drawing/2014/main" id="{190C78FC-5F10-4479-B265-AAFBA399FB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ED83D2F-000D-446A-8E4D-3317A3A956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28052239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acrem.mcmaster.ca/Personalisation/DownloadTemplate/5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research.mcmaster.ca/home/support-for-researchers/ethics/areb/"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secretariat.mcmaster.ca/app/uploads/Research-Integrity-Policy.pdf" TargetMode="External"/><Relationship Id="rId2" Type="http://schemas.openxmlformats.org/officeDocument/2006/relationships/hyperlink" Target="https://secretariat.mcmaster.ca/app/uploads/2019/06/Research-Involving-Human-Participants.pdf" TargetMode="External"/><Relationship Id="rId1" Type="http://schemas.openxmlformats.org/officeDocument/2006/relationships/slideLayout" Target="../slideLayouts/slideLayout2.xml"/><Relationship Id="rId6" Type="http://schemas.openxmlformats.org/officeDocument/2006/relationships/hyperlink" Target="https://hireb.ca/" TargetMode="External"/><Relationship Id="rId5" Type="http://schemas.openxmlformats.org/officeDocument/2006/relationships/hyperlink" Target="https://tcps2core.ca/welcome" TargetMode="External"/><Relationship Id="rId4" Type="http://schemas.openxmlformats.org/officeDocument/2006/relationships/hyperlink" Target="https://ethics.gc.ca/eng/policy-politique_tcps2-eptc2_2018.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research.mcmaster.ca/home/support-for-researchers/ethics/macrem/" TargetMode="External"/><Relationship Id="rId2" Type="http://schemas.openxmlformats.org/officeDocument/2006/relationships/hyperlink" Target="https://research.mcmaster.ca/home/support-for-researchers/ethics/macrem/macrem-template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The_Aversion_Project" TargetMode="External"/><Relationship Id="rId3" Type="http://schemas.openxmlformats.org/officeDocument/2006/relationships/hyperlink" Target="https://en.wikipedia.org/wiki/Monster_Study" TargetMode="External"/><Relationship Id="rId7" Type="http://schemas.openxmlformats.org/officeDocument/2006/relationships/hyperlink" Target="https://en.wikipedia.org/wiki/MKUltra" TargetMode="External"/><Relationship Id="rId2" Type="http://schemas.openxmlformats.org/officeDocument/2006/relationships/hyperlink" Target="https://www.cdc.gov/tuskegee/timeline.htm" TargetMode="External"/><Relationship Id="rId1" Type="http://schemas.openxmlformats.org/officeDocument/2006/relationships/slideLayout" Target="../slideLayouts/slideLayout2.xml"/><Relationship Id="rId6" Type="http://schemas.openxmlformats.org/officeDocument/2006/relationships/hyperlink" Target="https://www.hopkinsmedicine.org/henrietta-lacks" TargetMode="External"/><Relationship Id="rId5" Type="http://schemas.openxmlformats.org/officeDocument/2006/relationships/hyperlink" Target="https://en.wikipedia.org/wiki/Willowbrook_State_School" TargetMode="External"/><Relationship Id="rId10" Type="http://schemas.openxmlformats.org/officeDocument/2006/relationships/hyperlink" Target="https://www.aptnnews.ca/national-news/pictou-landing-first-nation-members-suing-researchers-for-secret-experiment-says-claim/" TargetMode="External"/><Relationship Id="rId4" Type="http://schemas.openxmlformats.org/officeDocument/2006/relationships/hyperlink" Target="https://en.wikipedia.org/wiki/Nuremberg_Code#:~:text=The%20Nuremberg%20Code%20(German%3A%20N%C3%BCrnberger,after%20the%20Second%20World%20War." TargetMode="External"/><Relationship Id="rId9" Type="http://schemas.openxmlformats.org/officeDocument/2006/relationships/hyperlink" Target="https://www.science.org/content/article/golden-rice-not-so-golden-tuft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onlinesubmission.hireb.ca/Account/Login?ReturnUrl=%2fHome%2fIndex" TargetMode="External"/><Relationship Id="rId2" Type="http://schemas.openxmlformats.org/officeDocument/2006/relationships/hyperlink" Target="https://reo.mcmaster.ca/macre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C145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C3E30-9F36-4AD2-A0D7-A8695E6A2B2B}"/>
              </a:ext>
            </a:extLst>
          </p:cNvPr>
          <p:cNvSpPr>
            <a:spLocks noGrp="1"/>
          </p:cNvSpPr>
          <p:nvPr>
            <p:ph type="ctrTitle"/>
          </p:nvPr>
        </p:nvSpPr>
        <p:spPr>
          <a:xfrm>
            <a:off x="581192" y="1009398"/>
            <a:ext cx="6823988" cy="3453419"/>
          </a:xfrm>
        </p:spPr>
        <p:txBody>
          <a:bodyPr anchor="b">
            <a:normAutofit/>
          </a:bodyPr>
          <a:lstStyle/>
          <a:p>
            <a:r>
              <a:rPr lang="en-US" sz="6000" dirty="0">
                <a:solidFill>
                  <a:schemeClr val="tx1"/>
                </a:solidFill>
              </a:rPr>
              <a:t>McMaster Research Ethics Board (MREB)</a:t>
            </a:r>
          </a:p>
        </p:txBody>
      </p:sp>
      <p:sp>
        <p:nvSpPr>
          <p:cNvPr id="3" name="Subtitle 2">
            <a:extLst>
              <a:ext uri="{FF2B5EF4-FFF2-40B4-BE49-F238E27FC236}">
                <a16:creationId xmlns:a16="http://schemas.microsoft.com/office/drawing/2014/main" id="{4F7C6B36-5705-4C0B-890C-1F444243F7CD}"/>
              </a:ext>
            </a:extLst>
          </p:cNvPr>
          <p:cNvSpPr>
            <a:spLocks noGrp="1"/>
          </p:cNvSpPr>
          <p:nvPr>
            <p:ph type="subTitle" idx="1"/>
          </p:nvPr>
        </p:nvSpPr>
        <p:spPr>
          <a:xfrm>
            <a:off x="581191" y="4572000"/>
            <a:ext cx="6823988" cy="1023580"/>
          </a:xfrm>
        </p:spPr>
        <p:txBody>
          <a:bodyPr anchor="t">
            <a:normAutofit/>
          </a:bodyPr>
          <a:lstStyle/>
          <a:p>
            <a:r>
              <a:rPr lang="en-US" sz="2800" dirty="0">
                <a:solidFill>
                  <a:schemeClr val="tx1">
                    <a:alpha val="60000"/>
                  </a:schemeClr>
                </a:solidFill>
              </a:rPr>
              <a:t>Nicole Gervais, MREB Research Ethics Advisor (REA)</a:t>
            </a:r>
          </a:p>
        </p:txBody>
      </p:sp>
      <p:pic>
        <p:nvPicPr>
          <p:cNvPr id="46" name="Picture 3" descr="Complex maths formulae on a blackboard">
            <a:extLst>
              <a:ext uri="{FF2B5EF4-FFF2-40B4-BE49-F238E27FC236}">
                <a16:creationId xmlns:a16="http://schemas.microsoft.com/office/drawing/2014/main" id="{00B9EA8B-C142-66BB-6A99-4FEDC86F7D12}"/>
              </a:ext>
            </a:extLst>
          </p:cNvPr>
          <p:cNvPicPr>
            <a:picLocks noChangeAspect="1"/>
          </p:cNvPicPr>
          <p:nvPr/>
        </p:nvPicPr>
        <p:blipFill rotWithShape="1">
          <a:blip r:embed="rId2"/>
          <a:srcRect l="35398" r="21474" b="-1"/>
          <a:stretch/>
        </p:blipFill>
        <p:spPr>
          <a:xfrm>
            <a:off x="8140428" y="10"/>
            <a:ext cx="4051572" cy="6857990"/>
          </a:xfrm>
          <a:prstGeom prst="rect">
            <a:avLst/>
          </a:prstGeom>
        </p:spPr>
      </p:pic>
    </p:spTree>
    <p:extLst>
      <p:ext uri="{BB962C8B-B14F-4D97-AF65-F5344CB8AC3E}">
        <p14:creationId xmlns:p14="http://schemas.microsoft.com/office/powerpoint/2010/main" val="20422905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50348-0CBC-0D06-394E-8444FF5F152B}"/>
              </a:ext>
            </a:extLst>
          </p:cNvPr>
          <p:cNvSpPr>
            <a:spLocks noGrp="1"/>
          </p:cNvSpPr>
          <p:nvPr>
            <p:ph type="title"/>
          </p:nvPr>
        </p:nvSpPr>
        <p:spPr/>
        <p:txBody>
          <a:bodyPr/>
          <a:lstStyle/>
          <a:p>
            <a:r>
              <a:rPr lang="en-US" dirty="0"/>
              <a:t>Sections 3 &amp; 4 – Summary and funding</a:t>
            </a:r>
          </a:p>
        </p:txBody>
      </p:sp>
      <p:sp>
        <p:nvSpPr>
          <p:cNvPr id="3" name="Content Placeholder 2">
            <a:extLst>
              <a:ext uri="{FF2B5EF4-FFF2-40B4-BE49-F238E27FC236}">
                <a16:creationId xmlns:a16="http://schemas.microsoft.com/office/drawing/2014/main" id="{40498A9A-CCD5-346C-01C5-C70550EF7F4D}"/>
              </a:ext>
            </a:extLst>
          </p:cNvPr>
          <p:cNvSpPr>
            <a:spLocks noGrp="1"/>
          </p:cNvSpPr>
          <p:nvPr>
            <p:ph idx="1"/>
          </p:nvPr>
        </p:nvSpPr>
        <p:spPr/>
        <p:txBody>
          <a:bodyPr/>
          <a:lstStyle/>
          <a:p>
            <a:r>
              <a:rPr lang="en-US" dirty="0"/>
              <a:t>Ensure you use lay person language</a:t>
            </a:r>
          </a:p>
          <a:p>
            <a:r>
              <a:rPr lang="en-US" dirty="0"/>
              <a:t>Guide: </a:t>
            </a:r>
            <a:r>
              <a:rPr lang="en-US" dirty="0">
                <a:hlinkClick r:id="rId2"/>
              </a:rPr>
              <a:t>https://macrem.mcmaster.ca/Personalisation/DownloadTemplate/53</a:t>
            </a:r>
            <a:r>
              <a:rPr lang="en-US" dirty="0"/>
              <a:t> </a:t>
            </a:r>
          </a:p>
          <a:p>
            <a:r>
              <a:rPr lang="en-US" dirty="0"/>
              <a:t>Double check your start/end dates – particularly year</a:t>
            </a:r>
          </a:p>
          <a:p>
            <a:r>
              <a:rPr lang="en-US" dirty="0"/>
              <a:t>Does your end date give you enough time?</a:t>
            </a:r>
          </a:p>
          <a:p>
            <a:r>
              <a:rPr lang="en-US" dirty="0"/>
              <a:t>Be sure to contact us when your funding situation changes</a:t>
            </a:r>
          </a:p>
        </p:txBody>
      </p:sp>
    </p:spTree>
    <p:extLst>
      <p:ext uri="{BB962C8B-B14F-4D97-AF65-F5344CB8AC3E}">
        <p14:creationId xmlns:p14="http://schemas.microsoft.com/office/powerpoint/2010/main" val="367206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79862-9837-6537-187C-52058DF26DCD}"/>
              </a:ext>
            </a:extLst>
          </p:cNvPr>
          <p:cNvSpPr>
            <a:spLocks noGrp="1"/>
          </p:cNvSpPr>
          <p:nvPr>
            <p:ph type="title"/>
          </p:nvPr>
        </p:nvSpPr>
        <p:spPr/>
        <p:txBody>
          <a:bodyPr/>
          <a:lstStyle/>
          <a:p>
            <a:r>
              <a:rPr lang="en-US" dirty="0"/>
              <a:t>Section 5 – Study Locations</a:t>
            </a:r>
          </a:p>
        </p:txBody>
      </p:sp>
      <p:sp>
        <p:nvSpPr>
          <p:cNvPr id="3" name="Content Placeholder 2">
            <a:extLst>
              <a:ext uri="{FF2B5EF4-FFF2-40B4-BE49-F238E27FC236}">
                <a16:creationId xmlns:a16="http://schemas.microsoft.com/office/drawing/2014/main" id="{F471A850-8D98-E746-9361-D9F7EB18DCC7}"/>
              </a:ext>
            </a:extLst>
          </p:cNvPr>
          <p:cNvSpPr>
            <a:spLocks noGrp="1"/>
          </p:cNvSpPr>
          <p:nvPr>
            <p:ph idx="1"/>
          </p:nvPr>
        </p:nvSpPr>
        <p:spPr/>
        <p:txBody>
          <a:bodyPr/>
          <a:lstStyle/>
          <a:p>
            <a:r>
              <a:rPr lang="en-US" dirty="0"/>
              <a:t>Institutions differ in regards to whether they will accept clearance from other REBs.  Make sure you check with all relevant boards</a:t>
            </a:r>
          </a:p>
          <a:p>
            <a:r>
              <a:rPr lang="en-US" dirty="0"/>
              <a:t>Relevant boards include those that oversee the research team members, and likely even those sites you wish to recruit from</a:t>
            </a:r>
          </a:p>
          <a:p>
            <a:r>
              <a:rPr lang="en-US" dirty="0"/>
              <a:t>If your participants currently live outside Canada, you have to check “outside Canada”, even if all your data collection will be done virtually. </a:t>
            </a:r>
          </a:p>
          <a:p>
            <a:r>
              <a:rPr lang="en-US" dirty="0"/>
              <a:t>If you are working outside Canada (exceptions of the USA and Britain), you want to list an ad hoc reviewer.  It helps if you confirm they’re willing to do it before submitting their name</a:t>
            </a:r>
          </a:p>
        </p:txBody>
      </p:sp>
    </p:spTree>
    <p:extLst>
      <p:ext uri="{BB962C8B-B14F-4D97-AF65-F5344CB8AC3E}">
        <p14:creationId xmlns:p14="http://schemas.microsoft.com/office/powerpoint/2010/main" val="1090231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831B2-E78A-A5AF-A84C-74A8E90B7CC6}"/>
              </a:ext>
            </a:extLst>
          </p:cNvPr>
          <p:cNvSpPr>
            <a:spLocks noGrp="1"/>
          </p:cNvSpPr>
          <p:nvPr>
            <p:ph type="title"/>
          </p:nvPr>
        </p:nvSpPr>
        <p:spPr/>
        <p:txBody>
          <a:bodyPr/>
          <a:lstStyle/>
          <a:p>
            <a:r>
              <a:rPr lang="en-US" dirty="0"/>
              <a:t>Section 6 – Indigenous Research</a:t>
            </a:r>
          </a:p>
        </p:txBody>
      </p:sp>
      <p:sp>
        <p:nvSpPr>
          <p:cNvPr id="3" name="Content Placeholder 2">
            <a:extLst>
              <a:ext uri="{FF2B5EF4-FFF2-40B4-BE49-F238E27FC236}">
                <a16:creationId xmlns:a16="http://schemas.microsoft.com/office/drawing/2014/main" id="{513E341E-F072-DEF6-12A5-04CB5A2F08B5}"/>
              </a:ext>
            </a:extLst>
          </p:cNvPr>
          <p:cNvSpPr>
            <a:spLocks noGrp="1"/>
          </p:cNvSpPr>
          <p:nvPr>
            <p:ph idx="1"/>
          </p:nvPr>
        </p:nvSpPr>
        <p:spPr/>
        <p:txBody>
          <a:bodyPr>
            <a:normAutofit lnSpcReduction="10000"/>
          </a:bodyPr>
          <a:lstStyle/>
          <a:p>
            <a:r>
              <a:rPr lang="en-US" dirty="0"/>
              <a:t>Doesn’t apply to incidental inclusion – only if you are specifically seeking their voice</a:t>
            </a:r>
          </a:p>
          <a:p>
            <a:r>
              <a:rPr lang="en-US" dirty="0"/>
              <a:t>If you are, it is very, very unlikely any request to waive community engagement will be granted</a:t>
            </a:r>
          </a:p>
          <a:p>
            <a:r>
              <a:rPr lang="en-US" dirty="0"/>
              <a:t>Even if there isn’t a formal steering group or research board at the sites you’re working at, attempts should be made to develop an informal group of community members</a:t>
            </a:r>
          </a:p>
          <a:p>
            <a:r>
              <a:rPr lang="en-US" dirty="0"/>
              <a:t>You may wish to touch base with MIRI or the Indigenous studies department</a:t>
            </a:r>
          </a:p>
          <a:p>
            <a:r>
              <a:rPr lang="en-US" dirty="0"/>
              <a:t>Ensure you’re following the principles of OCAP</a:t>
            </a:r>
          </a:p>
        </p:txBody>
      </p:sp>
    </p:spTree>
    <p:extLst>
      <p:ext uri="{BB962C8B-B14F-4D97-AF65-F5344CB8AC3E}">
        <p14:creationId xmlns:p14="http://schemas.microsoft.com/office/powerpoint/2010/main" val="129185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1FA63-7A9F-343D-12B3-E1C3701EE685}"/>
              </a:ext>
            </a:extLst>
          </p:cNvPr>
          <p:cNvSpPr>
            <a:spLocks noGrp="1"/>
          </p:cNvSpPr>
          <p:nvPr>
            <p:ph type="title"/>
          </p:nvPr>
        </p:nvSpPr>
        <p:spPr/>
        <p:txBody>
          <a:bodyPr/>
          <a:lstStyle/>
          <a:p>
            <a:r>
              <a:rPr lang="en-US" dirty="0"/>
              <a:t>Section 7 – Conflict of Interest</a:t>
            </a:r>
          </a:p>
        </p:txBody>
      </p:sp>
      <p:sp>
        <p:nvSpPr>
          <p:cNvPr id="3" name="Content Placeholder 2">
            <a:extLst>
              <a:ext uri="{FF2B5EF4-FFF2-40B4-BE49-F238E27FC236}">
                <a16:creationId xmlns:a16="http://schemas.microsoft.com/office/drawing/2014/main" id="{158816C7-30F4-4257-3472-0562BD601C67}"/>
              </a:ext>
            </a:extLst>
          </p:cNvPr>
          <p:cNvSpPr>
            <a:spLocks noGrp="1"/>
          </p:cNvSpPr>
          <p:nvPr>
            <p:ph idx="1"/>
          </p:nvPr>
        </p:nvSpPr>
        <p:spPr/>
        <p:txBody>
          <a:bodyPr/>
          <a:lstStyle/>
          <a:p>
            <a:r>
              <a:rPr lang="en-US" dirty="0"/>
              <a:t>Consider every member of the research team</a:t>
            </a:r>
          </a:p>
          <a:p>
            <a:r>
              <a:rPr lang="en-US" dirty="0"/>
              <a:t>Employee salary’s do not count as a benefit for 7.2</a:t>
            </a:r>
          </a:p>
          <a:p>
            <a:r>
              <a:rPr lang="en-US" dirty="0"/>
              <a:t>Clear communication is the best mitigating strategy in many cases</a:t>
            </a:r>
          </a:p>
          <a:p>
            <a:r>
              <a:rPr lang="en-US" dirty="0"/>
              <a:t>Those with the least conflict of interest should have the most contact with the participants</a:t>
            </a:r>
          </a:p>
        </p:txBody>
      </p:sp>
    </p:spTree>
    <p:extLst>
      <p:ext uri="{BB962C8B-B14F-4D97-AF65-F5344CB8AC3E}">
        <p14:creationId xmlns:p14="http://schemas.microsoft.com/office/powerpoint/2010/main" val="156472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770EF-AC19-116F-B572-EB4C5DF9B93D}"/>
              </a:ext>
            </a:extLst>
          </p:cNvPr>
          <p:cNvSpPr>
            <a:spLocks noGrp="1"/>
          </p:cNvSpPr>
          <p:nvPr>
            <p:ph type="title"/>
          </p:nvPr>
        </p:nvSpPr>
        <p:spPr/>
        <p:txBody>
          <a:bodyPr/>
          <a:lstStyle/>
          <a:p>
            <a:r>
              <a:rPr lang="en-US" dirty="0"/>
              <a:t>Section 8 – Background and Hypothesis</a:t>
            </a:r>
          </a:p>
        </p:txBody>
      </p:sp>
      <p:sp>
        <p:nvSpPr>
          <p:cNvPr id="3" name="Content Placeholder 2">
            <a:extLst>
              <a:ext uri="{FF2B5EF4-FFF2-40B4-BE49-F238E27FC236}">
                <a16:creationId xmlns:a16="http://schemas.microsoft.com/office/drawing/2014/main" id="{07A2A184-C1D6-D51F-0D9A-524919FD2398}"/>
              </a:ext>
            </a:extLst>
          </p:cNvPr>
          <p:cNvSpPr>
            <a:spLocks noGrp="1"/>
          </p:cNvSpPr>
          <p:nvPr>
            <p:ph idx="1"/>
          </p:nvPr>
        </p:nvSpPr>
        <p:spPr/>
        <p:txBody>
          <a:bodyPr/>
          <a:lstStyle/>
          <a:p>
            <a:r>
              <a:rPr lang="en-US" dirty="0"/>
              <a:t>Use lay person language</a:t>
            </a:r>
          </a:p>
          <a:p>
            <a:r>
              <a:rPr lang="en-US" dirty="0"/>
              <a:t>References are not necessary (but not wrong)</a:t>
            </a:r>
          </a:p>
          <a:p>
            <a:r>
              <a:rPr lang="en-US" dirty="0"/>
              <a:t>Only include the research components</a:t>
            </a:r>
          </a:p>
        </p:txBody>
      </p:sp>
    </p:spTree>
    <p:extLst>
      <p:ext uri="{BB962C8B-B14F-4D97-AF65-F5344CB8AC3E}">
        <p14:creationId xmlns:p14="http://schemas.microsoft.com/office/powerpoint/2010/main" val="138629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D9D26-7807-85D8-83B0-10DF925D0EFB}"/>
              </a:ext>
            </a:extLst>
          </p:cNvPr>
          <p:cNvSpPr>
            <a:spLocks noGrp="1"/>
          </p:cNvSpPr>
          <p:nvPr>
            <p:ph type="title"/>
          </p:nvPr>
        </p:nvSpPr>
        <p:spPr/>
        <p:txBody>
          <a:bodyPr/>
          <a:lstStyle/>
          <a:p>
            <a:r>
              <a:rPr lang="en-US" dirty="0"/>
              <a:t>Section 9 - Participants</a:t>
            </a:r>
          </a:p>
        </p:txBody>
      </p:sp>
      <p:sp>
        <p:nvSpPr>
          <p:cNvPr id="3" name="Content Placeholder 2">
            <a:extLst>
              <a:ext uri="{FF2B5EF4-FFF2-40B4-BE49-F238E27FC236}">
                <a16:creationId xmlns:a16="http://schemas.microsoft.com/office/drawing/2014/main" id="{68D224E5-C44C-3E37-EF1F-F3A5B848CECB}"/>
              </a:ext>
            </a:extLst>
          </p:cNvPr>
          <p:cNvSpPr>
            <a:spLocks noGrp="1"/>
          </p:cNvSpPr>
          <p:nvPr>
            <p:ph idx="1"/>
          </p:nvPr>
        </p:nvSpPr>
        <p:spPr/>
        <p:txBody>
          <a:bodyPr/>
          <a:lstStyle/>
          <a:p>
            <a:r>
              <a:rPr lang="en-US" dirty="0"/>
              <a:t>Inclusion vs exclusion criteria</a:t>
            </a:r>
          </a:p>
          <a:p>
            <a:r>
              <a:rPr lang="en-US" dirty="0"/>
              <a:t>Split info into groups if required</a:t>
            </a:r>
          </a:p>
          <a:p>
            <a:r>
              <a:rPr lang="en-US" dirty="0"/>
              <a:t>Ensure sample sizes are appropriate and feasible</a:t>
            </a:r>
          </a:p>
        </p:txBody>
      </p:sp>
    </p:spTree>
    <p:extLst>
      <p:ext uri="{BB962C8B-B14F-4D97-AF65-F5344CB8AC3E}">
        <p14:creationId xmlns:p14="http://schemas.microsoft.com/office/powerpoint/2010/main" val="3761627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7918A-DD99-2BC1-3979-BE7503C62B95}"/>
              </a:ext>
            </a:extLst>
          </p:cNvPr>
          <p:cNvSpPr>
            <a:spLocks noGrp="1"/>
          </p:cNvSpPr>
          <p:nvPr>
            <p:ph type="title"/>
          </p:nvPr>
        </p:nvSpPr>
        <p:spPr/>
        <p:txBody>
          <a:bodyPr/>
          <a:lstStyle/>
          <a:p>
            <a:r>
              <a:rPr lang="en-US" dirty="0"/>
              <a:t>Section 10 - Recruitment</a:t>
            </a:r>
          </a:p>
        </p:txBody>
      </p:sp>
      <p:sp>
        <p:nvSpPr>
          <p:cNvPr id="3" name="Content Placeholder 2">
            <a:extLst>
              <a:ext uri="{FF2B5EF4-FFF2-40B4-BE49-F238E27FC236}">
                <a16:creationId xmlns:a16="http://schemas.microsoft.com/office/drawing/2014/main" id="{4B994871-E0B3-818B-D309-BDE1002DB740}"/>
              </a:ext>
            </a:extLst>
          </p:cNvPr>
          <p:cNvSpPr>
            <a:spLocks noGrp="1"/>
          </p:cNvSpPr>
          <p:nvPr>
            <p:ph idx="1"/>
          </p:nvPr>
        </p:nvSpPr>
        <p:spPr/>
        <p:txBody>
          <a:bodyPr/>
          <a:lstStyle/>
          <a:p>
            <a:r>
              <a:rPr lang="en-US" dirty="0"/>
              <a:t>Where are you getting your “leads”?</a:t>
            </a:r>
          </a:p>
          <a:p>
            <a:r>
              <a:rPr lang="en-US" dirty="0"/>
              <a:t>Include all relevant info in ads (time, recording, study team)</a:t>
            </a:r>
          </a:p>
          <a:p>
            <a:r>
              <a:rPr lang="en-US" dirty="0"/>
              <a:t>Holders of participant contact</a:t>
            </a:r>
          </a:p>
          <a:p>
            <a:r>
              <a:rPr lang="en-US" dirty="0"/>
              <a:t>Avoiding conflict of interest</a:t>
            </a:r>
          </a:p>
        </p:txBody>
      </p:sp>
    </p:spTree>
    <p:extLst>
      <p:ext uri="{BB962C8B-B14F-4D97-AF65-F5344CB8AC3E}">
        <p14:creationId xmlns:p14="http://schemas.microsoft.com/office/powerpoint/2010/main" val="3440955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CC6EB-3C75-3556-92F6-CBAD0FB1F5B2}"/>
              </a:ext>
            </a:extLst>
          </p:cNvPr>
          <p:cNvSpPr>
            <a:spLocks noGrp="1"/>
          </p:cNvSpPr>
          <p:nvPr>
            <p:ph type="title"/>
          </p:nvPr>
        </p:nvSpPr>
        <p:spPr/>
        <p:txBody>
          <a:bodyPr/>
          <a:lstStyle/>
          <a:p>
            <a:r>
              <a:rPr lang="en-US" dirty="0"/>
              <a:t>Section 11</a:t>
            </a:r>
          </a:p>
        </p:txBody>
      </p:sp>
      <p:sp>
        <p:nvSpPr>
          <p:cNvPr id="3" name="Content Placeholder 2">
            <a:extLst>
              <a:ext uri="{FF2B5EF4-FFF2-40B4-BE49-F238E27FC236}">
                <a16:creationId xmlns:a16="http://schemas.microsoft.com/office/drawing/2014/main" id="{8B5D3B8C-B667-94F6-1DAC-FAB17C133B99}"/>
              </a:ext>
            </a:extLst>
          </p:cNvPr>
          <p:cNvSpPr>
            <a:spLocks noGrp="1"/>
          </p:cNvSpPr>
          <p:nvPr>
            <p:ph idx="1"/>
          </p:nvPr>
        </p:nvSpPr>
        <p:spPr/>
        <p:txBody>
          <a:bodyPr/>
          <a:lstStyle/>
          <a:p>
            <a:r>
              <a:rPr lang="en-US" dirty="0"/>
              <a:t>Ensure all details are included (e.g. recording)</a:t>
            </a:r>
          </a:p>
          <a:p>
            <a:r>
              <a:rPr lang="en-US" dirty="0"/>
              <a:t>Consider if cloud-based software will be used</a:t>
            </a:r>
          </a:p>
          <a:p>
            <a:r>
              <a:rPr lang="en-US" dirty="0"/>
              <a:t>Don’t forget to include instructions/stimuli</a:t>
            </a:r>
          </a:p>
          <a:p>
            <a:r>
              <a:rPr lang="en-US" dirty="0"/>
              <a:t>Focus group introductions should speak to privacy</a:t>
            </a:r>
          </a:p>
        </p:txBody>
      </p:sp>
    </p:spTree>
    <p:extLst>
      <p:ext uri="{BB962C8B-B14F-4D97-AF65-F5344CB8AC3E}">
        <p14:creationId xmlns:p14="http://schemas.microsoft.com/office/powerpoint/2010/main" val="248330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8EFA1-59EE-C13F-A00F-8BA033597669}"/>
              </a:ext>
            </a:extLst>
          </p:cNvPr>
          <p:cNvSpPr>
            <a:spLocks noGrp="1"/>
          </p:cNvSpPr>
          <p:nvPr>
            <p:ph type="title"/>
          </p:nvPr>
        </p:nvSpPr>
        <p:spPr/>
        <p:txBody>
          <a:bodyPr/>
          <a:lstStyle/>
          <a:p>
            <a:r>
              <a:rPr lang="en-US" dirty="0"/>
              <a:t>Section 12 – Secondary use of data</a:t>
            </a:r>
          </a:p>
        </p:txBody>
      </p:sp>
      <p:sp>
        <p:nvSpPr>
          <p:cNvPr id="3" name="Content Placeholder 2">
            <a:extLst>
              <a:ext uri="{FF2B5EF4-FFF2-40B4-BE49-F238E27FC236}">
                <a16:creationId xmlns:a16="http://schemas.microsoft.com/office/drawing/2014/main" id="{7AAE76E2-7120-88FF-3ACD-5FAB771EDA2A}"/>
              </a:ext>
            </a:extLst>
          </p:cNvPr>
          <p:cNvSpPr>
            <a:spLocks noGrp="1"/>
          </p:cNvSpPr>
          <p:nvPr>
            <p:ph idx="1"/>
          </p:nvPr>
        </p:nvSpPr>
        <p:spPr/>
        <p:txBody>
          <a:bodyPr/>
          <a:lstStyle/>
          <a:p>
            <a:r>
              <a:rPr lang="en-US" dirty="0"/>
              <a:t>To show the information received, a copy of the questionnaire/interview guide is best</a:t>
            </a:r>
          </a:p>
          <a:p>
            <a:r>
              <a:rPr lang="en-US" dirty="0"/>
              <a:t>If at all possible, the holder of the data should anonymize it before it is shared with you</a:t>
            </a:r>
          </a:p>
        </p:txBody>
      </p:sp>
    </p:spTree>
    <p:extLst>
      <p:ext uri="{BB962C8B-B14F-4D97-AF65-F5344CB8AC3E}">
        <p14:creationId xmlns:p14="http://schemas.microsoft.com/office/powerpoint/2010/main" val="2167349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A0389-4048-3EE9-8A1F-2C4EF04EC7AC}"/>
              </a:ext>
            </a:extLst>
          </p:cNvPr>
          <p:cNvSpPr>
            <a:spLocks noGrp="1"/>
          </p:cNvSpPr>
          <p:nvPr>
            <p:ph type="title"/>
          </p:nvPr>
        </p:nvSpPr>
        <p:spPr/>
        <p:txBody>
          <a:bodyPr>
            <a:normAutofit/>
          </a:bodyPr>
          <a:lstStyle/>
          <a:p>
            <a:r>
              <a:rPr lang="en-US" dirty="0"/>
              <a:t>Section 13 - Incentives</a:t>
            </a:r>
          </a:p>
        </p:txBody>
      </p:sp>
      <p:sp>
        <p:nvSpPr>
          <p:cNvPr id="3" name="Content Placeholder 2">
            <a:extLst>
              <a:ext uri="{FF2B5EF4-FFF2-40B4-BE49-F238E27FC236}">
                <a16:creationId xmlns:a16="http://schemas.microsoft.com/office/drawing/2014/main" id="{E2731A00-700F-7288-E1B0-E4B68E6C69E7}"/>
              </a:ext>
            </a:extLst>
          </p:cNvPr>
          <p:cNvSpPr>
            <a:spLocks noGrp="1"/>
          </p:cNvSpPr>
          <p:nvPr>
            <p:ph idx="1"/>
          </p:nvPr>
        </p:nvSpPr>
        <p:spPr/>
        <p:txBody>
          <a:bodyPr/>
          <a:lstStyle/>
          <a:p>
            <a:r>
              <a:rPr lang="en-US" dirty="0"/>
              <a:t>Incentives vs benefits</a:t>
            </a:r>
          </a:p>
          <a:p>
            <a:r>
              <a:rPr lang="en-US" dirty="0"/>
              <a:t>Explain how the incentive will be given (cash, </a:t>
            </a:r>
            <a:r>
              <a:rPr lang="en-US" dirty="0" err="1"/>
              <a:t>etransfer</a:t>
            </a:r>
            <a:r>
              <a:rPr lang="en-US" dirty="0"/>
              <a:t>, gift card)</a:t>
            </a:r>
          </a:p>
          <a:p>
            <a:r>
              <a:rPr lang="en-US" dirty="0"/>
              <a:t>Incentives should not be withheld if study isn’t fully </a:t>
            </a:r>
            <a:r>
              <a:rPr lang="en-US" dirty="0" err="1"/>
              <a:t>complted</a:t>
            </a:r>
            <a:endParaRPr lang="en-US" dirty="0"/>
          </a:p>
        </p:txBody>
      </p:sp>
    </p:spTree>
    <p:extLst>
      <p:ext uri="{BB962C8B-B14F-4D97-AF65-F5344CB8AC3E}">
        <p14:creationId xmlns:p14="http://schemas.microsoft.com/office/powerpoint/2010/main" val="282779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5E273-8684-41F5-9E2F-8033D004C795}"/>
              </a:ext>
            </a:extLst>
          </p:cNvPr>
          <p:cNvSpPr>
            <a:spLocks noGrp="1"/>
          </p:cNvSpPr>
          <p:nvPr>
            <p:ph type="title"/>
          </p:nvPr>
        </p:nvSpPr>
        <p:spPr/>
        <p:txBody>
          <a:bodyPr/>
          <a:lstStyle/>
          <a:p>
            <a:r>
              <a:rPr lang="en-US" b="1" dirty="0"/>
              <a:t>3 Boards at McMaster</a:t>
            </a:r>
          </a:p>
        </p:txBody>
      </p:sp>
      <p:sp>
        <p:nvSpPr>
          <p:cNvPr id="3" name="Content Placeholder 2">
            <a:extLst>
              <a:ext uri="{FF2B5EF4-FFF2-40B4-BE49-F238E27FC236}">
                <a16:creationId xmlns:a16="http://schemas.microsoft.com/office/drawing/2014/main" id="{4725D979-4634-4B23-A6AA-C473E4D7F0F7}"/>
              </a:ext>
            </a:extLst>
          </p:cNvPr>
          <p:cNvSpPr>
            <a:spLocks noGrp="1"/>
          </p:cNvSpPr>
          <p:nvPr>
            <p:ph idx="1"/>
          </p:nvPr>
        </p:nvSpPr>
        <p:spPr/>
        <p:txBody>
          <a:bodyPr>
            <a:normAutofit fontScale="85000" lnSpcReduction="20000"/>
          </a:bodyPr>
          <a:lstStyle/>
          <a:p>
            <a:pPr marL="0" indent="0">
              <a:buNone/>
            </a:pPr>
            <a:r>
              <a:rPr lang="en-US" sz="3200" dirty="0"/>
              <a:t>HiREB</a:t>
            </a:r>
          </a:p>
          <a:p>
            <a:pPr>
              <a:buFontTx/>
              <a:buChar char="-"/>
            </a:pPr>
            <a:r>
              <a:rPr lang="en-US" sz="3200" dirty="0"/>
              <a:t>Most clinical studies</a:t>
            </a:r>
          </a:p>
          <a:p>
            <a:pPr>
              <a:buFontTx/>
              <a:buChar char="-"/>
            </a:pPr>
            <a:r>
              <a:rPr lang="en-US" sz="3200" dirty="0"/>
              <a:t>Studies with a PI, student PI and/or faculty supervisor in FHS</a:t>
            </a:r>
          </a:p>
          <a:p>
            <a:pPr>
              <a:buFontTx/>
              <a:buChar char="-"/>
            </a:pPr>
            <a:r>
              <a:rPr lang="en-US" sz="3200" dirty="0"/>
              <a:t>Studies that examine health records</a:t>
            </a:r>
          </a:p>
          <a:p>
            <a:pPr marL="0" indent="0">
              <a:buNone/>
            </a:pPr>
            <a:r>
              <a:rPr lang="en-US" sz="3200" dirty="0"/>
              <a:t>MREB</a:t>
            </a:r>
          </a:p>
          <a:p>
            <a:pPr>
              <a:buFontTx/>
              <a:buChar char="-"/>
            </a:pPr>
            <a:r>
              <a:rPr lang="en-US" sz="3200" dirty="0"/>
              <a:t>Most studies with a PI, student PI and/or faculty supervisor in any other faculty but HS</a:t>
            </a:r>
          </a:p>
          <a:p>
            <a:pPr marL="0" indent="0">
              <a:buNone/>
            </a:pPr>
            <a:r>
              <a:rPr lang="en-US" sz="3200" dirty="0"/>
              <a:t>AREB</a:t>
            </a:r>
          </a:p>
          <a:p>
            <a:pPr marL="0" indent="0">
              <a:buNone/>
            </a:pPr>
            <a:r>
              <a:rPr lang="en-US" sz="3200" dirty="0"/>
              <a:t>- Research with Animals</a:t>
            </a:r>
          </a:p>
          <a:p>
            <a:pPr marL="0" indent="0">
              <a:buNone/>
            </a:pPr>
            <a:r>
              <a:rPr lang="en-US" sz="3200" dirty="0"/>
              <a:t>-  </a:t>
            </a:r>
            <a:r>
              <a:rPr lang="en-US" sz="3200" dirty="0">
                <a:hlinkClick r:id="rId2"/>
              </a:rPr>
              <a:t>https://research.mcmaster.ca/home/support-for-researchers/ethics/areb/</a:t>
            </a:r>
            <a:r>
              <a:rPr lang="en-US" sz="3200"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77261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7F98B-4C91-27B8-F2ED-ED7A009C9B1F}"/>
              </a:ext>
            </a:extLst>
          </p:cNvPr>
          <p:cNvSpPr>
            <a:spLocks noGrp="1"/>
          </p:cNvSpPr>
          <p:nvPr>
            <p:ph type="title"/>
          </p:nvPr>
        </p:nvSpPr>
        <p:spPr/>
        <p:txBody>
          <a:bodyPr/>
          <a:lstStyle/>
          <a:p>
            <a:r>
              <a:rPr lang="en-US" dirty="0"/>
              <a:t>Section 14 – Risks and Benefits</a:t>
            </a:r>
          </a:p>
        </p:txBody>
      </p:sp>
      <p:sp>
        <p:nvSpPr>
          <p:cNvPr id="3" name="Content Placeholder 2">
            <a:extLst>
              <a:ext uri="{FF2B5EF4-FFF2-40B4-BE49-F238E27FC236}">
                <a16:creationId xmlns:a16="http://schemas.microsoft.com/office/drawing/2014/main" id="{4DC15351-55B1-03A7-1330-E30DFEEF249F}"/>
              </a:ext>
            </a:extLst>
          </p:cNvPr>
          <p:cNvSpPr>
            <a:spLocks noGrp="1"/>
          </p:cNvSpPr>
          <p:nvPr>
            <p:ph idx="1"/>
          </p:nvPr>
        </p:nvSpPr>
        <p:spPr/>
        <p:txBody>
          <a:bodyPr/>
          <a:lstStyle/>
          <a:p>
            <a:r>
              <a:rPr lang="en-US" dirty="0"/>
              <a:t>Don’t overstate or understate</a:t>
            </a:r>
          </a:p>
          <a:p>
            <a:r>
              <a:rPr lang="en-US" dirty="0"/>
              <a:t>There is a potential for at least minor psychological and/or social risks in all studies</a:t>
            </a:r>
          </a:p>
          <a:p>
            <a:r>
              <a:rPr lang="en-US" dirty="0"/>
              <a:t>Benefits are intangible positives that may or may not come, simply from taking part</a:t>
            </a:r>
          </a:p>
          <a:p>
            <a:r>
              <a:rPr lang="en-US" dirty="0"/>
              <a:t>If there is a potential for significant risk, you must have a mitigation plan in place</a:t>
            </a:r>
          </a:p>
          <a:p>
            <a:r>
              <a:rPr lang="en-US" dirty="0"/>
              <a:t>If using a list, ensure it is appropriate for the population and risk level</a:t>
            </a:r>
          </a:p>
        </p:txBody>
      </p:sp>
    </p:spTree>
    <p:extLst>
      <p:ext uri="{BB962C8B-B14F-4D97-AF65-F5344CB8AC3E}">
        <p14:creationId xmlns:p14="http://schemas.microsoft.com/office/powerpoint/2010/main" val="26554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BDB5F-65D0-BA3A-E546-2AF4310C9943}"/>
              </a:ext>
            </a:extLst>
          </p:cNvPr>
          <p:cNvSpPr>
            <a:spLocks noGrp="1"/>
          </p:cNvSpPr>
          <p:nvPr>
            <p:ph type="title"/>
          </p:nvPr>
        </p:nvSpPr>
        <p:spPr/>
        <p:txBody>
          <a:bodyPr>
            <a:normAutofit/>
          </a:bodyPr>
          <a:lstStyle/>
          <a:p>
            <a:r>
              <a:rPr lang="en-US" dirty="0"/>
              <a:t>Section 15 - Data</a:t>
            </a:r>
          </a:p>
        </p:txBody>
      </p:sp>
      <p:sp>
        <p:nvSpPr>
          <p:cNvPr id="3" name="Content Placeholder 2">
            <a:extLst>
              <a:ext uri="{FF2B5EF4-FFF2-40B4-BE49-F238E27FC236}">
                <a16:creationId xmlns:a16="http://schemas.microsoft.com/office/drawing/2014/main" id="{4314FE75-C839-6378-15B0-74C30DEBF873}"/>
              </a:ext>
            </a:extLst>
          </p:cNvPr>
          <p:cNvSpPr>
            <a:spLocks noGrp="1"/>
          </p:cNvSpPr>
          <p:nvPr>
            <p:ph idx="1"/>
          </p:nvPr>
        </p:nvSpPr>
        <p:spPr/>
        <p:txBody>
          <a:bodyPr/>
          <a:lstStyle/>
          <a:p>
            <a:r>
              <a:rPr lang="en-US" dirty="0"/>
              <a:t>15.1-15.4: Admin Info  15.5-15.11: Data</a:t>
            </a:r>
          </a:p>
          <a:p>
            <a:r>
              <a:rPr lang="en-US" dirty="0"/>
              <a:t>Collect the least amount of identifiable information required to run the study (e.g. age rather than birthdate)</a:t>
            </a:r>
          </a:p>
          <a:p>
            <a:r>
              <a:rPr lang="en-US" dirty="0"/>
              <a:t>Consider if you will have both paper and electronic data</a:t>
            </a:r>
          </a:p>
          <a:p>
            <a:r>
              <a:rPr lang="en-US" dirty="0"/>
              <a:t>Hard copy data should not be kept at home if possible</a:t>
            </a:r>
          </a:p>
          <a:p>
            <a:r>
              <a:rPr lang="en-US" dirty="0"/>
              <a:t>Personal information should be held separate from study data</a:t>
            </a:r>
          </a:p>
          <a:p>
            <a:r>
              <a:rPr lang="en-US" dirty="0"/>
              <a:t>Protect data from airport security/customs</a:t>
            </a:r>
          </a:p>
        </p:txBody>
      </p:sp>
    </p:spTree>
    <p:extLst>
      <p:ext uri="{BB962C8B-B14F-4D97-AF65-F5344CB8AC3E}">
        <p14:creationId xmlns:p14="http://schemas.microsoft.com/office/powerpoint/2010/main" val="129172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404D8-61DC-F127-9A58-FF1BD235D4CC}"/>
              </a:ext>
            </a:extLst>
          </p:cNvPr>
          <p:cNvSpPr>
            <a:spLocks noGrp="1"/>
          </p:cNvSpPr>
          <p:nvPr>
            <p:ph type="title"/>
          </p:nvPr>
        </p:nvSpPr>
        <p:spPr/>
        <p:txBody>
          <a:bodyPr/>
          <a:lstStyle/>
          <a:p>
            <a:r>
              <a:rPr lang="en-US" dirty="0"/>
              <a:t>Section 16 - Consent</a:t>
            </a:r>
          </a:p>
        </p:txBody>
      </p:sp>
      <p:sp>
        <p:nvSpPr>
          <p:cNvPr id="3" name="Content Placeholder 2">
            <a:extLst>
              <a:ext uri="{FF2B5EF4-FFF2-40B4-BE49-F238E27FC236}">
                <a16:creationId xmlns:a16="http://schemas.microsoft.com/office/drawing/2014/main" id="{B970C63D-E155-7F84-2464-80639177E813}"/>
              </a:ext>
            </a:extLst>
          </p:cNvPr>
          <p:cNvSpPr>
            <a:spLocks noGrp="1"/>
          </p:cNvSpPr>
          <p:nvPr>
            <p:ph idx="1"/>
          </p:nvPr>
        </p:nvSpPr>
        <p:spPr/>
        <p:txBody>
          <a:bodyPr/>
          <a:lstStyle/>
          <a:p>
            <a:r>
              <a:rPr lang="en-US" dirty="0"/>
              <a:t>How will you guarantee that the person understands the consent?</a:t>
            </a:r>
          </a:p>
          <a:p>
            <a:r>
              <a:rPr lang="en-US" dirty="0"/>
              <a:t>Oral consent – needs either a consent log and script or an explanation of reading the full consent form</a:t>
            </a:r>
          </a:p>
          <a:p>
            <a:r>
              <a:rPr lang="en-US" dirty="0"/>
              <a:t>If working with children, how will you assess assent? Continued assent</a:t>
            </a:r>
          </a:p>
          <a:p>
            <a:r>
              <a:rPr lang="en-US" dirty="0"/>
              <a:t>Withdrawal – there should be at least a short withdrawal period if feasible.  This should be clearly explained</a:t>
            </a:r>
          </a:p>
        </p:txBody>
      </p:sp>
    </p:spTree>
    <p:extLst>
      <p:ext uri="{BB962C8B-B14F-4D97-AF65-F5344CB8AC3E}">
        <p14:creationId xmlns:p14="http://schemas.microsoft.com/office/powerpoint/2010/main" val="1044143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B6ED2-2E19-4C1A-9F04-07A73BB66765}"/>
              </a:ext>
            </a:extLst>
          </p:cNvPr>
          <p:cNvSpPr>
            <a:spLocks noGrp="1"/>
          </p:cNvSpPr>
          <p:nvPr>
            <p:ph type="title"/>
          </p:nvPr>
        </p:nvSpPr>
        <p:spPr/>
        <p:txBody>
          <a:bodyPr/>
          <a:lstStyle/>
          <a:p>
            <a:r>
              <a:rPr lang="en-US" b="1" dirty="0"/>
              <a:t>IMPORTANT</a:t>
            </a:r>
          </a:p>
        </p:txBody>
      </p:sp>
      <p:sp>
        <p:nvSpPr>
          <p:cNvPr id="3" name="Content Placeholder 2">
            <a:extLst>
              <a:ext uri="{FF2B5EF4-FFF2-40B4-BE49-F238E27FC236}">
                <a16:creationId xmlns:a16="http://schemas.microsoft.com/office/drawing/2014/main" id="{741E7CE2-7DA9-4F50-AEB9-B0B25220BEE6}"/>
              </a:ext>
            </a:extLst>
          </p:cNvPr>
          <p:cNvSpPr>
            <a:spLocks noGrp="1"/>
          </p:cNvSpPr>
          <p:nvPr>
            <p:ph idx="1"/>
          </p:nvPr>
        </p:nvSpPr>
        <p:spPr/>
        <p:txBody>
          <a:bodyPr>
            <a:normAutofit lnSpcReduction="10000"/>
          </a:bodyPr>
          <a:lstStyle/>
          <a:p>
            <a:r>
              <a:rPr lang="en-US" dirty="0"/>
              <a:t>Do NOT start data collection before receiving REB approval</a:t>
            </a:r>
          </a:p>
          <a:p>
            <a:r>
              <a:rPr lang="en-US" dirty="0"/>
              <a:t>If you want/need to change anything minor about the project (add a co-I, change a start date), use the “Add FIO” sub-form</a:t>
            </a:r>
          </a:p>
          <a:p>
            <a:r>
              <a:rPr lang="en-US" dirty="0"/>
              <a:t>If you want/need to change something larger (going from online to in-person data collection), use the “Amendment” sub-form</a:t>
            </a:r>
          </a:p>
          <a:p>
            <a:r>
              <a:rPr lang="en-US" dirty="0"/>
              <a:t>Try not deviate from the approved process without first obtaining REB approval (unless there is a risk to a participant)</a:t>
            </a:r>
          </a:p>
          <a:p>
            <a:r>
              <a:rPr lang="en-US" dirty="0"/>
              <a:t>If a deviation does occur, there is a “Reported Event” – VERY RARE</a:t>
            </a:r>
          </a:p>
          <a:p>
            <a:r>
              <a:rPr lang="en-US" dirty="0"/>
              <a:t>Yearly renewals are required</a:t>
            </a:r>
          </a:p>
          <a:p>
            <a:r>
              <a:rPr lang="en-US" dirty="0"/>
              <a:t>Don’t forget to close the study when you are done collecting data!</a:t>
            </a:r>
          </a:p>
        </p:txBody>
      </p:sp>
    </p:spTree>
    <p:extLst>
      <p:ext uri="{BB962C8B-B14F-4D97-AF65-F5344CB8AC3E}">
        <p14:creationId xmlns:p14="http://schemas.microsoft.com/office/powerpoint/2010/main" val="3048913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D4307-57DD-405F-A0C7-BFEDB2585F44}"/>
              </a:ext>
            </a:extLst>
          </p:cNvPr>
          <p:cNvSpPr>
            <a:spLocks noGrp="1"/>
          </p:cNvSpPr>
          <p:nvPr>
            <p:ph type="title"/>
          </p:nvPr>
        </p:nvSpPr>
        <p:spPr/>
        <p:txBody>
          <a:bodyPr/>
          <a:lstStyle/>
          <a:p>
            <a:r>
              <a:rPr lang="en-US" b="1" dirty="0"/>
              <a:t>RESOURCES</a:t>
            </a:r>
          </a:p>
        </p:txBody>
      </p:sp>
      <p:sp>
        <p:nvSpPr>
          <p:cNvPr id="3" name="Content Placeholder 2">
            <a:extLst>
              <a:ext uri="{FF2B5EF4-FFF2-40B4-BE49-F238E27FC236}">
                <a16:creationId xmlns:a16="http://schemas.microsoft.com/office/drawing/2014/main" id="{9F30F05C-E1ED-4B70-ADE0-6C4FC7A54D75}"/>
              </a:ext>
            </a:extLst>
          </p:cNvPr>
          <p:cNvSpPr>
            <a:spLocks noGrp="1"/>
          </p:cNvSpPr>
          <p:nvPr>
            <p:ph idx="1"/>
          </p:nvPr>
        </p:nvSpPr>
        <p:spPr/>
        <p:txBody>
          <a:bodyPr>
            <a:normAutofit fontScale="92500"/>
          </a:bodyPr>
          <a:lstStyle/>
          <a:p>
            <a:r>
              <a:rPr lang="en-US" sz="3600" dirty="0"/>
              <a:t>McMaster’s “</a:t>
            </a:r>
            <a:r>
              <a:rPr lang="en-US" sz="3600" dirty="0">
                <a:hlinkClick r:id="rId2"/>
              </a:rPr>
              <a:t>Research Involving Human Participants</a:t>
            </a:r>
            <a:r>
              <a:rPr lang="en-US" sz="3600" dirty="0"/>
              <a:t>” (2002)</a:t>
            </a:r>
          </a:p>
          <a:p>
            <a:r>
              <a:rPr lang="en-US" sz="3600" dirty="0"/>
              <a:t>McMaster’s “</a:t>
            </a:r>
            <a:r>
              <a:rPr lang="en-US" sz="3600" dirty="0">
                <a:hlinkClick r:id="rId3"/>
              </a:rPr>
              <a:t>Research Integrity Policy</a:t>
            </a:r>
            <a:r>
              <a:rPr lang="en-US" sz="3600" dirty="0"/>
              <a:t>” (2017)</a:t>
            </a:r>
          </a:p>
          <a:p>
            <a:r>
              <a:rPr lang="en-US" sz="3600" dirty="0"/>
              <a:t>Canada’s “</a:t>
            </a:r>
            <a:r>
              <a:rPr lang="en-US" sz="3600" dirty="0">
                <a:hlinkClick r:id="rId4"/>
              </a:rPr>
              <a:t>Tri-Council Policy Statement – Ethical Conduct for Research Involving Humans</a:t>
            </a:r>
            <a:r>
              <a:rPr lang="en-US" sz="3600" dirty="0"/>
              <a:t>” (TCPS 2 – 2018)</a:t>
            </a:r>
          </a:p>
          <a:p>
            <a:r>
              <a:rPr lang="en-US" sz="3600" dirty="0">
                <a:hlinkClick r:id="rId5"/>
              </a:rPr>
              <a:t>TCPS2 Core Certificate</a:t>
            </a:r>
            <a:endParaRPr lang="en-US" sz="3600" dirty="0"/>
          </a:p>
          <a:p>
            <a:r>
              <a:rPr lang="en-US" sz="3600" dirty="0"/>
              <a:t>Regulations re clinical trials (GCP, PHIPA, Division 5 drugs) – see </a:t>
            </a:r>
            <a:r>
              <a:rPr lang="en-US" sz="3600" dirty="0">
                <a:hlinkClick r:id="rId6"/>
              </a:rPr>
              <a:t>HiREB</a:t>
            </a:r>
            <a:endParaRPr lang="en-US" sz="3600" dirty="0"/>
          </a:p>
        </p:txBody>
      </p:sp>
    </p:spTree>
    <p:extLst>
      <p:ext uri="{BB962C8B-B14F-4D97-AF65-F5344CB8AC3E}">
        <p14:creationId xmlns:p14="http://schemas.microsoft.com/office/powerpoint/2010/main" val="8960613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729AF-8C7E-931C-8F06-049532B143B5}"/>
              </a:ext>
            </a:extLst>
          </p:cNvPr>
          <p:cNvSpPr>
            <a:spLocks noGrp="1"/>
          </p:cNvSpPr>
          <p:nvPr>
            <p:ph type="title"/>
          </p:nvPr>
        </p:nvSpPr>
        <p:spPr/>
        <p:txBody>
          <a:bodyPr/>
          <a:lstStyle/>
          <a:p>
            <a:r>
              <a:rPr lang="en-US"/>
              <a:t>ASSISTANCE</a:t>
            </a:r>
            <a:endParaRPr lang="en-US" dirty="0"/>
          </a:p>
        </p:txBody>
      </p:sp>
      <p:sp>
        <p:nvSpPr>
          <p:cNvPr id="3" name="Content Placeholder 2">
            <a:extLst>
              <a:ext uri="{FF2B5EF4-FFF2-40B4-BE49-F238E27FC236}">
                <a16:creationId xmlns:a16="http://schemas.microsoft.com/office/drawing/2014/main" id="{1E41A9F0-5732-7EBA-2E0A-DC9D97C2CC2A}"/>
              </a:ext>
            </a:extLst>
          </p:cNvPr>
          <p:cNvSpPr>
            <a:spLocks noGrp="1"/>
          </p:cNvSpPr>
          <p:nvPr>
            <p:ph idx="1"/>
          </p:nvPr>
        </p:nvSpPr>
        <p:spPr/>
        <p:txBody>
          <a:bodyPr/>
          <a:lstStyle/>
          <a:p>
            <a:r>
              <a:rPr lang="en-US" dirty="0"/>
              <a:t>Templates and Guides are available!</a:t>
            </a:r>
          </a:p>
          <a:p>
            <a:r>
              <a:rPr lang="en-US" dirty="0"/>
              <a:t>Under the “Help” tab within the </a:t>
            </a:r>
            <a:r>
              <a:rPr lang="en-US" dirty="0" err="1"/>
              <a:t>MacREM</a:t>
            </a:r>
            <a:r>
              <a:rPr lang="en-US" dirty="0"/>
              <a:t> system</a:t>
            </a:r>
          </a:p>
          <a:p>
            <a:r>
              <a:rPr lang="en-US" dirty="0"/>
              <a:t>Study Templates and Guides: </a:t>
            </a:r>
            <a:r>
              <a:rPr lang="en-US" dirty="0">
                <a:hlinkClick r:id="rId2"/>
              </a:rPr>
              <a:t>https://research.mcmaster.ca/home/support-for-researchers/ethics/macrem/macrem-templates/</a:t>
            </a:r>
            <a:r>
              <a:rPr lang="en-US" dirty="0"/>
              <a:t> </a:t>
            </a:r>
          </a:p>
          <a:p>
            <a:r>
              <a:rPr lang="en-US" dirty="0" err="1"/>
              <a:t>MacREM</a:t>
            </a:r>
            <a:r>
              <a:rPr lang="en-US" dirty="0"/>
              <a:t> Guides: </a:t>
            </a:r>
            <a:r>
              <a:rPr lang="en-US" dirty="0">
                <a:hlinkClick r:id="rId3"/>
              </a:rPr>
              <a:t>https://research.mcmaster.ca/home/support-for-researchers/ethics/macrem/</a:t>
            </a:r>
            <a:r>
              <a:rPr lang="en-US" dirty="0"/>
              <a:t> </a:t>
            </a:r>
          </a:p>
          <a:p>
            <a:r>
              <a:rPr lang="en-US" dirty="0"/>
              <a:t>We’re always available for questions and meetings</a:t>
            </a:r>
          </a:p>
        </p:txBody>
      </p:sp>
    </p:spTree>
    <p:extLst>
      <p:ext uri="{BB962C8B-B14F-4D97-AF65-F5344CB8AC3E}">
        <p14:creationId xmlns:p14="http://schemas.microsoft.com/office/powerpoint/2010/main" val="365072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AC145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C3E30-9F36-4AD2-A0D7-A8695E6A2B2B}"/>
              </a:ext>
            </a:extLst>
          </p:cNvPr>
          <p:cNvSpPr>
            <a:spLocks noGrp="1"/>
          </p:cNvSpPr>
          <p:nvPr>
            <p:ph type="ctrTitle"/>
          </p:nvPr>
        </p:nvSpPr>
        <p:spPr>
          <a:xfrm>
            <a:off x="581192" y="1009398"/>
            <a:ext cx="6823988" cy="3453419"/>
          </a:xfrm>
        </p:spPr>
        <p:txBody>
          <a:bodyPr anchor="b">
            <a:normAutofit/>
          </a:bodyPr>
          <a:lstStyle/>
          <a:p>
            <a:r>
              <a:rPr lang="en-US" sz="6000" dirty="0">
                <a:solidFill>
                  <a:schemeClr val="tx1"/>
                </a:solidFill>
              </a:rPr>
              <a:t>QUESTIONS?</a:t>
            </a:r>
          </a:p>
        </p:txBody>
      </p:sp>
      <p:pic>
        <p:nvPicPr>
          <p:cNvPr id="46" name="Picture 3" descr="Complex maths formulae on a blackboard">
            <a:extLst>
              <a:ext uri="{FF2B5EF4-FFF2-40B4-BE49-F238E27FC236}">
                <a16:creationId xmlns:a16="http://schemas.microsoft.com/office/drawing/2014/main" id="{00B9EA8B-C142-66BB-6A99-4FEDC86F7D12}"/>
              </a:ext>
            </a:extLst>
          </p:cNvPr>
          <p:cNvPicPr>
            <a:picLocks noChangeAspect="1"/>
          </p:cNvPicPr>
          <p:nvPr/>
        </p:nvPicPr>
        <p:blipFill rotWithShape="1">
          <a:blip r:embed="rId2"/>
          <a:srcRect l="35398" r="21474" b="-1"/>
          <a:stretch/>
        </p:blipFill>
        <p:spPr>
          <a:xfrm>
            <a:off x="8140428" y="10"/>
            <a:ext cx="4051572" cy="6857990"/>
          </a:xfrm>
          <a:prstGeom prst="rect">
            <a:avLst/>
          </a:prstGeom>
        </p:spPr>
      </p:pic>
    </p:spTree>
    <p:extLst>
      <p:ext uri="{BB962C8B-B14F-4D97-AF65-F5344CB8AC3E}">
        <p14:creationId xmlns:p14="http://schemas.microsoft.com/office/powerpoint/2010/main" val="131861397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95717-D154-5B3E-3FF6-9E4915928F49}"/>
              </a:ext>
            </a:extLst>
          </p:cNvPr>
          <p:cNvSpPr>
            <a:spLocks noGrp="1"/>
          </p:cNvSpPr>
          <p:nvPr>
            <p:ph type="title"/>
          </p:nvPr>
        </p:nvSpPr>
        <p:spPr/>
        <p:txBody>
          <a:bodyPr/>
          <a:lstStyle/>
          <a:p>
            <a:r>
              <a:rPr lang="en-US" b="1" dirty="0"/>
              <a:t>About Us</a:t>
            </a:r>
          </a:p>
        </p:txBody>
      </p:sp>
      <p:sp>
        <p:nvSpPr>
          <p:cNvPr id="3" name="Content Placeholder 2">
            <a:extLst>
              <a:ext uri="{FF2B5EF4-FFF2-40B4-BE49-F238E27FC236}">
                <a16:creationId xmlns:a16="http://schemas.microsoft.com/office/drawing/2014/main" id="{F3A3C368-FCBB-0A14-0FE7-C4E1F28C3F7A}"/>
              </a:ext>
            </a:extLst>
          </p:cNvPr>
          <p:cNvSpPr>
            <a:spLocks noGrp="1"/>
          </p:cNvSpPr>
          <p:nvPr>
            <p:ph idx="1"/>
          </p:nvPr>
        </p:nvSpPr>
        <p:spPr/>
        <p:txBody>
          <a:bodyPr>
            <a:normAutofit/>
          </a:bodyPr>
          <a:lstStyle/>
          <a:p>
            <a:r>
              <a:rPr lang="en-US" sz="4400" dirty="0"/>
              <a:t>We’re not evil!</a:t>
            </a:r>
          </a:p>
          <a:p>
            <a:r>
              <a:rPr lang="en-US" sz="4400" dirty="0"/>
              <a:t>Protection of participants</a:t>
            </a:r>
          </a:p>
          <a:p>
            <a:r>
              <a:rPr lang="en-US" sz="4400" dirty="0"/>
              <a:t>We’re here for you too!</a:t>
            </a:r>
          </a:p>
          <a:p>
            <a:r>
              <a:rPr lang="en-US" sz="4400" dirty="0"/>
              <a:t>Protecting your Participant Pool</a:t>
            </a:r>
          </a:p>
          <a:p>
            <a:r>
              <a:rPr lang="en-US" sz="4400" dirty="0"/>
              <a:t>We are (or were) researchers ourselves!</a:t>
            </a:r>
          </a:p>
        </p:txBody>
      </p:sp>
    </p:spTree>
    <p:extLst>
      <p:ext uri="{BB962C8B-B14F-4D97-AF65-F5344CB8AC3E}">
        <p14:creationId xmlns:p14="http://schemas.microsoft.com/office/powerpoint/2010/main" val="3998974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23DCC-25DB-47E1-AD40-EA3CEFA12F53}"/>
              </a:ext>
            </a:extLst>
          </p:cNvPr>
          <p:cNvSpPr>
            <a:spLocks noGrp="1"/>
          </p:cNvSpPr>
          <p:nvPr>
            <p:ph type="title"/>
          </p:nvPr>
        </p:nvSpPr>
        <p:spPr>
          <a:xfrm>
            <a:off x="838200" y="547227"/>
            <a:ext cx="10515600" cy="964406"/>
          </a:xfrm>
        </p:spPr>
        <p:txBody>
          <a:bodyPr/>
          <a:lstStyle/>
          <a:p>
            <a:r>
              <a:rPr lang="en-US" b="1" dirty="0"/>
              <a:t>History</a:t>
            </a:r>
          </a:p>
        </p:txBody>
      </p:sp>
      <p:sp>
        <p:nvSpPr>
          <p:cNvPr id="3" name="Content Placeholder 2">
            <a:extLst>
              <a:ext uri="{FF2B5EF4-FFF2-40B4-BE49-F238E27FC236}">
                <a16:creationId xmlns:a16="http://schemas.microsoft.com/office/drawing/2014/main" id="{650587D4-EB3E-41A6-87E0-30B951338690}"/>
              </a:ext>
            </a:extLst>
          </p:cNvPr>
          <p:cNvSpPr>
            <a:spLocks noGrp="1"/>
          </p:cNvSpPr>
          <p:nvPr>
            <p:ph idx="1"/>
          </p:nvPr>
        </p:nvSpPr>
        <p:spPr/>
        <p:txBody>
          <a:bodyPr>
            <a:normAutofit fontScale="62500" lnSpcReduction="20000"/>
          </a:bodyPr>
          <a:lstStyle/>
          <a:p>
            <a:r>
              <a:rPr lang="en-US" sz="4800" dirty="0">
                <a:hlinkClick r:id="rId2"/>
              </a:rPr>
              <a:t>Tuskegee Syphilis Study </a:t>
            </a:r>
            <a:r>
              <a:rPr lang="en-US" sz="4800" dirty="0"/>
              <a:t>(1932 – 1972)</a:t>
            </a:r>
          </a:p>
          <a:p>
            <a:r>
              <a:rPr lang="en-US" sz="4800" dirty="0">
                <a:hlinkClick r:id="rId3"/>
              </a:rPr>
              <a:t>The Monster Study </a:t>
            </a:r>
            <a:r>
              <a:rPr lang="en-US" sz="4800" dirty="0"/>
              <a:t>(1930s)</a:t>
            </a:r>
            <a:endParaRPr lang="en-US" sz="4800" dirty="0">
              <a:hlinkClick r:id="rId4"/>
            </a:endParaRPr>
          </a:p>
          <a:p>
            <a:r>
              <a:rPr lang="en-US" sz="4800" dirty="0">
                <a:hlinkClick r:id="rId4"/>
              </a:rPr>
              <a:t>Nazi Experimentation/the Nuremberg Code </a:t>
            </a:r>
            <a:r>
              <a:rPr lang="en-US" sz="4800" dirty="0"/>
              <a:t>(1947)</a:t>
            </a:r>
            <a:endParaRPr lang="en-US" sz="3200" dirty="0"/>
          </a:p>
          <a:p>
            <a:r>
              <a:rPr lang="en-US" sz="4800" dirty="0" err="1">
                <a:hlinkClick r:id="rId5"/>
              </a:rPr>
              <a:t>Willowbrook</a:t>
            </a:r>
            <a:r>
              <a:rPr lang="en-US" sz="4800" dirty="0">
                <a:hlinkClick r:id="rId5"/>
              </a:rPr>
              <a:t> State School </a:t>
            </a:r>
            <a:r>
              <a:rPr lang="en-US" sz="4800" dirty="0"/>
              <a:t>(1947-1987)</a:t>
            </a:r>
          </a:p>
          <a:p>
            <a:r>
              <a:rPr lang="en-US" sz="4800" dirty="0">
                <a:hlinkClick r:id="rId6"/>
              </a:rPr>
              <a:t>Henrietta Lacks and HeLa cells </a:t>
            </a:r>
            <a:r>
              <a:rPr lang="en-US" sz="4800" dirty="0"/>
              <a:t>(1950 - )</a:t>
            </a:r>
          </a:p>
          <a:p>
            <a:r>
              <a:rPr lang="en-US" sz="4800" dirty="0">
                <a:hlinkClick r:id="rId7"/>
              </a:rPr>
              <a:t>MK Ultra </a:t>
            </a:r>
            <a:r>
              <a:rPr lang="en-US" sz="4800" dirty="0"/>
              <a:t>(1953-1967)</a:t>
            </a:r>
          </a:p>
          <a:p>
            <a:r>
              <a:rPr lang="en-US" sz="4800" dirty="0">
                <a:hlinkClick r:id="rId8"/>
              </a:rPr>
              <a:t>The Aversion Project </a:t>
            </a:r>
            <a:r>
              <a:rPr lang="en-US" sz="4800" dirty="0"/>
              <a:t>(1971-1989)</a:t>
            </a:r>
          </a:p>
          <a:p>
            <a:r>
              <a:rPr lang="en-US" sz="4800" dirty="0">
                <a:hlinkClick r:id="rId9"/>
              </a:rPr>
              <a:t>Golden Rice Study </a:t>
            </a:r>
            <a:r>
              <a:rPr lang="en-US" sz="4800" dirty="0"/>
              <a:t>(2012)</a:t>
            </a:r>
          </a:p>
          <a:p>
            <a:r>
              <a:rPr lang="en-US" sz="4800" dirty="0">
                <a:hlinkClick r:id="rId10"/>
              </a:rPr>
              <a:t>Pictou Landing </a:t>
            </a:r>
            <a:r>
              <a:rPr lang="en-US" sz="4800" dirty="0"/>
              <a:t>(2021)</a:t>
            </a:r>
          </a:p>
          <a:p>
            <a:endParaRPr lang="en-US" sz="4800" dirty="0"/>
          </a:p>
          <a:p>
            <a:pPr lvl="1"/>
            <a:endParaRPr lang="en-US" sz="4400" dirty="0"/>
          </a:p>
          <a:p>
            <a:endParaRPr lang="en-US" dirty="0"/>
          </a:p>
        </p:txBody>
      </p:sp>
    </p:spTree>
    <p:extLst>
      <p:ext uri="{BB962C8B-B14F-4D97-AF65-F5344CB8AC3E}">
        <p14:creationId xmlns:p14="http://schemas.microsoft.com/office/powerpoint/2010/main" val="3085212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514C1-0D09-4A1C-BC70-C16CE6D58A0B}"/>
              </a:ext>
            </a:extLst>
          </p:cNvPr>
          <p:cNvSpPr>
            <a:spLocks noGrp="1"/>
          </p:cNvSpPr>
          <p:nvPr>
            <p:ph type="title"/>
          </p:nvPr>
        </p:nvSpPr>
        <p:spPr/>
        <p:txBody>
          <a:bodyPr/>
          <a:lstStyle/>
          <a:p>
            <a:r>
              <a:rPr lang="en-US" b="1" dirty="0"/>
              <a:t>Application process</a:t>
            </a:r>
          </a:p>
        </p:txBody>
      </p:sp>
      <p:sp>
        <p:nvSpPr>
          <p:cNvPr id="3" name="Content Placeholder 2">
            <a:extLst>
              <a:ext uri="{FF2B5EF4-FFF2-40B4-BE49-F238E27FC236}">
                <a16:creationId xmlns:a16="http://schemas.microsoft.com/office/drawing/2014/main" id="{CFFBEB55-DAEA-4F05-89C2-9A66AD1D755B}"/>
              </a:ext>
            </a:extLst>
          </p:cNvPr>
          <p:cNvSpPr>
            <a:spLocks noGrp="1"/>
          </p:cNvSpPr>
          <p:nvPr>
            <p:ph idx="1"/>
          </p:nvPr>
        </p:nvSpPr>
        <p:spPr/>
        <p:txBody>
          <a:bodyPr/>
          <a:lstStyle/>
          <a:p>
            <a:pPr marL="0" indent="0">
              <a:buNone/>
            </a:pPr>
            <a:r>
              <a:rPr lang="en-US" dirty="0" err="1"/>
              <a:t>MacREM</a:t>
            </a:r>
            <a:r>
              <a:rPr lang="en-US" dirty="0"/>
              <a:t>  </a:t>
            </a:r>
            <a:r>
              <a:rPr lang="en-US" dirty="0">
                <a:hlinkClick r:id="rId2"/>
              </a:rPr>
              <a:t>https://reo.mcmaster.ca/macrem</a:t>
            </a:r>
            <a:endParaRPr lang="en-US" dirty="0"/>
          </a:p>
          <a:p>
            <a:pPr marL="0" indent="0">
              <a:buNone/>
            </a:pPr>
            <a:r>
              <a:rPr lang="en-US" dirty="0"/>
              <a:t>	- Sign in with </a:t>
            </a:r>
            <a:r>
              <a:rPr lang="en-US" dirty="0" err="1"/>
              <a:t>MacID</a:t>
            </a:r>
            <a:endParaRPr lang="en-US" dirty="0"/>
          </a:p>
          <a:p>
            <a:pPr marL="0" indent="0">
              <a:buNone/>
            </a:pPr>
            <a:r>
              <a:rPr lang="en-US" dirty="0"/>
              <a:t>	- Externals need </a:t>
            </a:r>
            <a:r>
              <a:rPr lang="en-US" dirty="0" err="1"/>
              <a:t>MacID</a:t>
            </a:r>
            <a:r>
              <a:rPr lang="en-US" dirty="0"/>
              <a:t> to create/sign application</a:t>
            </a:r>
          </a:p>
          <a:p>
            <a:pPr marL="0" indent="0">
              <a:buNone/>
            </a:pPr>
            <a:r>
              <a:rPr lang="en-US" dirty="0" err="1"/>
              <a:t>HiREB</a:t>
            </a:r>
            <a:r>
              <a:rPr lang="en-US" dirty="0"/>
              <a:t> </a:t>
            </a:r>
            <a:r>
              <a:rPr lang="en-US" dirty="0">
                <a:hlinkClick r:id="rId3"/>
              </a:rPr>
              <a:t>https://onlinesubmission.hireb.ca/Account/Login?ReturnUrl=%2fHome%2fIndex</a:t>
            </a:r>
            <a:r>
              <a:rPr lang="en-US" dirty="0"/>
              <a:t> </a:t>
            </a:r>
          </a:p>
          <a:p>
            <a:pPr marL="0" indent="0">
              <a:buNone/>
            </a:pPr>
            <a:r>
              <a:rPr lang="en-US" dirty="0"/>
              <a:t>	- All people must register</a:t>
            </a:r>
          </a:p>
        </p:txBody>
      </p:sp>
    </p:spTree>
    <p:extLst>
      <p:ext uri="{BB962C8B-B14F-4D97-AF65-F5344CB8AC3E}">
        <p14:creationId xmlns:p14="http://schemas.microsoft.com/office/powerpoint/2010/main" val="4107799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4E08A-0DB6-B85C-8431-D7188265D708}"/>
              </a:ext>
            </a:extLst>
          </p:cNvPr>
          <p:cNvSpPr>
            <a:spLocks noGrp="1"/>
          </p:cNvSpPr>
          <p:nvPr>
            <p:ph type="title"/>
          </p:nvPr>
        </p:nvSpPr>
        <p:spPr/>
        <p:txBody>
          <a:bodyPr/>
          <a:lstStyle/>
          <a:p>
            <a:r>
              <a:rPr lang="en-US" dirty="0"/>
              <a:t>Key Considerations – the “6Cs”</a:t>
            </a:r>
          </a:p>
        </p:txBody>
      </p:sp>
      <p:sp>
        <p:nvSpPr>
          <p:cNvPr id="4" name="Hexagon 3">
            <a:extLst>
              <a:ext uri="{FF2B5EF4-FFF2-40B4-BE49-F238E27FC236}">
                <a16:creationId xmlns:a16="http://schemas.microsoft.com/office/drawing/2014/main" id="{32059277-392F-EAA4-00C4-6BA924A6D0D4}"/>
              </a:ext>
            </a:extLst>
          </p:cNvPr>
          <p:cNvSpPr/>
          <p:nvPr/>
        </p:nvSpPr>
        <p:spPr>
          <a:xfrm>
            <a:off x="4582318" y="2921224"/>
            <a:ext cx="2756452" cy="2387231"/>
          </a:xfrm>
          <a:prstGeom prst="hexag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Confidential</a:t>
            </a:r>
          </a:p>
        </p:txBody>
      </p:sp>
      <p:sp>
        <p:nvSpPr>
          <p:cNvPr id="5" name="Hexagon 4">
            <a:extLst>
              <a:ext uri="{FF2B5EF4-FFF2-40B4-BE49-F238E27FC236}">
                <a16:creationId xmlns:a16="http://schemas.microsoft.com/office/drawing/2014/main" id="{1578975B-DF92-7CF2-3FA6-92F10E6F3842}"/>
              </a:ext>
            </a:extLst>
          </p:cNvPr>
          <p:cNvSpPr/>
          <p:nvPr/>
        </p:nvSpPr>
        <p:spPr>
          <a:xfrm>
            <a:off x="182971" y="2959322"/>
            <a:ext cx="2612469" cy="2366657"/>
          </a:xfrm>
          <a:prstGeom prst="hexag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Complete</a:t>
            </a:r>
          </a:p>
        </p:txBody>
      </p:sp>
      <p:sp>
        <p:nvSpPr>
          <p:cNvPr id="6" name="Hexagon 5">
            <a:extLst>
              <a:ext uri="{FF2B5EF4-FFF2-40B4-BE49-F238E27FC236}">
                <a16:creationId xmlns:a16="http://schemas.microsoft.com/office/drawing/2014/main" id="{717A87EB-8B20-EFEB-7CB2-F5B8AF7EC5BB}"/>
              </a:ext>
            </a:extLst>
          </p:cNvPr>
          <p:cNvSpPr/>
          <p:nvPr/>
        </p:nvSpPr>
        <p:spPr>
          <a:xfrm>
            <a:off x="2322033" y="1644492"/>
            <a:ext cx="2663686" cy="2387231"/>
          </a:xfrm>
          <a:prstGeom prst="hexag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Clear</a:t>
            </a:r>
          </a:p>
        </p:txBody>
      </p:sp>
      <p:sp>
        <p:nvSpPr>
          <p:cNvPr id="7" name="Hexagon 6">
            <a:extLst>
              <a:ext uri="{FF2B5EF4-FFF2-40B4-BE49-F238E27FC236}">
                <a16:creationId xmlns:a16="http://schemas.microsoft.com/office/drawing/2014/main" id="{0793CFAC-1B6E-2B93-7D34-4C2236B8AB6D}"/>
              </a:ext>
            </a:extLst>
          </p:cNvPr>
          <p:cNvSpPr/>
          <p:nvPr/>
        </p:nvSpPr>
        <p:spPr>
          <a:xfrm>
            <a:off x="2322033" y="4197956"/>
            <a:ext cx="2663686" cy="2387231"/>
          </a:xfrm>
          <a:prstGeom prst="hexag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Consistent</a:t>
            </a:r>
          </a:p>
        </p:txBody>
      </p:sp>
      <p:sp>
        <p:nvSpPr>
          <p:cNvPr id="8" name="Hexagon 7">
            <a:extLst>
              <a:ext uri="{FF2B5EF4-FFF2-40B4-BE49-F238E27FC236}">
                <a16:creationId xmlns:a16="http://schemas.microsoft.com/office/drawing/2014/main" id="{BFABB860-261D-0785-493E-64A54AA96784}"/>
              </a:ext>
            </a:extLst>
          </p:cNvPr>
          <p:cNvSpPr/>
          <p:nvPr/>
        </p:nvSpPr>
        <p:spPr>
          <a:xfrm>
            <a:off x="6842603" y="1676575"/>
            <a:ext cx="2756452" cy="2387231"/>
          </a:xfrm>
          <a:prstGeom prst="hexag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Considerate</a:t>
            </a:r>
          </a:p>
        </p:txBody>
      </p:sp>
      <p:sp>
        <p:nvSpPr>
          <p:cNvPr id="9" name="Hexagon 8">
            <a:extLst>
              <a:ext uri="{FF2B5EF4-FFF2-40B4-BE49-F238E27FC236}">
                <a16:creationId xmlns:a16="http://schemas.microsoft.com/office/drawing/2014/main" id="{E50FB6A5-4431-E772-7AB8-0F24A6B0FD40}"/>
              </a:ext>
            </a:extLst>
          </p:cNvPr>
          <p:cNvSpPr/>
          <p:nvPr/>
        </p:nvSpPr>
        <p:spPr>
          <a:xfrm>
            <a:off x="6842603" y="4142650"/>
            <a:ext cx="2756452" cy="2387231"/>
          </a:xfrm>
          <a:prstGeom prst="hexag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t>Capable</a:t>
            </a:r>
          </a:p>
        </p:txBody>
      </p:sp>
    </p:spTree>
    <p:extLst>
      <p:ext uri="{BB962C8B-B14F-4D97-AF65-F5344CB8AC3E}">
        <p14:creationId xmlns:p14="http://schemas.microsoft.com/office/powerpoint/2010/main" val="419870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81DC1-C6BA-ADDA-43E5-2DC58CB43A45}"/>
              </a:ext>
            </a:extLst>
          </p:cNvPr>
          <p:cNvSpPr>
            <a:spLocks noGrp="1"/>
          </p:cNvSpPr>
          <p:nvPr>
            <p:ph type="title"/>
          </p:nvPr>
        </p:nvSpPr>
        <p:spPr/>
        <p:txBody>
          <a:bodyPr/>
          <a:lstStyle/>
          <a:p>
            <a:r>
              <a:rPr lang="en-US" dirty="0"/>
              <a:t>System Tips</a:t>
            </a:r>
          </a:p>
        </p:txBody>
      </p:sp>
      <p:pic>
        <p:nvPicPr>
          <p:cNvPr id="5" name="Picture 4">
            <a:extLst>
              <a:ext uri="{FF2B5EF4-FFF2-40B4-BE49-F238E27FC236}">
                <a16:creationId xmlns:a16="http://schemas.microsoft.com/office/drawing/2014/main" id="{D6F8C92B-27F0-17A6-0141-EB70F718A2F9}"/>
              </a:ext>
            </a:extLst>
          </p:cNvPr>
          <p:cNvPicPr>
            <a:picLocks noChangeAspect="1"/>
          </p:cNvPicPr>
          <p:nvPr/>
        </p:nvPicPr>
        <p:blipFill rotWithShape="1">
          <a:blip r:embed="rId2"/>
          <a:srcRect r="26474"/>
          <a:stretch/>
        </p:blipFill>
        <p:spPr>
          <a:xfrm>
            <a:off x="1806206" y="1771434"/>
            <a:ext cx="5761703" cy="3473238"/>
          </a:xfrm>
          <a:prstGeom prst="rect">
            <a:avLst/>
          </a:prstGeom>
        </p:spPr>
      </p:pic>
      <p:sp>
        <p:nvSpPr>
          <p:cNvPr id="6" name="TextBox 5">
            <a:extLst>
              <a:ext uri="{FF2B5EF4-FFF2-40B4-BE49-F238E27FC236}">
                <a16:creationId xmlns:a16="http://schemas.microsoft.com/office/drawing/2014/main" id="{31074C22-E16F-D390-B2ED-DFA632F2BBC7}"/>
              </a:ext>
            </a:extLst>
          </p:cNvPr>
          <p:cNvSpPr txBox="1"/>
          <p:nvPr/>
        </p:nvSpPr>
        <p:spPr>
          <a:xfrm>
            <a:off x="289319" y="1995330"/>
            <a:ext cx="1612364" cy="369332"/>
          </a:xfrm>
          <a:prstGeom prst="rect">
            <a:avLst/>
          </a:prstGeom>
          <a:noFill/>
        </p:spPr>
        <p:txBody>
          <a:bodyPr wrap="none" rtlCol="0">
            <a:spAutoFit/>
          </a:bodyPr>
          <a:lstStyle/>
          <a:p>
            <a:r>
              <a:rPr lang="en-US" dirty="0">
                <a:solidFill>
                  <a:srgbClr val="FF0000"/>
                </a:solidFill>
              </a:rPr>
              <a:t>Organization -&gt;</a:t>
            </a:r>
          </a:p>
        </p:txBody>
      </p:sp>
      <p:sp>
        <p:nvSpPr>
          <p:cNvPr id="7" name="TextBox 6">
            <a:extLst>
              <a:ext uri="{FF2B5EF4-FFF2-40B4-BE49-F238E27FC236}">
                <a16:creationId xmlns:a16="http://schemas.microsoft.com/office/drawing/2014/main" id="{30E41471-C05E-A149-B9DE-3D458234E64E}"/>
              </a:ext>
            </a:extLst>
          </p:cNvPr>
          <p:cNvSpPr txBox="1"/>
          <p:nvPr/>
        </p:nvSpPr>
        <p:spPr>
          <a:xfrm>
            <a:off x="368438" y="2833611"/>
            <a:ext cx="1533245" cy="646331"/>
          </a:xfrm>
          <a:prstGeom prst="rect">
            <a:avLst/>
          </a:prstGeom>
          <a:noFill/>
        </p:spPr>
        <p:txBody>
          <a:bodyPr wrap="square" rtlCol="0">
            <a:spAutoFit/>
          </a:bodyPr>
          <a:lstStyle/>
          <a:p>
            <a:r>
              <a:rPr lang="en-US" dirty="0">
                <a:solidFill>
                  <a:srgbClr val="FF0000"/>
                </a:solidFill>
              </a:rPr>
              <a:t>Changing Ownership -&gt;</a:t>
            </a:r>
          </a:p>
        </p:txBody>
      </p:sp>
    </p:spTree>
    <p:extLst>
      <p:ext uri="{BB962C8B-B14F-4D97-AF65-F5344CB8AC3E}">
        <p14:creationId xmlns:p14="http://schemas.microsoft.com/office/powerpoint/2010/main" val="1390818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81DC1-C6BA-ADDA-43E5-2DC58CB43A45}"/>
              </a:ext>
            </a:extLst>
          </p:cNvPr>
          <p:cNvSpPr>
            <a:spLocks noGrp="1"/>
          </p:cNvSpPr>
          <p:nvPr>
            <p:ph type="title"/>
          </p:nvPr>
        </p:nvSpPr>
        <p:spPr/>
        <p:txBody>
          <a:bodyPr/>
          <a:lstStyle/>
          <a:p>
            <a:r>
              <a:rPr lang="en-US" dirty="0"/>
              <a:t>System Tips</a:t>
            </a:r>
          </a:p>
        </p:txBody>
      </p:sp>
      <p:pic>
        <p:nvPicPr>
          <p:cNvPr id="3" name="Picture 2">
            <a:extLst>
              <a:ext uri="{FF2B5EF4-FFF2-40B4-BE49-F238E27FC236}">
                <a16:creationId xmlns:a16="http://schemas.microsoft.com/office/drawing/2014/main" id="{6517500D-F498-855C-9DC9-30A3F07F3977}"/>
              </a:ext>
            </a:extLst>
          </p:cNvPr>
          <p:cNvPicPr>
            <a:picLocks noChangeAspect="1"/>
          </p:cNvPicPr>
          <p:nvPr/>
        </p:nvPicPr>
        <p:blipFill>
          <a:blip r:embed="rId2"/>
          <a:stretch>
            <a:fillRect/>
          </a:stretch>
        </p:blipFill>
        <p:spPr>
          <a:xfrm>
            <a:off x="98323" y="1678888"/>
            <a:ext cx="10874477" cy="5173813"/>
          </a:xfrm>
          <a:prstGeom prst="rect">
            <a:avLst/>
          </a:prstGeom>
        </p:spPr>
      </p:pic>
      <p:sp>
        <p:nvSpPr>
          <p:cNvPr id="4" name="TextBox 3">
            <a:extLst>
              <a:ext uri="{FF2B5EF4-FFF2-40B4-BE49-F238E27FC236}">
                <a16:creationId xmlns:a16="http://schemas.microsoft.com/office/drawing/2014/main" id="{103D367B-5F98-F425-3AC8-A131935972C9}"/>
              </a:ext>
            </a:extLst>
          </p:cNvPr>
          <p:cNvSpPr txBox="1"/>
          <p:nvPr/>
        </p:nvSpPr>
        <p:spPr>
          <a:xfrm>
            <a:off x="7777945" y="4554113"/>
            <a:ext cx="2063835" cy="369332"/>
          </a:xfrm>
          <a:prstGeom prst="rect">
            <a:avLst/>
          </a:prstGeom>
          <a:noFill/>
        </p:spPr>
        <p:txBody>
          <a:bodyPr wrap="none" rtlCol="0">
            <a:spAutoFit/>
          </a:bodyPr>
          <a:lstStyle/>
          <a:p>
            <a:r>
              <a:rPr lang="en-US" dirty="0">
                <a:solidFill>
                  <a:srgbClr val="FF0000"/>
                </a:solidFill>
              </a:rPr>
              <a:t>&lt;- Extra Information</a:t>
            </a:r>
          </a:p>
        </p:txBody>
      </p:sp>
      <p:sp>
        <p:nvSpPr>
          <p:cNvPr id="8" name="TextBox 7">
            <a:extLst>
              <a:ext uri="{FF2B5EF4-FFF2-40B4-BE49-F238E27FC236}">
                <a16:creationId xmlns:a16="http://schemas.microsoft.com/office/drawing/2014/main" id="{0A5CD167-C77A-28A7-CF46-7711E72FC88A}"/>
              </a:ext>
            </a:extLst>
          </p:cNvPr>
          <p:cNvSpPr txBox="1"/>
          <p:nvPr/>
        </p:nvSpPr>
        <p:spPr>
          <a:xfrm>
            <a:off x="1867711" y="1799617"/>
            <a:ext cx="1459149" cy="646331"/>
          </a:xfrm>
          <a:prstGeom prst="rect">
            <a:avLst/>
          </a:prstGeom>
          <a:noFill/>
        </p:spPr>
        <p:txBody>
          <a:bodyPr wrap="square" rtlCol="0">
            <a:spAutoFit/>
          </a:bodyPr>
          <a:lstStyle/>
          <a:p>
            <a:r>
              <a:rPr lang="en-US" dirty="0">
                <a:solidFill>
                  <a:srgbClr val="FF0000"/>
                </a:solidFill>
              </a:rPr>
              <a:t>˄ Templates and Guides</a:t>
            </a:r>
          </a:p>
        </p:txBody>
      </p:sp>
      <p:sp>
        <p:nvSpPr>
          <p:cNvPr id="9" name="TextBox 8">
            <a:extLst>
              <a:ext uri="{FF2B5EF4-FFF2-40B4-BE49-F238E27FC236}">
                <a16:creationId xmlns:a16="http://schemas.microsoft.com/office/drawing/2014/main" id="{9D4ED3AB-2068-177E-D998-C9170BCA4B71}"/>
              </a:ext>
            </a:extLst>
          </p:cNvPr>
          <p:cNvSpPr txBox="1"/>
          <p:nvPr/>
        </p:nvSpPr>
        <p:spPr>
          <a:xfrm>
            <a:off x="7777945" y="1753450"/>
            <a:ext cx="2353016" cy="369332"/>
          </a:xfrm>
          <a:prstGeom prst="rect">
            <a:avLst/>
          </a:prstGeom>
          <a:noFill/>
        </p:spPr>
        <p:txBody>
          <a:bodyPr wrap="none" rtlCol="0">
            <a:spAutoFit/>
          </a:bodyPr>
          <a:lstStyle/>
          <a:p>
            <a:r>
              <a:rPr lang="en-US" dirty="0">
                <a:solidFill>
                  <a:srgbClr val="FF0000"/>
                </a:solidFill>
              </a:rPr>
              <a:t>&lt;- Communication Tool</a:t>
            </a:r>
          </a:p>
        </p:txBody>
      </p:sp>
      <p:sp>
        <p:nvSpPr>
          <p:cNvPr id="10" name="TextBox 9">
            <a:extLst>
              <a:ext uri="{FF2B5EF4-FFF2-40B4-BE49-F238E27FC236}">
                <a16:creationId xmlns:a16="http://schemas.microsoft.com/office/drawing/2014/main" id="{9B85110F-48F9-CCED-D866-16A57A9DBCA8}"/>
              </a:ext>
            </a:extLst>
          </p:cNvPr>
          <p:cNvSpPr txBox="1"/>
          <p:nvPr/>
        </p:nvSpPr>
        <p:spPr>
          <a:xfrm>
            <a:off x="350198" y="2142238"/>
            <a:ext cx="2052536" cy="646331"/>
          </a:xfrm>
          <a:prstGeom prst="rect">
            <a:avLst/>
          </a:prstGeom>
          <a:noFill/>
        </p:spPr>
        <p:txBody>
          <a:bodyPr wrap="square" rtlCol="0">
            <a:spAutoFit/>
          </a:bodyPr>
          <a:lstStyle/>
          <a:p>
            <a:r>
              <a:rPr lang="en-US" dirty="0">
                <a:solidFill>
                  <a:srgbClr val="FF0000"/>
                </a:solidFill>
              </a:rPr>
              <a:t>&lt;- Sharing with External people</a:t>
            </a:r>
          </a:p>
        </p:txBody>
      </p:sp>
      <p:sp>
        <p:nvSpPr>
          <p:cNvPr id="11" name="TextBox 10">
            <a:extLst>
              <a:ext uri="{FF2B5EF4-FFF2-40B4-BE49-F238E27FC236}">
                <a16:creationId xmlns:a16="http://schemas.microsoft.com/office/drawing/2014/main" id="{84DB8723-D098-3598-6AA8-1403B7C27521}"/>
              </a:ext>
            </a:extLst>
          </p:cNvPr>
          <p:cNvSpPr txBox="1"/>
          <p:nvPr/>
        </p:nvSpPr>
        <p:spPr>
          <a:xfrm>
            <a:off x="7777945" y="2209215"/>
            <a:ext cx="2546344" cy="369332"/>
          </a:xfrm>
          <a:prstGeom prst="rect">
            <a:avLst/>
          </a:prstGeom>
          <a:noFill/>
        </p:spPr>
        <p:txBody>
          <a:bodyPr wrap="square" rtlCol="0">
            <a:spAutoFit/>
          </a:bodyPr>
          <a:lstStyle/>
          <a:p>
            <a:r>
              <a:rPr lang="en-US" dirty="0">
                <a:solidFill>
                  <a:srgbClr val="FF0000"/>
                </a:solidFill>
              </a:rPr>
              <a:t>&lt;- Add to address book!</a:t>
            </a:r>
          </a:p>
        </p:txBody>
      </p:sp>
    </p:spTree>
    <p:extLst>
      <p:ext uri="{BB962C8B-B14F-4D97-AF65-F5344CB8AC3E}">
        <p14:creationId xmlns:p14="http://schemas.microsoft.com/office/powerpoint/2010/main" val="249681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49FEE-A9B4-ECAB-BF5D-DFE96C9B90D4}"/>
              </a:ext>
            </a:extLst>
          </p:cNvPr>
          <p:cNvSpPr>
            <a:spLocks noGrp="1"/>
          </p:cNvSpPr>
          <p:nvPr>
            <p:ph type="title"/>
          </p:nvPr>
        </p:nvSpPr>
        <p:spPr/>
        <p:txBody>
          <a:bodyPr/>
          <a:lstStyle/>
          <a:p>
            <a:r>
              <a:rPr lang="en-US" dirty="0"/>
              <a:t>SECTIONS 1 &amp; 2 – General Info</a:t>
            </a:r>
          </a:p>
        </p:txBody>
      </p:sp>
      <p:sp>
        <p:nvSpPr>
          <p:cNvPr id="3" name="Content Placeholder 2">
            <a:extLst>
              <a:ext uri="{FF2B5EF4-FFF2-40B4-BE49-F238E27FC236}">
                <a16:creationId xmlns:a16="http://schemas.microsoft.com/office/drawing/2014/main" id="{331DC2C3-CCA8-185B-36C3-7AB53292F9AE}"/>
              </a:ext>
            </a:extLst>
          </p:cNvPr>
          <p:cNvSpPr>
            <a:spLocks noGrp="1"/>
          </p:cNvSpPr>
          <p:nvPr>
            <p:ph idx="1"/>
          </p:nvPr>
        </p:nvSpPr>
        <p:spPr/>
        <p:txBody>
          <a:bodyPr/>
          <a:lstStyle/>
          <a:p>
            <a:r>
              <a:rPr lang="en-US" dirty="0"/>
              <a:t>A summary of changes needs to be included in all resubmissions from Chair comments</a:t>
            </a:r>
          </a:p>
          <a:p>
            <a:pPr lvl="1"/>
            <a:r>
              <a:rPr lang="en-US" dirty="0"/>
              <a:t>Ensure it’s for the current round of changes</a:t>
            </a:r>
          </a:p>
          <a:p>
            <a:pPr lvl="1"/>
            <a:r>
              <a:rPr lang="en-US" dirty="0"/>
              <a:t>Easiest: copy/paste the letter and add comments</a:t>
            </a:r>
          </a:p>
          <a:p>
            <a:pPr lvl="1"/>
            <a:r>
              <a:rPr lang="en-US" dirty="0"/>
              <a:t>Add in any additional changes made</a:t>
            </a:r>
          </a:p>
          <a:p>
            <a:r>
              <a:rPr lang="en-US" dirty="0"/>
              <a:t>Co-I vs Collaborator: Student PI vs RA vs Student Investigator</a:t>
            </a:r>
          </a:p>
          <a:p>
            <a:pPr lvl="1"/>
            <a:r>
              <a:rPr lang="en-US" dirty="0"/>
              <a:t>Consider contributions and outcomes/requirements</a:t>
            </a:r>
          </a:p>
        </p:txBody>
      </p:sp>
    </p:spTree>
    <p:extLst>
      <p:ext uri="{BB962C8B-B14F-4D97-AF65-F5344CB8AC3E}">
        <p14:creationId xmlns:p14="http://schemas.microsoft.com/office/powerpoint/2010/main" val="384649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2425</TotalTime>
  <Words>1280</Words>
  <Application>Microsoft Office PowerPoint</Application>
  <PresentationFormat>Widescreen</PresentationFormat>
  <Paragraphs>144</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McMaster Research Ethics Board (MREB)</vt:lpstr>
      <vt:lpstr>3 Boards at McMaster</vt:lpstr>
      <vt:lpstr>About Us</vt:lpstr>
      <vt:lpstr>History</vt:lpstr>
      <vt:lpstr>Application process</vt:lpstr>
      <vt:lpstr>Key Considerations – the “6Cs”</vt:lpstr>
      <vt:lpstr>System Tips</vt:lpstr>
      <vt:lpstr>System Tips</vt:lpstr>
      <vt:lpstr>SECTIONS 1 &amp; 2 – General Info</vt:lpstr>
      <vt:lpstr>Sections 3 &amp; 4 – Summary and funding</vt:lpstr>
      <vt:lpstr>Section 5 – Study Locations</vt:lpstr>
      <vt:lpstr>Section 6 – Indigenous Research</vt:lpstr>
      <vt:lpstr>Section 7 – Conflict of Interest</vt:lpstr>
      <vt:lpstr>Section 8 – Background and Hypothesis</vt:lpstr>
      <vt:lpstr>Section 9 - Participants</vt:lpstr>
      <vt:lpstr>Section 10 - Recruitment</vt:lpstr>
      <vt:lpstr>Section 11</vt:lpstr>
      <vt:lpstr>Section 12 – Secondary use of data</vt:lpstr>
      <vt:lpstr>Section 13 - Incentives</vt:lpstr>
      <vt:lpstr>Section 14 – Risks and Benefits</vt:lpstr>
      <vt:lpstr>Section 15 - Data</vt:lpstr>
      <vt:lpstr>Section 16 - Consent</vt:lpstr>
      <vt:lpstr>IMPORTANT</vt:lpstr>
      <vt:lpstr>RESOURCES</vt:lpstr>
      <vt:lpstr>ASSISTANCE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McMaster Research Ethics Board (MREB)</dc:title>
  <dc:creator>Gervais, Nicole</dc:creator>
  <cp:lastModifiedBy>Gervais, Nicole</cp:lastModifiedBy>
  <cp:revision>57</cp:revision>
  <dcterms:created xsi:type="dcterms:W3CDTF">2022-06-20T13:47:37Z</dcterms:created>
  <dcterms:modified xsi:type="dcterms:W3CDTF">2024-12-03T15:09:23Z</dcterms:modified>
</cp:coreProperties>
</file>