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702" r:id="rId6"/>
  </p:sldMasterIdLst>
  <p:notesMasterIdLst>
    <p:notesMasterId r:id="rId33"/>
  </p:notesMasterIdLst>
  <p:sldIdLst>
    <p:sldId id="509" r:id="rId7"/>
    <p:sldId id="545" r:id="rId8"/>
    <p:sldId id="544" r:id="rId9"/>
    <p:sldId id="510" r:id="rId10"/>
    <p:sldId id="533" r:id="rId11"/>
    <p:sldId id="546" r:id="rId12"/>
    <p:sldId id="552" r:id="rId13"/>
    <p:sldId id="528" r:id="rId14"/>
    <p:sldId id="450" r:id="rId15"/>
    <p:sldId id="534" r:id="rId16"/>
    <p:sldId id="524" r:id="rId17"/>
    <p:sldId id="530" r:id="rId18"/>
    <p:sldId id="526" r:id="rId19"/>
    <p:sldId id="549" r:id="rId20"/>
    <p:sldId id="532" r:id="rId21"/>
    <p:sldId id="402" r:id="rId22"/>
    <p:sldId id="529" r:id="rId23"/>
    <p:sldId id="536" r:id="rId24"/>
    <p:sldId id="378" r:id="rId25"/>
    <p:sldId id="386" r:id="rId26"/>
    <p:sldId id="398" r:id="rId27"/>
    <p:sldId id="399" r:id="rId28"/>
    <p:sldId id="400" r:id="rId29"/>
    <p:sldId id="401" r:id="rId30"/>
    <p:sldId id="547" r:id="rId31"/>
    <p:sldId id="54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A293355-DBA6-44A8-AAD7-AA09A7BAC9E4}">
          <p14:sldIdLst>
            <p14:sldId id="509"/>
            <p14:sldId id="545"/>
          </p14:sldIdLst>
        </p14:section>
        <p14:section name="Digital Research Commons Pilot" id="{D6351B82-BABB-42EF-9864-9EFAF040F68D}">
          <p14:sldIdLst>
            <p14:sldId id="544"/>
            <p14:sldId id="510"/>
            <p14:sldId id="533"/>
            <p14:sldId id="546"/>
            <p14:sldId id="552"/>
          </p14:sldIdLst>
        </p14:section>
        <p14:section name="Research Data Management" id="{B64EA7F1-5558-474F-86A7-A913818EB244}">
          <p14:sldIdLst>
            <p14:sldId id="528"/>
            <p14:sldId id="450"/>
            <p14:sldId id="534"/>
            <p14:sldId id="524"/>
            <p14:sldId id="530"/>
            <p14:sldId id="526"/>
            <p14:sldId id="549"/>
            <p14:sldId id="532"/>
            <p14:sldId id="402"/>
            <p14:sldId id="529"/>
            <p14:sldId id="536"/>
          </p14:sldIdLst>
        </p14:section>
        <p14:section name="Information Security for Researchers" id="{313F4F55-A1EB-4DB5-907B-8198C974E530}">
          <p14:sldIdLst>
            <p14:sldId id="378"/>
            <p14:sldId id="386"/>
            <p14:sldId id="398"/>
            <p14:sldId id="399"/>
            <p14:sldId id="400"/>
            <p14:sldId id="401"/>
            <p14:sldId id="547"/>
            <p14:sldId id="54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2A782C-FB0F-7199-D463-BFB32BF3D41F}" name="Dallaire, Tracy" initials="DT" userId="S::dallairt@mcmaster.ca::8147b239-6a62-49b6-9c06-ef2265a47593" providerId="AD"/>
  <p188:author id="{DE9CB0AB-FF55-52C8-4E58-E5E928648099}" name="Brodeur, Jason" initials="BJ" userId="S::brodeujj@mcmaster.ca::2ca3b98d-3833-4563-9570-9e136d622d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03C"/>
    <a:srgbClr val="7C003F"/>
    <a:srgbClr val="FEE9C6"/>
    <a:srgbClr val="FDBF57"/>
    <a:srgbClr val="F2F4D0"/>
    <a:srgbClr val="D2D755"/>
    <a:srgbClr val="D3EEF5"/>
    <a:srgbClr val="FFF2B9"/>
    <a:srgbClr val="8BD3E6"/>
    <a:srgbClr val="FFD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5B5FE3-2CEF-46F5-B192-39C8E01D9493}" v="1" dt="2023-02-13T13:17:27.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6" autoAdjust="0"/>
    <p:restoredTop sz="60084" autoAdjust="0"/>
  </p:normalViewPr>
  <p:slideViewPr>
    <p:cSldViewPr snapToGrid="0">
      <p:cViewPr>
        <p:scale>
          <a:sx n="50" d="100"/>
          <a:sy n="50" d="100"/>
        </p:scale>
        <p:origin x="612" y="-36"/>
      </p:cViewPr>
      <p:guideLst/>
    </p:cSldViewPr>
  </p:slideViewPr>
  <p:outlineViewPr>
    <p:cViewPr>
      <p:scale>
        <a:sx n="33" d="100"/>
        <a:sy n="33" d="100"/>
      </p:scale>
      <p:origin x="0" y="-19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12.svg"/><Relationship Id="rId4" Type="http://schemas.openxmlformats.org/officeDocument/2006/relationships/image" Target="../media/image30.svg"/><Relationship Id="rId9" Type="http://schemas.openxmlformats.org/officeDocument/2006/relationships/image" Target="../media/image11.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12.svg"/><Relationship Id="rId4" Type="http://schemas.openxmlformats.org/officeDocument/2006/relationships/image" Target="../media/image30.svg"/><Relationship Id="rId9"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8D0E37-CB6E-4263-962D-1CE9998DB248}"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CCFE17C8-0C59-4498-9376-FF1FE8652FA2}">
      <dgm:prSet phldrT="[Text]"/>
      <dgm:spPr>
        <a:solidFill>
          <a:srgbClr val="FFD100"/>
        </a:solidFill>
      </dgm:spPr>
      <dgm:t>
        <a:bodyPr/>
        <a:lstStyle/>
        <a:p>
          <a:r>
            <a:rPr lang="en-US">
              <a:solidFill>
                <a:schemeClr val="tx1"/>
              </a:solidFill>
            </a:rPr>
            <a:t>Engage with the community</a:t>
          </a:r>
        </a:p>
      </dgm:t>
    </dgm:pt>
    <dgm:pt modelId="{F35C52EC-13B7-4BC2-B21E-D856EB235D07}" type="parTrans" cxnId="{D1246886-14C0-4497-9FB6-EFCC2268882B}">
      <dgm:prSet/>
      <dgm:spPr/>
      <dgm:t>
        <a:bodyPr/>
        <a:lstStyle/>
        <a:p>
          <a:endParaRPr lang="en-US"/>
        </a:p>
      </dgm:t>
    </dgm:pt>
    <dgm:pt modelId="{D2A5CDE0-6866-46EB-BF07-BA3FE13A7969}" type="sibTrans" cxnId="{D1246886-14C0-4497-9FB6-EFCC2268882B}">
      <dgm:prSet/>
      <dgm:spPr/>
      <dgm:t>
        <a:bodyPr/>
        <a:lstStyle/>
        <a:p>
          <a:endParaRPr lang="en-US"/>
        </a:p>
      </dgm:t>
    </dgm:pt>
    <dgm:pt modelId="{0D1D49B5-393D-4FAA-A678-897708E2C9F7}">
      <dgm:prSet phldrT="[Text]" custT="1"/>
      <dgm:spPr>
        <a:solidFill>
          <a:srgbClr val="FFF2B9">
            <a:alpha val="89804"/>
          </a:srgbClr>
        </a:solidFill>
      </dgm:spPr>
      <dgm:t>
        <a:bodyPr/>
        <a:lstStyle/>
        <a:p>
          <a:r>
            <a:rPr lang="en-US" sz="1800"/>
            <a:t>Identify needs, gaps, opportunities for collaboration</a:t>
          </a:r>
        </a:p>
      </dgm:t>
    </dgm:pt>
    <dgm:pt modelId="{1FD8AF09-5CCC-4E5B-B513-5A3D3F7A9831}" type="parTrans" cxnId="{B0AA2285-FC43-4143-AD95-95F4836FDF26}">
      <dgm:prSet/>
      <dgm:spPr/>
      <dgm:t>
        <a:bodyPr/>
        <a:lstStyle/>
        <a:p>
          <a:endParaRPr lang="en-US"/>
        </a:p>
      </dgm:t>
    </dgm:pt>
    <dgm:pt modelId="{CFD59303-5406-4123-A070-F1A7E77C4342}" type="sibTrans" cxnId="{B0AA2285-FC43-4143-AD95-95F4836FDF26}">
      <dgm:prSet/>
      <dgm:spPr/>
      <dgm:t>
        <a:bodyPr/>
        <a:lstStyle/>
        <a:p>
          <a:endParaRPr lang="en-US"/>
        </a:p>
      </dgm:t>
    </dgm:pt>
    <dgm:pt modelId="{CE1C2C1E-4A14-4A05-9E18-A82D8A226E85}">
      <dgm:prSet phldrT="[Text]" custT="1"/>
      <dgm:spPr>
        <a:solidFill>
          <a:srgbClr val="FFF2B9">
            <a:alpha val="89804"/>
          </a:srgbClr>
        </a:solidFill>
      </dgm:spPr>
      <dgm:t>
        <a:bodyPr/>
        <a:lstStyle/>
        <a:p>
          <a:r>
            <a:rPr lang="en-US" sz="1800" dirty="0"/>
            <a:t>Co-create a vision for coordinated digital research support</a:t>
          </a:r>
        </a:p>
      </dgm:t>
    </dgm:pt>
    <dgm:pt modelId="{90F83AB0-7E0B-488F-AED0-0EE08AA947B5}" type="parTrans" cxnId="{9B8983F4-DC6B-4957-B177-F04BF77D5A6C}">
      <dgm:prSet/>
      <dgm:spPr/>
      <dgm:t>
        <a:bodyPr/>
        <a:lstStyle/>
        <a:p>
          <a:endParaRPr lang="en-US"/>
        </a:p>
      </dgm:t>
    </dgm:pt>
    <dgm:pt modelId="{88D30BA1-8509-4975-8B29-56E3D62CFBB1}" type="sibTrans" cxnId="{9B8983F4-DC6B-4957-B177-F04BF77D5A6C}">
      <dgm:prSet/>
      <dgm:spPr/>
      <dgm:t>
        <a:bodyPr/>
        <a:lstStyle/>
        <a:p>
          <a:endParaRPr lang="en-US"/>
        </a:p>
      </dgm:t>
    </dgm:pt>
    <dgm:pt modelId="{3082EEE4-E353-46AC-A9C3-EB91A438893D}">
      <dgm:prSet phldrT="[Text]"/>
      <dgm:spPr>
        <a:solidFill>
          <a:srgbClr val="8BD3E6"/>
        </a:solidFill>
      </dgm:spPr>
      <dgm:t>
        <a:bodyPr/>
        <a:lstStyle/>
        <a:p>
          <a:r>
            <a:rPr lang="en-US">
              <a:solidFill>
                <a:schemeClr val="tx1"/>
              </a:solidFill>
            </a:rPr>
            <a:t>Develop shared resources, services, communities</a:t>
          </a:r>
        </a:p>
      </dgm:t>
    </dgm:pt>
    <dgm:pt modelId="{4121AADE-45E9-4517-A032-7DBE3FC57AC0}" type="parTrans" cxnId="{F7CAD9C7-8F6B-4201-9815-507B9B2EAB06}">
      <dgm:prSet/>
      <dgm:spPr/>
      <dgm:t>
        <a:bodyPr/>
        <a:lstStyle/>
        <a:p>
          <a:endParaRPr lang="en-US"/>
        </a:p>
      </dgm:t>
    </dgm:pt>
    <dgm:pt modelId="{B0C997D7-F8CF-470E-B0DF-E0CE6A757774}" type="sibTrans" cxnId="{F7CAD9C7-8F6B-4201-9815-507B9B2EAB06}">
      <dgm:prSet/>
      <dgm:spPr/>
      <dgm:t>
        <a:bodyPr/>
        <a:lstStyle/>
        <a:p>
          <a:endParaRPr lang="en-US"/>
        </a:p>
      </dgm:t>
    </dgm:pt>
    <dgm:pt modelId="{7F2B9D6D-6861-4439-BB49-3F5D513218F2}">
      <dgm:prSet phldrT="[Text]"/>
      <dgm:spPr>
        <a:solidFill>
          <a:srgbClr val="D2D755"/>
        </a:solidFill>
      </dgm:spPr>
      <dgm:t>
        <a:bodyPr/>
        <a:lstStyle/>
        <a:p>
          <a:r>
            <a:rPr lang="en-US">
              <a:solidFill>
                <a:schemeClr val="tx1"/>
              </a:solidFill>
            </a:rPr>
            <a:t>Provide researchers a single support interface</a:t>
          </a:r>
        </a:p>
      </dgm:t>
    </dgm:pt>
    <dgm:pt modelId="{E0362523-2666-4A1B-B893-FB2D7AE08178}" type="parTrans" cxnId="{A953851A-35A5-47B7-8FAB-714B2B14B273}">
      <dgm:prSet/>
      <dgm:spPr/>
      <dgm:t>
        <a:bodyPr/>
        <a:lstStyle/>
        <a:p>
          <a:endParaRPr lang="en-US"/>
        </a:p>
      </dgm:t>
    </dgm:pt>
    <dgm:pt modelId="{0BA00C59-7C10-4FD9-B668-F94B3BEF6979}" type="sibTrans" cxnId="{A953851A-35A5-47B7-8FAB-714B2B14B273}">
      <dgm:prSet/>
      <dgm:spPr/>
      <dgm:t>
        <a:bodyPr/>
        <a:lstStyle/>
        <a:p>
          <a:endParaRPr lang="en-US"/>
        </a:p>
      </dgm:t>
    </dgm:pt>
    <dgm:pt modelId="{B3FAE0BB-8918-4AFE-80D5-F34D612D3E5A}">
      <dgm:prSet phldrT="[Text]" custT="1"/>
      <dgm:spPr>
        <a:solidFill>
          <a:srgbClr val="F2F4D0"/>
        </a:solidFill>
      </dgm:spPr>
      <dgm:t>
        <a:bodyPr/>
        <a:lstStyle/>
        <a:p>
          <a:r>
            <a:rPr lang="en-US" sz="1800"/>
            <a:t>Compile and present information about local, provincial, or national services and training opportunities</a:t>
          </a:r>
        </a:p>
      </dgm:t>
    </dgm:pt>
    <dgm:pt modelId="{56612077-C41E-4772-BC2D-F1A18543D340}" type="parTrans" cxnId="{27D54195-604D-4FC2-B999-CF678F1C4B05}">
      <dgm:prSet/>
      <dgm:spPr/>
      <dgm:t>
        <a:bodyPr/>
        <a:lstStyle/>
        <a:p>
          <a:endParaRPr lang="en-US"/>
        </a:p>
      </dgm:t>
    </dgm:pt>
    <dgm:pt modelId="{51800E83-59B7-455D-9117-266F553BECE5}" type="sibTrans" cxnId="{27D54195-604D-4FC2-B999-CF678F1C4B05}">
      <dgm:prSet/>
      <dgm:spPr/>
      <dgm:t>
        <a:bodyPr/>
        <a:lstStyle/>
        <a:p>
          <a:endParaRPr lang="en-US"/>
        </a:p>
      </dgm:t>
    </dgm:pt>
    <dgm:pt modelId="{3DC42FA0-39BD-4E54-8B5D-81548B5B0D44}">
      <dgm:prSet phldrT="[Text]" custT="1"/>
      <dgm:spPr>
        <a:solidFill>
          <a:srgbClr val="D3EEF5">
            <a:alpha val="89804"/>
          </a:srgbClr>
        </a:solidFill>
      </dgm:spPr>
      <dgm:t>
        <a:bodyPr/>
        <a:lstStyle/>
        <a:p>
          <a:r>
            <a:rPr lang="en-US" sz="1800"/>
            <a:t>Research Data Management, Research IT Security</a:t>
          </a:r>
        </a:p>
      </dgm:t>
    </dgm:pt>
    <dgm:pt modelId="{F06F4F68-DC7B-44AF-8204-932147F73781}" type="sibTrans" cxnId="{BFAF100C-15F6-40D3-AC91-5AD3792D290A}">
      <dgm:prSet/>
      <dgm:spPr/>
      <dgm:t>
        <a:bodyPr/>
        <a:lstStyle/>
        <a:p>
          <a:endParaRPr lang="en-US"/>
        </a:p>
      </dgm:t>
    </dgm:pt>
    <dgm:pt modelId="{1CF7EC39-92A7-4283-A791-3B40483D2486}" type="parTrans" cxnId="{BFAF100C-15F6-40D3-AC91-5AD3792D290A}">
      <dgm:prSet/>
      <dgm:spPr/>
      <dgm:t>
        <a:bodyPr/>
        <a:lstStyle/>
        <a:p>
          <a:endParaRPr lang="en-US"/>
        </a:p>
      </dgm:t>
    </dgm:pt>
    <dgm:pt modelId="{2F1CB52C-8863-4AF7-8753-2A847705802F}">
      <dgm:prSet phldrT="[Text]" custT="1"/>
      <dgm:spPr>
        <a:solidFill>
          <a:srgbClr val="D3EEF5">
            <a:alpha val="89804"/>
          </a:srgbClr>
        </a:solidFill>
      </dgm:spPr>
      <dgm:t>
        <a:bodyPr/>
        <a:lstStyle/>
        <a:p>
          <a:r>
            <a:rPr lang="en-US" sz="1800"/>
            <a:t>Research Impact, Research Software Development</a:t>
          </a:r>
        </a:p>
      </dgm:t>
    </dgm:pt>
    <dgm:pt modelId="{BDDA5B7F-37C6-4FEE-BF70-6B71EA003A69}" type="sibTrans" cxnId="{40AAF7E8-EA04-4622-B808-019A706AE94E}">
      <dgm:prSet/>
      <dgm:spPr/>
      <dgm:t>
        <a:bodyPr/>
        <a:lstStyle/>
        <a:p>
          <a:endParaRPr lang="en-US"/>
        </a:p>
      </dgm:t>
    </dgm:pt>
    <dgm:pt modelId="{2E3E1277-54AD-4C12-9175-ACBFC02CA7A6}" type="parTrans" cxnId="{40AAF7E8-EA04-4622-B808-019A706AE94E}">
      <dgm:prSet/>
      <dgm:spPr/>
      <dgm:t>
        <a:bodyPr/>
        <a:lstStyle/>
        <a:p>
          <a:endParaRPr lang="en-US"/>
        </a:p>
      </dgm:t>
    </dgm:pt>
    <dgm:pt modelId="{31CE110F-98BD-41CB-B6F2-DFC204DFCA99}">
      <dgm:prSet phldrT="[Text]" custT="1"/>
      <dgm:spPr>
        <a:solidFill>
          <a:srgbClr val="D3EEF5">
            <a:alpha val="89804"/>
          </a:srgbClr>
        </a:solidFill>
      </dgm:spPr>
      <dgm:t>
        <a:bodyPr/>
        <a:lstStyle/>
        <a:p>
          <a:r>
            <a:rPr lang="en-US" sz="1800"/>
            <a:t>Online Data Collection</a:t>
          </a:r>
        </a:p>
      </dgm:t>
    </dgm:pt>
    <dgm:pt modelId="{55D8C1B3-052C-48BB-AB87-038EB69F23D0}" type="sibTrans" cxnId="{3A8691F8-38A6-402B-A345-BFE82317308A}">
      <dgm:prSet/>
      <dgm:spPr/>
      <dgm:t>
        <a:bodyPr/>
        <a:lstStyle/>
        <a:p>
          <a:endParaRPr lang="en-US"/>
        </a:p>
      </dgm:t>
    </dgm:pt>
    <dgm:pt modelId="{10A5A0ED-9360-416B-A1FB-891BE00DD9C9}" type="parTrans" cxnId="{3A8691F8-38A6-402B-A345-BFE82317308A}">
      <dgm:prSet/>
      <dgm:spPr/>
      <dgm:t>
        <a:bodyPr/>
        <a:lstStyle/>
        <a:p>
          <a:endParaRPr lang="en-US"/>
        </a:p>
      </dgm:t>
    </dgm:pt>
    <dgm:pt modelId="{B8884E8E-E8E6-45C8-AC34-E5292276BF1F}">
      <dgm:prSet/>
      <dgm:spPr>
        <a:solidFill>
          <a:srgbClr val="FDBF57"/>
        </a:solidFill>
      </dgm:spPr>
      <dgm:t>
        <a:bodyPr/>
        <a:lstStyle/>
        <a:p>
          <a:r>
            <a:rPr lang="en-US">
              <a:solidFill>
                <a:schemeClr val="tx1"/>
              </a:solidFill>
            </a:rPr>
            <a:t>Assess our approach</a:t>
          </a:r>
        </a:p>
      </dgm:t>
    </dgm:pt>
    <dgm:pt modelId="{E7654CAD-5EBD-46B3-990E-E8E751AED972}" type="parTrans" cxnId="{DF7335F3-A11E-4D29-8EDA-2E28BA27CFD6}">
      <dgm:prSet/>
      <dgm:spPr/>
      <dgm:t>
        <a:bodyPr/>
        <a:lstStyle/>
        <a:p>
          <a:endParaRPr lang="en-US"/>
        </a:p>
      </dgm:t>
    </dgm:pt>
    <dgm:pt modelId="{48ED474F-81E4-4346-AAEF-94B829107D60}" type="sibTrans" cxnId="{DF7335F3-A11E-4D29-8EDA-2E28BA27CFD6}">
      <dgm:prSet/>
      <dgm:spPr/>
      <dgm:t>
        <a:bodyPr/>
        <a:lstStyle/>
        <a:p>
          <a:endParaRPr lang="en-US"/>
        </a:p>
      </dgm:t>
    </dgm:pt>
    <dgm:pt modelId="{5B50F1BE-8695-49C4-A887-823DA2C1328C}">
      <dgm:prSet custT="1"/>
      <dgm:spPr>
        <a:solidFill>
          <a:srgbClr val="FEE9C6">
            <a:alpha val="89804"/>
          </a:srgbClr>
        </a:solidFill>
      </dgm:spPr>
      <dgm:t>
        <a:bodyPr/>
        <a:lstStyle/>
        <a:p>
          <a:r>
            <a:rPr lang="en-US" sz="1800"/>
            <a:t>Continually assess and refine the pilot – during and after</a:t>
          </a:r>
        </a:p>
      </dgm:t>
    </dgm:pt>
    <dgm:pt modelId="{DEBC7853-C0A0-42ED-B783-67D9A97FA89A}" type="parTrans" cxnId="{34A48861-DC90-426B-8C55-5CCF04274DF1}">
      <dgm:prSet/>
      <dgm:spPr/>
      <dgm:t>
        <a:bodyPr/>
        <a:lstStyle/>
        <a:p>
          <a:endParaRPr lang="en-US"/>
        </a:p>
      </dgm:t>
    </dgm:pt>
    <dgm:pt modelId="{F7E6E2A0-0894-4041-A7A6-3BE9BF3C544E}" type="sibTrans" cxnId="{34A48861-DC90-426B-8C55-5CCF04274DF1}">
      <dgm:prSet/>
      <dgm:spPr/>
      <dgm:t>
        <a:bodyPr/>
        <a:lstStyle/>
        <a:p>
          <a:endParaRPr lang="en-US"/>
        </a:p>
      </dgm:t>
    </dgm:pt>
    <dgm:pt modelId="{2F7A664F-A035-4581-8648-F3E2D3B2BD7E}">
      <dgm:prSet phldrT="[Text]" custT="1"/>
      <dgm:spPr>
        <a:solidFill>
          <a:srgbClr val="F2F4D0"/>
        </a:solidFill>
      </dgm:spPr>
      <dgm:t>
        <a:bodyPr/>
        <a:lstStyle/>
        <a:p>
          <a:pPr rtl="0"/>
          <a:r>
            <a:rPr lang="en-US" sz="1800" dirty="0"/>
            <a:t>Deliver support services to</a:t>
          </a:r>
          <a:r>
            <a:rPr lang="en-US" sz="1800" dirty="0">
              <a:latin typeface="Tw Cen MT Condensed" panose="020B0606020104020203"/>
            </a:rPr>
            <a:t> </a:t>
          </a:r>
          <a:r>
            <a:rPr lang="en-US" sz="1800" dirty="0"/>
            <a:t>help researchers find what they need</a:t>
          </a:r>
        </a:p>
      </dgm:t>
    </dgm:pt>
    <dgm:pt modelId="{F5EDA105-6AE5-4702-A91F-BF5494BE65AA}" type="parTrans" cxnId="{D4741E59-72DB-4684-B254-A79CDA06D1FE}">
      <dgm:prSet/>
      <dgm:spPr/>
      <dgm:t>
        <a:bodyPr/>
        <a:lstStyle/>
        <a:p>
          <a:endParaRPr lang="en-US"/>
        </a:p>
      </dgm:t>
    </dgm:pt>
    <dgm:pt modelId="{B45FB922-93CE-45C1-B514-472DB123C6E7}" type="sibTrans" cxnId="{D4741E59-72DB-4684-B254-A79CDA06D1FE}">
      <dgm:prSet/>
      <dgm:spPr/>
      <dgm:t>
        <a:bodyPr/>
        <a:lstStyle/>
        <a:p>
          <a:endParaRPr lang="en-US"/>
        </a:p>
      </dgm:t>
    </dgm:pt>
    <dgm:pt modelId="{A4D98711-58FC-4C87-97BD-4210704F28F7}" type="pres">
      <dgm:prSet presAssocID="{008D0E37-CB6E-4263-962D-1CE9998DB248}" presName="Name0" presStyleCnt="0">
        <dgm:presLayoutVars>
          <dgm:dir/>
          <dgm:animLvl val="lvl"/>
          <dgm:resizeHandles val="exact"/>
        </dgm:presLayoutVars>
      </dgm:prSet>
      <dgm:spPr/>
    </dgm:pt>
    <dgm:pt modelId="{FB63C64A-E8E6-4B6D-A150-C1C4123A9507}" type="pres">
      <dgm:prSet presAssocID="{CCFE17C8-0C59-4498-9376-FF1FE8652FA2}" presName="linNode" presStyleCnt="0"/>
      <dgm:spPr/>
    </dgm:pt>
    <dgm:pt modelId="{74B9E0AC-80EE-4FE0-AD8A-B8EC373B3076}" type="pres">
      <dgm:prSet presAssocID="{CCFE17C8-0C59-4498-9376-FF1FE8652FA2}" presName="parentText" presStyleLbl="node1" presStyleIdx="0" presStyleCnt="4">
        <dgm:presLayoutVars>
          <dgm:chMax val="1"/>
          <dgm:bulletEnabled val="1"/>
        </dgm:presLayoutVars>
      </dgm:prSet>
      <dgm:spPr/>
    </dgm:pt>
    <dgm:pt modelId="{1A184FBB-FF58-4D8C-B5F9-AE2F69FA099C}" type="pres">
      <dgm:prSet presAssocID="{CCFE17C8-0C59-4498-9376-FF1FE8652FA2}" presName="descendantText" presStyleLbl="alignAccFollowNode1" presStyleIdx="0" presStyleCnt="4">
        <dgm:presLayoutVars>
          <dgm:bulletEnabled val="1"/>
        </dgm:presLayoutVars>
      </dgm:prSet>
      <dgm:spPr/>
    </dgm:pt>
    <dgm:pt modelId="{64031335-B8E1-4D32-AE0E-5AB198002AAB}" type="pres">
      <dgm:prSet presAssocID="{D2A5CDE0-6866-46EB-BF07-BA3FE13A7969}" presName="sp" presStyleCnt="0"/>
      <dgm:spPr/>
    </dgm:pt>
    <dgm:pt modelId="{0F430BDB-8FCE-4F11-9A28-169A4980E940}" type="pres">
      <dgm:prSet presAssocID="{3082EEE4-E353-46AC-A9C3-EB91A438893D}" presName="linNode" presStyleCnt="0"/>
      <dgm:spPr/>
    </dgm:pt>
    <dgm:pt modelId="{6ABA2D9A-0277-406F-B193-D3383346BB98}" type="pres">
      <dgm:prSet presAssocID="{3082EEE4-E353-46AC-A9C3-EB91A438893D}" presName="parentText" presStyleLbl="node1" presStyleIdx="1" presStyleCnt="4">
        <dgm:presLayoutVars>
          <dgm:chMax val="1"/>
          <dgm:bulletEnabled val="1"/>
        </dgm:presLayoutVars>
      </dgm:prSet>
      <dgm:spPr/>
    </dgm:pt>
    <dgm:pt modelId="{74387883-6568-4854-8F2E-F71EC080FA77}" type="pres">
      <dgm:prSet presAssocID="{3082EEE4-E353-46AC-A9C3-EB91A438893D}" presName="descendantText" presStyleLbl="alignAccFollowNode1" presStyleIdx="1" presStyleCnt="4">
        <dgm:presLayoutVars>
          <dgm:bulletEnabled val="1"/>
        </dgm:presLayoutVars>
      </dgm:prSet>
      <dgm:spPr/>
    </dgm:pt>
    <dgm:pt modelId="{F3AD54E8-92EC-469C-9159-293A490E10A9}" type="pres">
      <dgm:prSet presAssocID="{B0C997D7-F8CF-470E-B0DF-E0CE6A757774}" presName="sp" presStyleCnt="0"/>
      <dgm:spPr/>
    </dgm:pt>
    <dgm:pt modelId="{7341F7EF-76E1-4B50-9B20-22BD018F86E2}" type="pres">
      <dgm:prSet presAssocID="{7F2B9D6D-6861-4439-BB49-3F5D513218F2}" presName="linNode" presStyleCnt="0"/>
      <dgm:spPr/>
    </dgm:pt>
    <dgm:pt modelId="{E595EDFF-BA7D-4075-92D9-A6EDE030CAE1}" type="pres">
      <dgm:prSet presAssocID="{7F2B9D6D-6861-4439-BB49-3F5D513218F2}" presName="parentText" presStyleLbl="node1" presStyleIdx="2" presStyleCnt="4">
        <dgm:presLayoutVars>
          <dgm:chMax val="1"/>
          <dgm:bulletEnabled val="1"/>
        </dgm:presLayoutVars>
      </dgm:prSet>
      <dgm:spPr/>
    </dgm:pt>
    <dgm:pt modelId="{18EC9989-CEA7-4CE5-97CC-007C946814EF}" type="pres">
      <dgm:prSet presAssocID="{7F2B9D6D-6861-4439-BB49-3F5D513218F2}" presName="descendantText" presStyleLbl="alignAccFollowNode1" presStyleIdx="2" presStyleCnt="4">
        <dgm:presLayoutVars>
          <dgm:bulletEnabled val="1"/>
        </dgm:presLayoutVars>
      </dgm:prSet>
      <dgm:spPr/>
    </dgm:pt>
    <dgm:pt modelId="{4C029EE8-18CC-4FD7-B583-35486A352B85}" type="pres">
      <dgm:prSet presAssocID="{0BA00C59-7C10-4FD9-B668-F94B3BEF6979}" presName="sp" presStyleCnt="0"/>
      <dgm:spPr/>
    </dgm:pt>
    <dgm:pt modelId="{DA5304CF-9CC9-475B-887E-D6C91A0D73F3}" type="pres">
      <dgm:prSet presAssocID="{B8884E8E-E8E6-45C8-AC34-E5292276BF1F}" presName="linNode" presStyleCnt="0"/>
      <dgm:spPr/>
    </dgm:pt>
    <dgm:pt modelId="{020DEB0D-FFD0-4EBA-8CC2-91A285A6C6C4}" type="pres">
      <dgm:prSet presAssocID="{B8884E8E-E8E6-45C8-AC34-E5292276BF1F}" presName="parentText" presStyleLbl="node1" presStyleIdx="3" presStyleCnt="4">
        <dgm:presLayoutVars>
          <dgm:chMax val="1"/>
          <dgm:bulletEnabled val="1"/>
        </dgm:presLayoutVars>
      </dgm:prSet>
      <dgm:spPr/>
    </dgm:pt>
    <dgm:pt modelId="{13D1E4F7-A833-4EEF-86A7-24793702C97B}" type="pres">
      <dgm:prSet presAssocID="{B8884E8E-E8E6-45C8-AC34-E5292276BF1F}" presName="descendantText" presStyleLbl="alignAccFollowNode1" presStyleIdx="3" presStyleCnt="4">
        <dgm:presLayoutVars>
          <dgm:bulletEnabled val="1"/>
        </dgm:presLayoutVars>
      </dgm:prSet>
      <dgm:spPr/>
    </dgm:pt>
  </dgm:ptLst>
  <dgm:cxnLst>
    <dgm:cxn modelId="{BFAF100C-15F6-40D3-AC91-5AD3792D290A}" srcId="{3082EEE4-E353-46AC-A9C3-EB91A438893D}" destId="{3DC42FA0-39BD-4E54-8B5D-81548B5B0D44}" srcOrd="0" destOrd="0" parTransId="{1CF7EC39-92A7-4283-A791-3B40483D2486}" sibTransId="{F06F4F68-DC7B-44AF-8204-932147F73781}"/>
    <dgm:cxn modelId="{6345DB11-66F6-4F11-A110-06944C73986A}" type="presOf" srcId="{3082EEE4-E353-46AC-A9C3-EB91A438893D}" destId="{6ABA2D9A-0277-406F-B193-D3383346BB98}" srcOrd="0" destOrd="0" presId="urn:microsoft.com/office/officeart/2005/8/layout/vList5"/>
    <dgm:cxn modelId="{BFDCD614-3BDD-4CE9-AAAA-FF970B0ED885}" type="presOf" srcId="{CE1C2C1E-4A14-4A05-9E18-A82D8A226E85}" destId="{1A184FBB-FF58-4D8C-B5F9-AE2F69FA099C}" srcOrd="0" destOrd="1" presId="urn:microsoft.com/office/officeart/2005/8/layout/vList5"/>
    <dgm:cxn modelId="{E1266619-5D48-4F9E-8DAC-84CEFC154D91}" type="presOf" srcId="{008D0E37-CB6E-4263-962D-1CE9998DB248}" destId="{A4D98711-58FC-4C87-97BD-4210704F28F7}" srcOrd="0" destOrd="0" presId="urn:microsoft.com/office/officeart/2005/8/layout/vList5"/>
    <dgm:cxn modelId="{A953851A-35A5-47B7-8FAB-714B2B14B273}" srcId="{008D0E37-CB6E-4263-962D-1CE9998DB248}" destId="{7F2B9D6D-6861-4439-BB49-3F5D513218F2}" srcOrd="2" destOrd="0" parTransId="{E0362523-2666-4A1B-B893-FB2D7AE08178}" sibTransId="{0BA00C59-7C10-4FD9-B668-F94B3BEF6979}"/>
    <dgm:cxn modelId="{341C092F-4DC5-4AED-8051-75F2C0589D25}" type="presOf" srcId="{7F2B9D6D-6861-4439-BB49-3F5D513218F2}" destId="{E595EDFF-BA7D-4075-92D9-A6EDE030CAE1}" srcOrd="0" destOrd="0" presId="urn:microsoft.com/office/officeart/2005/8/layout/vList5"/>
    <dgm:cxn modelId="{34A48861-DC90-426B-8C55-5CCF04274DF1}" srcId="{B8884E8E-E8E6-45C8-AC34-E5292276BF1F}" destId="{5B50F1BE-8695-49C4-A887-823DA2C1328C}" srcOrd="0" destOrd="0" parTransId="{DEBC7853-C0A0-42ED-B783-67D9A97FA89A}" sibTransId="{F7E6E2A0-0894-4041-A7A6-3BE9BF3C544E}"/>
    <dgm:cxn modelId="{F1998D43-5CFF-4EDF-85E8-8E5C4A9C12D2}" type="presOf" srcId="{0D1D49B5-393D-4FAA-A678-897708E2C9F7}" destId="{1A184FBB-FF58-4D8C-B5F9-AE2F69FA099C}" srcOrd="0" destOrd="0" presId="urn:microsoft.com/office/officeart/2005/8/layout/vList5"/>
    <dgm:cxn modelId="{C67ED566-089F-4D1B-B526-D3A7C480A908}" type="presOf" srcId="{31CE110F-98BD-41CB-B6F2-DFC204DFCA99}" destId="{74387883-6568-4854-8F2E-F71EC080FA77}" srcOrd="0" destOrd="2" presId="urn:microsoft.com/office/officeart/2005/8/layout/vList5"/>
    <dgm:cxn modelId="{8CE58C4B-FD69-4827-A5EF-880A1B584B30}" type="presOf" srcId="{3DC42FA0-39BD-4E54-8B5D-81548B5B0D44}" destId="{74387883-6568-4854-8F2E-F71EC080FA77}" srcOrd="0" destOrd="0" presId="urn:microsoft.com/office/officeart/2005/8/layout/vList5"/>
    <dgm:cxn modelId="{5D0D5573-F572-41F4-B266-0B86AA00EF16}" type="presOf" srcId="{2F7A664F-A035-4581-8648-F3E2D3B2BD7E}" destId="{18EC9989-CEA7-4CE5-97CC-007C946814EF}" srcOrd="0" destOrd="1" presId="urn:microsoft.com/office/officeart/2005/8/layout/vList5"/>
    <dgm:cxn modelId="{4361F755-7663-4B02-AB25-190C39A11CE8}" type="presOf" srcId="{CCFE17C8-0C59-4498-9376-FF1FE8652FA2}" destId="{74B9E0AC-80EE-4FE0-AD8A-B8EC373B3076}" srcOrd="0" destOrd="0" presId="urn:microsoft.com/office/officeart/2005/8/layout/vList5"/>
    <dgm:cxn modelId="{D4741E59-72DB-4684-B254-A79CDA06D1FE}" srcId="{7F2B9D6D-6861-4439-BB49-3F5D513218F2}" destId="{2F7A664F-A035-4581-8648-F3E2D3B2BD7E}" srcOrd="1" destOrd="0" parTransId="{F5EDA105-6AE5-4702-A91F-BF5494BE65AA}" sibTransId="{B45FB922-93CE-45C1-B514-472DB123C6E7}"/>
    <dgm:cxn modelId="{183F2759-4DB8-44B6-AFC9-CFC7E466DB8E}" type="presOf" srcId="{B3FAE0BB-8918-4AFE-80D5-F34D612D3E5A}" destId="{18EC9989-CEA7-4CE5-97CC-007C946814EF}" srcOrd="0" destOrd="0" presId="urn:microsoft.com/office/officeart/2005/8/layout/vList5"/>
    <dgm:cxn modelId="{B0AA2285-FC43-4143-AD95-95F4836FDF26}" srcId="{CCFE17C8-0C59-4498-9376-FF1FE8652FA2}" destId="{0D1D49B5-393D-4FAA-A678-897708E2C9F7}" srcOrd="0" destOrd="0" parTransId="{1FD8AF09-5CCC-4E5B-B513-5A3D3F7A9831}" sibTransId="{CFD59303-5406-4123-A070-F1A7E77C4342}"/>
    <dgm:cxn modelId="{D1246886-14C0-4497-9FB6-EFCC2268882B}" srcId="{008D0E37-CB6E-4263-962D-1CE9998DB248}" destId="{CCFE17C8-0C59-4498-9376-FF1FE8652FA2}" srcOrd="0" destOrd="0" parTransId="{F35C52EC-13B7-4BC2-B21E-D856EB235D07}" sibTransId="{D2A5CDE0-6866-46EB-BF07-BA3FE13A7969}"/>
    <dgm:cxn modelId="{F7571A8A-56C5-41D8-95ED-DD2E6DF56990}" type="presOf" srcId="{B8884E8E-E8E6-45C8-AC34-E5292276BF1F}" destId="{020DEB0D-FFD0-4EBA-8CC2-91A285A6C6C4}" srcOrd="0" destOrd="0" presId="urn:microsoft.com/office/officeart/2005/8/layout/vList5"/>
    <dgm:cxn modelId="{27D54195-604D-4FC2-B999-CF678F1C4B05}" srcId="{7F2B9D6D-6861-4439-BB49-3F5D513218F2}" destId="{B3FAE0BB-8918-4AFE-80D5-F34D612D3E5A}" srcOrd="0" destOrd="0" parTransId="{56612077-C41E-4772-BC2D-F1A18543D340}" sibTransId="{51800E83-59B7-455D-9117-266F553BECE5}"/>
    <dgm:cxn modelId="{F7CAD9C7-8F6B-4201-9815-507B9B2EAB06}" srcId="{008D0E37-CB6E-4263-962D-1CE9998DB248}" destId="{3082EEE4-E353-46AC-A9C3-EB91A438893D}" srcOrd="1" destOrd="0" parTransId="{4121AADE-45E9-4517-A032-7DBE3FC57AC0}" sibTransId="{B0C997D7-F8CF-470E-B0DF-E0CE6A757774}"/>
    <dgm:cxn modelId="{BE53A1D0-E9F0-4D8F-AF12-AC1476FAFED5}" type="presOf" srcId="{2F1CB52C-8863-4AF7-8753-2A847705802F}" destId="{74387883-6568-4854-8F2E-F71EC080FA77}" srcOrd="0" destOrd="1" presId="urn:microsoft.com/office/officeart/2005/8/layout/vList5"/>
    <dgm:cxn modelId="{40AAF7E8-EA04-4622-B808-019A706AE94E}" srcId="{3082EEE4-E353-46AC-A9C3-EB91A438893D}" destId="{2F1CB52C-8863-4AF7-8753-2A847705802F}" srcOrd="1" destOrd="0" parTransId="{2E3E1277-54AD-4C12-9175-ACBFC02CA7A6}" sibTransId="{BDDA5B7F-37C6-4FEE-BF70-6B71EA003A69}"/>
    <dgm:cxn modelId="{847699EC-012A-4C51-B92B-ED1E475CF687}" type="presOf" srcId="{5B50F1BE-8695-49C4-A887-823DA2C1328C}" destId="{13D1E4F7-A833-4EEF-86A7-24793702C97B}" srcOrd="0" destOrd="0" presId="urn:microsoft.com/office/officeart/2005/8/layout/vList5"/>
    <dgm:cxn modelId="{DF7335F3-A11E-4D29-8EDA-2E28BA27CFD6}" srcId="{008D0E37-CB6E-4263-962D-1CE9998DB248}" destId="{B8884E8E-E8E6-45C8-AC34-E5292276BF1F}" srcOrd="3" destOrd="0" parTransId="{E7654CAD-5EBD-46B3-990E-E8E751AED972}" sibTransId="{48ED474F-81E4-4346-AAEF-94B829107D60}"/>
    <dgm:cxn modelId="{9B8983F4-DC6B-4957-B177-F04BF77D5A6C}" srcId="{CCFE17C8-0C59-4498-9376-FF1FE8652FA2}" destId="{CE1C2C1E-4A14-4A05-9E18-A82D8A226E85}" srcOrd="1" destOrd="0" parTransId="{90F83AB0-7E0B-488F-AED0-0EE08AA947B5}" sibTransId="{88D30BA1-8509-4975-8B29-56E3D62CFBB1}"/>
    <dgm:cxn modelId="{3A8691F8-38A6-402B-A345-BFE82317308A}" srcId="{3082EEE4-E353-46AC-A9C3-EB91A438893D}" destId="{31CE110F-98BD-41CB-B6F2-DFC204DFCA99}" srcOrd="2" destOrd="0" parTransId="{10A5A0ED-9360-416B-A1FB-891BE00DD9C9}" sibTransId="{55D8C1B3-052C-48BB-AB87-038EB69F23D0}"/>
    <dgm:cxn modelId="{7E3B49DB-D40D-4237-B131-C1D353A7182F}" type="presParOf" srcId="{A4D98711-58FC-4C87-97BD-4210704F28F7}" destId="{FB63C64A-E8E6-4B6D-A150-C1C4123A9507}" srcOrd="0" destOrd="0" presId="urn:microsoft.com/office/officeart/2005/8/layout/vList5"/>
    <dgm:cxn modelId="{B42919D3-9D4B-4AE1-B7C8-1C367754DA9B}" type="presParOf" srcId="{FB63C64A-E8E6-4B6D-A150-C1C4123A9507}" destId="{74B9E0AC-80EE-4FE0-AD8A-B8EC373B3076}" srcOrd="0" destOrd="0" presId="urn:microsoft.com/office/officeart/2005/8/layout/vList5"/>
    <dgm:cxn modelId="{D8995951-763E-4070-AB14-121A94433B61}" type="presParOf" srcId="{FB63C64A-E8E6-4B6D-A150-C1C4123A9507}" destId="{1A184FBB-FF58-4D8C-B5F9-AE2F69FA099C}" srcOrd="1" destOrd="0" presId="urn:microsoft.com/office/officeart/2005/8/layout/vList5"/>
    <dgm:cxn modelId="{88037363-F351-4EA2-B9A0-AA3971C29B24}" type="presParOf" srcId="{A4D98711-58FC-4C87-97BD-4210704F28F7}" destId="{64031335-B8E1-4D32-AE0E-5AB198002AAB}" srcOrd="1" destOrd="0" presId="urn:microsoft.com/office/officeart/2005/8/layout/vList5"/>
    <dgm:cxn modelId="{AE263CF6-90F0-4766-8FCD-5F6701EEA735}" type="presParOf" srcId="{A4D98711-58FC-4C87-97BD-4210704F28F7}" destId="{0F430BDB-8FCE-4F11-9A28-169A4980E940}" srcOrd="2" destOrd="0" presId="urn:microsoft.com/office/officeart/2005/8/layout/vList5"/>
    <dgm:cxn modelId="{68345FBF-B6E4-4061-85EC-EF83B5878E7D}" type="presParOf" srcId="{0F430BDB-8FCE-4F11-9A28-169A4980E940}" destId="{6ABA2D9A-0277-406F-B193-D3383346BB98}" srcOrd="0" destOrd="0" presId="urn:microsoft.com/office/officeart/2005/8/layout/vList5"/>
    <dgm:cxn modelId="{E912A178-3C27-48C2-BEA2-41304C37C6CF}" type="presParOf" srcId="{0F430BDB-8FCE-4F11-9A28-169A4980E940}" destId="{74387883-6568-4854-8F2E-F71EC080FA77}" srcOrd="1" destOrd="0" presId="urn:microsoft.com/office/officeart/2005/8/layout/vList5"/>
    <dgm:cxn modelId="{BE2B69AA-857C-42C5-8B89-ADFF6F1B0369}" type="presParOf" srcId="{A4D98711-58FC-4C87-97BD-4210704F28F7}" destId="{F3AD54E8-92EC-469C-9159-293A490E10A9}" srcOrd="3" destOrd="0" presId="urn:microsoft.com/office/officeart/2005/8/layout/vList5"/>
    <dgm:cxn modelId="{FB86060B-AA5B-4674-A6CB-196F4C55CE43}" type="presParOf" srcId="{A4D98711-58FC-4C87-97BD-4210704F28F7}" destId="{7341F7EF-76E1-4B50-9B20-22BD018F86E2}" srcOrd="4" destOrd="0" presId="urn:microsoft.com/office/officeart/2005/8/layout/vList5"/>
    <dgm:cxn modelId="{0C551516-D0C8-43CD-8725-0BA6420E9743}" type="presParOf" srcId="{7341F7EF-76E1-4B50-9B20-22BD018F86E2}" destId="{E595EDFF-BA7D-4075-92D9-A6EDE030CAE1}" srcOrd="0" destOrd="0" presId="urn:microsoft.com/office/officeart/2005/8/layout/vList5"/>
    <dgm:cxn modelId="{F8E2B532-ED2A-44BA-B70C-1903D5CFE79E}" type="presParOf" srcId="{7341F7EF-76E1-4B50-9B20-22BD018F86E2}" destId="{18EC9989-CEA7-4CE5-97CC-007C946814EF}" srcOrd="1" destOrd="0" presId="urn:microsoft.com/office/officeart/2005/8/layout/vList5"/>
    <dgm:cxn modelId="{01FA5484-DFBE-4BC2-903B-F318D29E1C77}" type="presParOf" srcId="{A4D98711-58FC-4C87-97BD-4210704F28F7}" destId="{4C029EE8-18CC-4FD7-B583-35486A352B85}" srcOrd="5" destOrd="0" presId="urn:microsoft.com/office/officeart/2005/8/layout/vList5"/>
    <dgm:cxn modelId="{12B6AFE0-10CF-4340-ABA2-43AFD6AFCC5D}" type="presParOf" srcId="{A4D98711-58FC-4C87-97BD-4210704F28F7}" destId="{DA5304CF-9CC9-475B-887E-D6C91A0D73F3}" srcOrd="6" destOrd="0" presId="urn:microsoft.com/office/officeart/2005/8/layout/vList5"/>
    <dgm:cxn modelId="{8386FDC3-5ED1-4BB1-BEAB-9BA90ADE1A23}" type="presParOf" srcId="{DA5304CF-9CC9-475B-887E-D6C91A0D73F3}" destId="{020DEB0D-FFD0-4EBA-8CC2-91A285A6C6C4}" srcOrd="0" destOrd="0" presId="urn:microsoft.com/office/officeart/2005/8/layout/vList5"/>
    <dgm:cxn modelId="{5A3A704C-BF4A-4FC1-BD2B-4C303A5FB05F}" type="presParOf" srcId="{DA5304CF-9CC9-475B-887E-D6C91A0D73F3}" destId="{13D1E4F7-A833-4EEF-86A7-24793702C97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129D35-62CB-4502-B08F-DE8C54EE65F8}" type="doc">
      <dgm:prSet loTypeId="urn:microsoft.com/office/officeart/2005/8/layout/chart3" loCatId="cycle" qsTypeId="urn:microsoft.com/office/officeart/2005/8/quickstyle/simple1" qsCatId="simple" csTypeId="urn:microsoft.com/office/officeart/2005/8/colors/colorful2" csCatId="colorful" phldr="1"/>
      <dgm:spPr/>
    </dgm:pt>
    <dgm:pt modelId="{8008AD51-99FA-4C15-AE00-43AF429A0687}">
      <dgm:prSet phldrT="[Text]" custT="1"/>
      <dgm:spPr>
        <a:solidFill>
          <a:srgbClr val="7A003C"/>
        </a:solidFill>
      </dgm:spPr>
      <dgm:t>
        <a:bodyPr lIns="72000" tIns="468000" rIns="0" bIns="0"/>
        <a:lstStyle/>
        <a:p>
          <a:r>
            <a:rPr lang="en-US" sz="2400" b="1">
              <a:solidFill>
                <a:srgbClr val="FDBF57"/>
              </a:solidFill>
              <a:latin typeface="Roboto Condensed" panose="02000000000000000000" pitchFamily="2" charset="0"/>
              <a:ea typeface="Roboto Condensed" panose="02000000000000000000" pitchFamily="2" charset="0"/>
            </a:rPr>
            <a:t>Institutional Strategies</a:t>
          </a:r>
        </a:p>
      </dgm:t>
    </dgm:pt>
    <dgm:pt modelId="{E5E93BC6-4519-429C-9225-95510DCD0932}" type="parTrans" cxnId="{E33BE137-2554-4D7D-9341-7207529D6AA3}">
      <dgm:prSet/>
      <dgm:spPr/>
      <dgm:t>
        <a:bodyPr/>
        <a:lstStyle/>
        <a:p>
          <a:endParaRPr lang="en-US">
            <a:latin typeface="Roboto Condensed" panose="02000000000000000000" pitchFamily="2" charset="0"/>
            <a:ea typeface="Roboto Condensed" panose="02000000000000000000" pitchFamily="2" charset="0"/>
          </a:endParaRPr>
        </a:p>
      </dgm:t>
    </dgm:pt>
    <dgm:pt modelId="{2288763F-4C03-4987-9D4F-7960CBDAA911}" type="sibTrans" cxnId="{E33BE137-2554-4D7D-9341-7207529D6AA3}">
      <dgm:prSet/>
      <dgm:spPr/>
      <dgm:t>
        <a:bodyPr/>
        <a:lstStyle/>
        <a:p>
          <a:endParaRPr lang="en-US">
            <a:latin typeface="Roboto Condensed" panose="02000000000000000000" pitchFamily="2" charset="0"/>
            <a:ea typeface="Roboto Condensed" panose="02000000000000000000" pitchFamily="2" charset="0"/>
          </a:endParaRPr>
        </a:p>
      </dgm:t>
    </dgm:pt>
    <dgm:pt modelId="{F02441DF-1DE8-451D-A39F-8B0E38D7F683}">
      <dgm:prSet phldrT="[Text]"/>
      <dgm:spPr>
        <a:solidFill>
          <a:srgbClr val="002060"/>
        </a:solidFill>
      </dgm:spPr>
      <dgm:t>
        <a:bodyPr/>
        <a:lstStyle/>
        <a:p>
          <a:r>
            <a:rPr lang="en-US">
              <a:latin typeface="Roboto Condensed" panose="02000000000000000000" pitchFamily="2" charset="0"/>
              <a:ea typeface="Roboto Condensed" panose="02000000000000000000" pitchFamily="2" charset="0"/>
            </a:rPr>
            <a:t>Data Deposit</a:t>
          </a:r>
        </a:p>
      </dgm:t>
    </dgm:pt>
    <dgm:pt modelId="{C84E1EDE-EF72-46B4-895A-00694A0F8C23}" type="parTrans" cxnId="{D08CB2B3-61AF-4D22-B7F6-3DDF65A9493F}">
      <dgm:prSet/>
      <dgm:spPr/>
      <dgm:t>
        <a:bodyPr/>
        <a:lstStyle/>
        <a:p>
          <a:endParaRPr lang="en-US">
            <a:latin typeface="Roboto Condensed" panose="02000000000000000000" pitchFamily="2" charset="0"/>
            <a:ea typeface="Roboto Condensed" panose="02000000000000000000" pitchFamily="2" charset="0"/>
          </a:endParaRPr>
        </a:p>
      </dgm:t>
    </dgm:pt>
    <dgm:pt modelId="{92EC4DDF-8F2E-4A12-A964-D279A9238B66}" type="sibTrans" cxnId="{D08CB2B3-61AF-4D22-B7F6-3DDF65A9493F}">
      <dgm:prSet/>
      <dgm:spPr/>
      <dgm:t>
        <a:bodyPr/>
        <a:lstStyle/>
        <a:p>
          <a:endParaRPr lang="en-US">
            <a:latin typeface="Roboto Condensed" panose="02000000000000000000" pitchFamily="2" charset="0"/>
            <a:ea typeface="Roboto Condensed" panose="02000000000000000000" pitchFamily="2" charset="0"/>
          </a:endParaRPr>
        </a:p>
      </dgm:t>
    </dgm:pt>
    <dgm:pt modelId="{7A1A7E73-5AAD-4B27-917C-376D58FB18DC}">
      <dgm:prSet phldrT="[Text]"/>
      <dgm:spPr>
        <a:solidFill>
          <a:schemeClr val="accent2"/>
        </a:solidFill>
      </dgm:spPr>
      <dgm:t>
        <a:bodyPr tIns="72000" bIns="0"/>
        <a:lstStyle/>
        <a:p>
          <a:r>
            <a:rPr lang="en-US">
              <a:latin typeface="Roboto Condensed" panose="02000000000000000000" pitchFamily="2" charset="0"/>
              <a:ea typeface="Roboto Condensed" panose="02000000000000000000" pitchFamily="2" charset="0"/>
            </a:rPr>
            <a:t>Data Management Plans (DMPs)</a:t>
          </a:r>
        </a:p>
      </dgm:t>
    </dgm:pt>
    <dgm:pt modelId="{4BE17BDC-97EA-4F51-B178-9C20E5BC0FF2}" type="parTrans" cxnId="{45390600-4A1F-4667-B9C8-7CCA7C1C2DA6}">
      <dgm:prSet/>
      <dgm:spPr/>
      <dgm:t>
        <a:bodyPr/>
        <a:lstStyle/>
        <a:p>
          <a:endParaRPr lang="en-US">
            <a:latin typeface="Roboto Condensed" panose="02000000000000000000" pitchFamily="2" charset="0"/>
            <a:ea typeface="Roboto Condensed" panose="02000000000000000000" pitchFamily="2" charset="0"/>
          </a:endParaRPr>
        </a:p>
      </dgm:t>
    </dgm:pt>
    <dgm:pt modelId="{D46839D4-C5C0-4E70-8DE9-661F2CCC072B}" type="sibTrans" cxnId="{45390600-4A1F-4667-B9C8-7CCA7C1C2DA6}">
      <dgm:prSet/>
      <dgm:spPr/>
      <dgm:t>
        <a:bodyPr/>
        <a:lstStyle/>
        <a:p>
          <a:endParaRPr lang="en-US">
            <a:latin typeface="Roboto Condensed" panose="02000000000000000000" pitchFamily="2" charset="0"/>
            <a:ea typeface="Roboto Condensed" panose="02000000000000000000" pitchFamily="2" charset="0"/>
          </a:endParaRPr>
        </a:p>
      </dgm:t>
    </dgm:pt>
    <dgm:pt modelId="{5599EB09-75B3-4C7E-B6AA-1B772B934D99}" type="pres">
      <dgm:prSet presAssocID="{CD129D35-62CB-4502-B08F-DE8C54EE65F8}" presName="compositeShape" presStyleCnt="0">
        <dgm:presLayoutVars>
          <dgm:chMax val="7"/>
          <dgm:dir/>
          <dgm:resizeHandles val="exact"/>
        </dgm:presLayoutVars>
      </dgm:prSet>
      <dgm:spPr/>
    </dgm:pt>
    <dgm:pt modelId="{0733D721-8BEF-4B43-BFD0-DBA25F36DA36}" type="pres">
      <dgm:prSet presAssocID="{CD129D35-62CB-4502-B08F-DE8C54EE65F8}" presName="wedge1" presStyleLbl="node1" presStyleIdx="0" presStyleCnt="3" custLinFactNeighborX="-1232" custLinFactNeighborY="578"/>
      <dgm:spPr/>
    </dgm:pt>
    <dgm:pt modelId="{9F1221DB-BBC4-42E0-9CD0-C36F47CEBAD8}" type="pres">
      <dgm:prSet presAssocID="{CD129D35-62CB-4502-B08F-DE8C54EE65F8}" presName="wedge1Tx" presStyleLbl="node1" presStyleIdx="0" presStyleCnt="3">
        <dgm:presLayoutVars>
          <dgm:chMax val="0"/>
          <dgm:chPref val="0"/>
          <dgm:bulletEnabled val="1"/>
        </dgm:presLayoutVars>
      </dgm:prSet>
      <dgm:spPr/>
    </dgm:pt>
    <dgm:pt modelId="{1858EEEF-DCCA-4C5D-AA53-B9262F90E942}" type="pres">
      <dgm:prSet presAssocID="{CD129D35-62CB-4502-B08F-DE8C54EE65F8}" presName="wedge2" presStyleLbl="node1" presStyleIdx="1" presStyleCnt="3"/>
      <dgm:spPr/>
    </dgm:pt>
    <dgm:pt modelId="{2BC9F14F-AC18-4AE4-870A-B839C7D95D49}" type="pres">
      <dgm:prSet presAssocID="{CD129D35-62CB-4502-B08F-DE8C54EE65F8}" presName="wedge2Tx" presStyleLbl="node1" presStyleIdx="1" presStyleCnt="3">
        <dgm:presLayoutVars>
          <dgm:chMax val="0"/>
          <dgm:chPref val="0"/>
          <dgm:bulletEnabled val="1"/>
        </dgm:presLayoutVars>
      </dgm:prSet>
      <dgm:spPr/>
    </dgm:pt>
    <dgm:pt modelId="{77FA4916-9C94-4FD1-B59B-096F3D93040C}" type="pres">
      <dgm:prSet presAssocID="{CD129D35-62CB-4502-B08F-DE8C54EE65F8}" presName="wedge3" presStyleLbl="node1" presStyleIdx="2" presStyleCnt="3"/>
      <dgm:spPr/>
    </dgm:pt>
    <dgm:pt modelId="{5F022BEB-7894-40CD-AA79-A55ABCCCE2EC}" type="pres">
      <dgm:prSet presAssocID="{CD129D35-62CB-4502-B08F-DE8C54EE65F8}" presName="wedge3Tx" presStyleLbl="node1" presStyleIdx="2" presStyleCnt="3">
        <dgm:presLayoutVars>
          <dgm:chMax val="0"/>
          <dgm:chPref val="0"/>
          <dgm:bulletEnabled val="1"/>
        </dgm:presLayoutVars>
      </dgm:prSet>
      <dgm:spPr/>
    </dgm:pt>
  </dgm:ptLst>
  <dgm:cxnLst>
    <dgm:cxn modelId="{45390600-4A1F-4667-B9C8-7CCA7C1C2DA6}" srcId="{CD129D35-62CB-4502-B08F-DE8C54EE65F8}" destId="{7A1A7E73-5AAD-4B27-917C-376D58FB18DC}" srcOrd="2" destOrd="0" parTransId="{4BE17BDC-97EA-4F51-B178-9C20E5BC0FF2}" sibTransId="{D46839D4-C5C0-4E70-8DE9-661F2CCC072B}"/>
    <dgm:cxn modelId="{E33BE137-2554-4D7D-9341-7207529D6AA3}" srcId="{CD129D35-62CB-4502-B08F-DE8C54EE65F8}" destId="{8008AD51-99FA-4C15-AE00-43AF429A0687}" srcOrd="0" destOrd="0" parTransId="{E5E93BC6-4519-429C-9225-95510DCD0932}" sibTransId="{2288763F-4C03-4987-9D4F-7960CBDAA911}"/>
    <dgm:cxn modelId="{8DEA0B76-F9FD-4415-B1CA-DBF25E60B13D}" type="presOf" srcId="{F02441DF-1DE8-451D-A39F-8B0E38D7F683}" destId="{2BC9F14F-AC18-4AE4-870A-B839C7D95D49}" srcOrd="1" destOrd="0" presId="urn:microsoft.com/office/officeart/2005/8/layout/chart3"/>
    <dgm:cxn modelId="{0CFF9089-ADD0-496A-BB9D-217CC5361FF3}" type="presOf" srcId="{8008AD51-99FA-4C15-AE00-43AF429A0687}" destId="{9F1221DB-BBC4-42E0-9CD0-C36F47CEBAD8}" srcOrd="1" destOrd="0" presId="urn:microsoft.com/office/officeart/2005/8/layout/chart3"/>
    <dgm:cxn modelId="{6D386292-D75B-4910-828F-36802210FDED}" type="presOf" srcId="{8008AD51-99FA-4C15-AE00-43AF429A0687}" destId="{0733D721-8BEF-4B43-BFD0-DBA25F36DA36}" srcOrd="0" destOrd="0" presId="urn:microsoft.com/office/officeart/2005/8/layout/chart3"/>
    <dgm:cxn modelId="{F57EEF92-054A-4C97-9BE5-BEFC92764A4F}" type="presOf" srcId="{7A1A7E73-5AAD-4B27-917C-376D58FB18DC}" destId="{77FA4916-9C94-4FD1-B59B-096F3D93040C}" srcOrd="0" destOrd="0" presId="urn:microsoft.com/office/officeart/2005/8/layout/chart3"/>
    <dgm:cxn modelId="{80B4C596-48C6-4774-A46B-BB9C1774042C}" type="presOf" srcId="{7A1A7E73-5AAD-4B27-917C-376D58FB18DC}" destId="{5F022BEB-7894-40CD-AA79-A55ABCCCE2EC}" srcOrd="1" destOrd="0" presId="urn:microsoft.com/office/officeart/2005/8/layout/chart3"/>
    <dgm:cxn modelId="{D08CB2B3-61AF-4D22-B7F6-3DDF65A9493F}" srcId="{CD129D35-62CB-4502-B08F-DE8C54EE65F8}" destId="{F02441DF-1DE8-451D-A39F-8B0E38D7F683}" srcOrd="1" destOrd="0" parTransId="{C84E1EDE-EF72-46B4-895A-00694A0F8C23}" sibTransId="{92EC4DDF-8F2E-4A12-A964-D279A9238B66}"/>
    <dgm:cxn modelId="{B72754BC-DBC0-4E38-88BA-4673D4B9B780}" type="presOf" srcId="{CD129D35-62CB-4502-B08F-DE8C54EE65F8}" destId="{5599EB09-75B3-4C7E-B6AA-1B772B934D99}" srcOrd="0" destOrd="0" presId="urn:microsoft.com/office/officeart/2005/8/layout/chart3"/>
    <dgm:cxn modelId="{A6E9DDEB-C21E-4125-AE76-35B2211A69D2}" type="presOf" srcId="{F02441DF-1DE8-451D-A39F-8B0E38D7F683}" destId="{1858EEEF-DCCA-4C5D-AA53-B9262F90E942}" srcOrd="0" destOrd="0" presId="urn:microsoft.com/office/officeart/2005/8/layout/chart3"/>
    <dgm:cxn modelId="{F3F1A812-628E-4C52-8EEA-75E9A529351C}" type="presParOf" srcId="{5599EB09-75B3-4C7E-B6AA-1B772B934D99}" destId="{0733D721-8BEF-4B43-BFD0-DBA25F36DA36}" srcOrd="0" destOrd="0" presId="urn:microsoft.com/office/officeart/2005/8/layout/chart3"/>
    <dgm:cxn modelId="{C2F4B9C2-9455-44B0-8A93-11157216EB2F}" type="presParOf" srcId="{5599EB09-75B3-4C7E-B6AA-1B772B934D99}" destId="{9F1221DB-BBC4-42E0-9CD0-C36F47CEBAD8}" srcOrd="1" destOrd="0" presId="urn:microsoft.com/office/officeart/2005/8/layout/chart3"/>
    <dgm:cxn modelId="{2F2971AE-DD6A-4025-95D3-5BF4F046B5B2}" type="presParOf" srcId="{5599EB09-75B3-4C7E-B6AA-1B772B934D99}" destId="{1858EEEF-DCCA-4C5D-AA53-B9262F90E942}" srcOrd="2" destOrd="0" presId="urn:microsoft.com/office/officeart/2005/8/layout/chart3"/>
    <dgm:cxn modelId="{6FCDB8A1-58C7-4F8A-AAEF-887F6D182486}" type="presParOf" srcId="{5599EB09-75B3-4C7E-B6AA-1B772B934D99}" destId="{2BC9F14F-AC18-4AE4-870A-B839C7D95D49}" srcOrd="3" destOrd="0" presId="urn:microsoft.com/office/officeart/2005/8/layout/chart3"/>
    <dgm:cxn modelId="{43D6CAC8-C915-46FA-B491-F7AB52C6D5AF}" type="presParOf" srcId="{5599EB09-75B3-4C7E-B6AA-1B772B934D99}" destId="{77FA4916-9C94-4FD1-B59B-096F3D93040C}" srcOrd="4" destOrd="0" presId="urn:microsoft.com/office/officeart/2005/8/layout/chart3"/>
    <dgm:cxn modelId="{4819437D-4BC4-453E-9E7C-2DBDD73FE290}" type="presParOf" srcId="{5599EB09-75B3-4C7E-B6AA-1B772B934D99}" destId="{5F022BEB-7894-40CD-AA79-A55ABCCCE2EC}"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F08DA2-17F6-4B9C-96FD-74618AEBE80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50D20DC-BEBD-4790-97D5-2B5C1C942062}">
      <dgm:prSet/>
      <dgm:spPr/>
      <dgm:t>
        <a:bodyPr/>
        <a:lstStyle/>
        <a:p>
          <a:pPr>
            <a:lnSpc>
              <a:spcPct val="100000"/>
            </a:lnSpc>
          </a:pPr>
          <a:r>
            <a:rPr lang="en-US">
              <a:solidFill>
                <a:srgbClr val="FDBF57"/>
              </a:solidFill>
              <a:latin typeface="Roboto Condensed" panose="02000000000000000000" pitchFamily="2" charset="0"/>
              <a:ea typeface="Roboto Condensed" panose="02000000000000000000" pitchFamily="2" charset="0"/>
            </a:rPr>
            <a:t>An</a:t>
          </a:r>
          <a:r>
            <a:rPr lang="en-US" b="1">
              <a:solidFill>
                <a:srgbClr val="FDBF57"/>
              </a:solidFill>
              <a:latin typeface="Roboto Condensed" panose="02000000000000000000" pitchFamily="2" charset="0"/>
              <a:ea typeface="Roboto Condensed" panose="02000000000000000000" pitchFamily="2" charset="0"/>
            </a:rPr>
            <a:t> environmental scan </a:t>
          </a:r>
          <a:r>
            <a:rPr lang="en-US">
              <a:solidFill>
                <a:srgbClr val="FDBF57"/>
              </a:solidFill>
              <a:latin typeface="Roboto Condensed" panose="02000000000000000000" pitchFamily="2" charset="0"/>
              <a:ea typeface="Roboto Condensed" panose="02000000000000000000" pitchFamily="2" charset="0"/>
            </a:rPr>
            <a:t>of RDM services provided by McMaster</a:t>
          </a:r>
        </a:p>
      </dgm:t>
    </dgm:pt>
    <dgm:pt modelId="{F25DE5C0-7C8B-4374-968B-C9527C3BF322}" type="parTrans" cxnId="{53C4676E-A785-4C62-AD09-54AC046C4327}">
      <dgm:prSet/>
      <dgm:spPr/>
      <dgm:t>
        <a:bodyPr/>
        <a:lstStyle/>
        <a:p>
          <a:endParaRPr lang="en-US"/>
        </a:p>
      </dgm:t>
    </dgm:pt>
    <dgm:pt modelId="{9559D05A-7F42-4587-BF24-CEBE56581B09}" type="sibTrans" cxnId="{53C4676E-A785-4C62-AD09-54AC046C4327}">
      <dgm:prSet/>
      <dgm:spPr/>
      <dgm:t>
        <a:bodyPr/>
        <a:lstStyle/>
        <a:p>
          <a:endParaRPr lang="en-US"/>
        </a:p>
      </dgm:t>
    </dgm:pt>
    <dgm:pt modelId="{ED6FF94A-AFCC-4E68-A657-B104F69F32EA}">
      <dgm:prSet/>
      <dgm:spPr/>
      <dgm:t>
        <a:bodyPr/>
        <a:lstStyle/>
        <a:p>
          <a:pPr>
            <a:lnSpc>
              <a:spcPct val="100000"/>
            </a:lnSpc>
          </a:pPr>
          <a:r>
            <a:rPr lang="en-US">
              <a:solidFill>
                <a:srgbClr val="FDBF57"/>
              </a:solidFill>
              <a:latin typeface="Roboto Condensed" panose="02000000000000000000" pitchFamily="2" charset="0"/>
              <a:ea typeface="Roboto Condensed" panose="02000000000000000000" pitchFamily="2" charset="0"/>
            </a:rPr>
            <a:t>An </a:t>
          </a:r>
          <a:r>
            <a:rPr lang="en-US" b="1">
              <a:solidFill>
                <a:srgbClr val="FDBF57"/>
              </a:solidFill>
              <a:latin typeface="Roboto Condensed" panose="02000000000000000000" pitchFamily="2" charset="0"/>
              <a:ea typeface="Roboto Condensed" panose="02000000000000000000" pitchFamily="2" charset="0"/>
            </a:rPr>
            <a:t>online survey </a:t>
          </a:r>
          <a:r>
            <a:rPr lang="en-US">
              <a:solidFill>
                <a:srgbClr val="FDBF57"/>
              </a:solidFill>
              <a:latin typeface="Roboto Condensed" panose="02000000000000000000" pitchFamily="2" charset="0"/>
              <a:ea typeface="Roboto Condensed" panose="02000000000000000000" pitchFamily="2" charset="0"/>
            </a:rPr>
            <a:t>of researcher’s RDM needs</a:t>
          </a:r>
        </a:p>
      </dgm:t>
    </dgm:pt>
    <dgm:pt modelId="{BAAF0760-1A86-4576-A41E-29D3D3AE909B}" type="parTrans" cxnId="{95E704A9-62F5-4174-8442-F339C8913AD1}">
      <dgm:prSet/>
      <dgm:spPr/>
      <dgm:t>
        <a:bodyPr/>
        <a:lstStyle/>
        <a:p>
          <a:endParaRPr lang="en-US"/>
        </a:p>
      </dgm:t>
    </dgm:pt>
    <dgm:pt modelId="{FA57EA30-BCB2-4E0B-80DC-CAA000E3AB3F}" type="sibTrans" cxnId="{95E704A9-62F5-4174-8442-F339C8913AD1}">
      <dgm:prSet/>
      <dgm:spPr/>
      <dgm:t>
        <a:bodyPr/>
        <a:lstStyle/>
        <a:p>
          <a:endParaRPr lang="en-US"/>
        </a:p>
      </dgm:t>
    </dgm:pt>
    <dgm:pt modelId="{E18F652E-CA8F-4AF4-A330-FAEA40D77C92}">
      <dgm:prSet/>
      <dgm:spPr/>
      <dgm:t>
        <a:bodyPr/>
        <a:lstStyle/>
        <a:p>
          <a:pPr>
            <a:lnSpc>
              <a:spcPct val="100000"/>
            </a:lnSpc>
          </a:pPr>
          <a:r>
            <a:rPr lang="en-US">
              <a:solidFill>
                <a:srgbClr val="FDBF57"/>
              </a:solidFill>
              <a:latin typeface="Roboto Condensed" panose="02000000000000000000" pitchFamily="2" charset="0"/>
              <a:ea typeface="Roboto Condensed" panose="02000000000000000000" pitchFamily="2" charset="0"/>
            </a:rPr>
            <a:t>A series of </a:t>
          </a:r>
          <a:r>
            <a:rPr lang="en-US" b="1">
              <a:solidFill>
                <a:srgbClr val="FDBF57"/>
              </a:solidFill>
              <a:latin typeface="Roboto Condensed" panose="02000000000000000000" pitchFamily="2" charset="0"/>
              <a:ea typeface="Roboto Condensed" panose="02000000000000000000" pitchFamily="2" charset="0"/>
            </a:rPr>
            <a:t>focus groups </a:t>
          </a:r>
          <a:r>
            <a:rPr lang="en-US">
              <a:solidFill>
                <a:srgbClr val="FDBF57"/>
              </a:solidFill>
              <a:latin typeface="Roboto Condensed" panose="02000000000000000000" pitchFamily="2" charset="0"/>
              <a:ea typeface="Roboto Condensed" panose="02000000000000000000" pitchFamily="2" charset="0"/>
            </a:rPr>
            <a:t>with researchers, research centres and institutes, and services</a:t>
          </a:r>
        </a:p>
      </dgm:t>
    </dgm:pt>
    <dgm:pt modelId="{30D80C96-804C-46F5-9C09-B886150B2D97}" type="parTrans" cxnId="{4AD79C6B-B721-4448-8930-5D190C2F7A00}">
      <dgm:prSet/>
      <dgm:spPr/>
      <dgm:t>
        <a:bodyPr/>
        <a:lstStyle/>
        <a:p>
          <a:endParaRPr lang="en-US"/>
        </a:p>
      </dgm:t>
    </dgm:pt>
    <dgm:pt modelId="{CCD203B5-B73E-463E-B3C7-C3744E6FBF3D}" type="sibTrans" cxnId="{4AD79C6B-B721-4448-8930-5D190C2F7A00}">
      <dgm:prSet/>
      <dgm:spPr/>
      <dgm:t>
        <a:bodyPr/>
        <a:lstStyle/>
        <a:p>
          <a:endParaRPr lang="en-US"/>
        </a:p>
      </dgm:t>
    </dgm:pt>
    <dgm:pt modelId="{9D9D5A32-1092-4684-9FB2-75152A30F237}">
      <dgm:prSet/>
      <dgm:spPr/>
      <dgm:t>
        <a:bodyPr/>
        <a:lstStyle/>
        <a:p>
          <a:pPr>
            <a:lnSpc>
              <a:spcPct val="100000"/>
            </a:lnSpc>
          </a:pPr>
          <a:r>
            <a:rPr lang="en-US">
              <a:solidFill>
                <a:srgbClr val="FDBF57"/>
              </a:solidFill>
              <a:latin typeface="Roboto Condensed" panose="02000000000000000000" pitchFamily="2" charset="0"/>
              <a:ea typeface="Roboto Condensed" panose="02000000000000000000" pitchFamily="2" charset="0"/>
            </a:rPr>
            <a:t>A </a:t>
          </a:r>
          <a:r>
            <a:rPr lang="en-US" b="1">
              <a:solidFill>
                <a:srgbClr val="FDBF57"/>
              </a:solidFill>
              <a:latin typeface="Roboto Condensed" panose="02000000000000000000" pitchFamily="2" charset="0"/>
              <a:ea typeface="Roboto Condensed" panose="02000000000000000000" pitchFamily="2" charset="0"/>
            </a:rPr>
            <a:t>maturity assessment </a:t>
          </a:r>
          <a:r>
            <a:rPr lang="en-US">
              <a:solidFill>
                <a:srgbClr val="FDBF57"/>
              </a:solidFill>
              <a:latin typeface="Roboto Condensed" panose="02000000000000000000" pitchFamily="2" charset="0"/>
              <a:ea typeface="Roboto Condensed" panose="02000000000000000000" pitchFamily="2" charset="0"/>
            </a:rPr>
            <a:t>of current services and infrastructure using a model built for RDM at universities </a:t>
          </a:r>
        </a:p>
      </dgm:t>
    </dgm:pt>
    <dgm:pt modelId="{55AC8D1A-421E-4973-AA96-15B25385D513}" type="parTrans" cxnId="{D2B74148-79AE-4290-8138-873AD540EB0A}">
      <dgm:prSet/>
      <dgm:spPr/>
      <dgm:t>
        <a:bodyPr/>
        <a:lstStyle/>
        <a:p>
          <a:endParaRPr lang="en-US"/>
        </a:p>
      </dgm:t>
    </dgm:pt>
    <dgm:pt modelId="{132C0B23-7BBA-4503-B03F-E12313DBFC7E}" type="sibTrans" cxnId="{D2B74148-79AE-4290-8138-873AD540EB0A}">
      <dgm:prSet/>
      <dgm:spPr/>
      <dgm:t>
        <a:bodyPr/>
        <a:lstStyle/>
        <a:p>
          <a:endParaRPr lang="en-US"/>
        </a:p>
      </dgm:t>
    </dgm:pt>
    <dgm:pt modelId="{66DD34AA-D979-4C4E-96F2-75007C9F2252}">
      <dgm:prSet/>
      <dgm:spPr/>
      <dgm:t>
        <a:bodyPr/>
        <a:lstStyle/>
        <a:p>
          <a:pPr>
            <a:lnSpc>
              <a:spcPct val="100000"/>
            </a:lnSpc>
          </a:pPr>
          <a:r>
            <a:rPr lang="en-US">
              <a:solidFill>
                <a:srgbClr val="FDBF57"/>
              </a:solidFill>
              <a:latin typeface="Roboto Condensed" panose="02000000000000000000" pitchFamily="2" charset="0"/>
              <a:ea typeface="Roboto Condensed" panose="02000000000000000000" pitchFamily="2" charset="0"/>
            </a:rPr>
            <a:t>Feedback from </a:t>
          </a:r>
          <a:r>
            <a:rPr lang="en-US" b="1">
              <a:solidFill>
                <a:srgbClr val="FDBF57"/>
              </a:solidFill>
              <a:latin typeface="Roboto Condensed" panose="02000000000000000000" pitchFamily="2" charset="0"/>
              <a:ea typeface="Roboto Condensed" panose="02000000000000000000" pitchFamily="2" charset="0"/>
            </a:rPr>
            <a:t>over 250 members </a:t>
          </a:r>
          <a:r>
            <a:rPr lang="en-US">
              <a:solidFill>
                <a:srgbClr val="FDBF57"/>
              </a:solidFill>
              <a:latin typeface="Roboto Condensed" panose="02000000000000000000" pitchFamily="2" charset="0"/>
              <a:ea typeface="Roboto Condensed" panose="02000000000000000000" pitchFamily="2" charset="0"/>
            </a:rPr>
            <a:t>of the McMaster research community</a:t>
          </a:r>
        </a:p>
      </dgm:t>
    </dgm:pt>
    <dgm:pt modelId="{60D90D9D-2C0A-4A8D-9E04-1FB2DE3961DD}" type="parTrans" cxnId="{E6BAE901-FA12-44AE-BC38-4EF103E2C753}">
      <dgm:prSet/>
      <dgm:spPr/>
      <dgm:t>
        <a:bodyPr/>
        <a:lstStyle/>
        <a:p>
          <a:endParaRPr lang="en-US"/>
        </a:p>
      </dgm:t>
    </dgm:pt>
    <dgm:pt modelId="{1F08BD1D-9E67-4ED9-8521-71DBC85FA376}" type="sibTrans" cxnId="{E6BAE901-FA12-44AE-BC38-4EF103E2C753}">
      <dgm:prSet/>
      <dgm:spPr/>
      <dgm:t>
        <a:bodyPr/>
        <a:lstStyle/>
        <a:p>
          <a:endParaRPr lang="en-US"/>
        </a:p>
      </dgm:t>
    </dgm:pt>
    <dgm:pt modelId="{B2803E97-9E6B-4681-B055-2A1B2BFF762A}" type="pres">
      <dgm:prSet presAssocID="{D4F08DA2-17F6-4B9C-96FD-74618AEBE803}" presName="root" presStyleCnt="0">
        <dgm:presLayoutVars>
          <dgm:dir/>
          <dgm:resizeHandles val="exact"/>
        </dgm:presLayoutVars>
      </dgm:prSet>
      <dgm:spPr/>
    </dgm:pt>
    <dgm:pt modelId="{33DCB733-B465-40F9-82C3-4D20E1537702}" type="pres">
      <dgm:prSet presAssocID="{D50D20DC-BEBD-4790-97D5-2B5C1C942062}" presName="compNode" presStyleCnt="0"/>
      <dgm:spPr/>
    </dgm:pt>
    <dgm:pt modelId="{A576DD04-A275-4225-9869-341F2AEE0E8A}" type="pres">
      <dgm:prSet presAssocID="{D50D20DC-BEBD-4790-97D5-2B5C1C942062}" presName="bgRect" presStyleLbl="bgShp" presStyleIdx="0" presStyleCnt="5"/>
      <dgm:spPr>
        <a:solidFill>
          <a:srgbClr val="7A003C"/>
        </a:solidFill>
      </dgm:spPr>
    </dgm:pt>
    <dgm:pt modelId="{E0D74ECD-2B77-4334-A391-4C4CC1FCB061}" type="pres">
      <dgm:prSet presAssocID="{D50D20DC-BEBD-4790-97D5-2B5C1C942062}"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phere with solid fill"/>
        </a:ext>
      </dgm:extLst>
    </dgm:pt>
    <dgm:pt modelId="{2825F25D-392D-4173-B87C-E3AB18B4DEC0}" type="pres">
      <dgm:prSet presAssocID="{D50D20DC-BEBD-4790-97D5-2B5C1C942062}" presName="spaceRect" presStyleCnt="0"/>
      <dgm:spPr/>
    </dgm:pt>
    <dgm:pt modelId="{02DD0CEE-9696-49AA-B6F1-4C9E4BF8C65B}" type="pres">
      <dgm:prSet presAssocID="{D50D20DC-BEBD-4790-97D5-2B5C1C942062}" presName="parTx" presStyleLbl="revTx" presStyleIdx="0" presStyleCnt="5">
        <dgm:presLayoutVars>
          <dgm:chMax val="0"/>
          <dgm:chPref val="0"/>
        </dgm:presLayoutVars>
      </dgm:prSet>
      <dgm:spPr/>
    </dgm:pt>
    <dgm:pt modelId="{1CE1490A-3090-442B-910D-FAE4CF5F3B88}" type="pres">
      <dgm:prSet presAssocID="{9559D05A-7F42-4587-BF24-CEBE56581B09}" presName="sibTrans" presStyleCnt="0"/>
      <dgm:spPr/>
    </dgm:pt>
    <dgm:pt modelId="{0DAAB3A1-F1DD-4064-9C86-D8881B4D0C15}" type="pres">
      <dgm:prSet presAssocID="{ED6FF94A-AFCC-4E68-A657-B104F69F32EA}" presName="compNode" presStyleCnt="0"/>
      <dgm:spPr/>
    </dgm:pt>
    <dgm:pt modelId="{CC17DB89-0A86-49F9-8B6E-1663D5EA9A32}" type="pres">
      <dgm:prSet presAssocID="{ED6FF94A-AFCC-4E68-A657-B104F69F32EA}" presName="bgRect" presStyleLbl="bgShp" presStyleIdx="1" presStyleCnt="5" custLinFactNeighborY="-5813"/>
      <dgm:spPr>
        <a:solidFill>
          <a:srgbClr val="AC1455"/>
        </a:solidFill>
      </dgm:spPr>
    </dgm:pt>
    <dgm:pt modelId="{3BABBF2E-D21B-455E-8F8C-5172167B897A}" type="pres">
      <dgm:prSet presAssocID="{ED6FF94A-AFCC-4E68-A657-B104F69F32EA}" presName="iconRect" presStyleLbl="node1" presStyleIdx="1" presStyleCnt="5" custLinFactNeighborY="-1056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ptop"/>
        </a:ext>
      </dgm:extLst>
    </dgm:pt>
    <dgm:pt modelId="{D0C4D654-8114-4231-BA61-2558A3DA0CB5}" type="pres">
      <dgm:prSet presAssocID="{ED6FF94A-AFCC-4E68-A657-B104F69F32EA}" presName="spaceRect" presStyleCnt="0"/>
      <dgm:spPr/>
    </dgm:pt>
    <dgm:pt modelId="{B9F449A4-28A6-4D20-9C00-F72299D41DA0}" type="pres">
      <dgm:prSet presAssocID="{ED6FF94A-AFCC-4E68-A657-B104F69F32EA}" presName="parTx" presStyleLbl="revTx" presStyleIdx="1" presStyleCnt="5" custLinFactNeighborY="-5813">
        <dgm:presLayoutVars>
          <dgm:chMax val="0"/>
          <dgm:chPref val="0"/>
        </dgm:presLayoutVars>
      </dgm:prSet>
      <dgm:spPr/>
    </dgm:pt>
    <dgm:pt modelId="{6FB39DCB-54F6-4BA6-A6F3-75866F7C9100}" type="pres">
      <dgm:prSet presAssocID="{FA57EA30-BCB2-4E0B-80DC-CAA000E3AB3F}" presName="sibTrans" presStyleCnt="0"/>
      <dgm:spPr/>
    </dgm:pt>
    <dgm:pt modelId="{97F0C89A-A04E-4D00-8980-8916A772CFF2}" type="pres">
      <dgm:prSet presAssocID="{E18F652E-CA8F-4AF4-A330-FAEA40D77C92}" presName="compNode" presStyleCnt="0"/>
      <dgm:spPr/>
    </dgm:pt>
    <dgm:pt modelId="{F5049D12-DD70-486D-8912-975BCF65EB82}" type="pres">
      <dgm:prSet presAssocID="{E18F652E-CA8F-4AF4-A330-FAEA40D77C92}" presName="bgRect" presStyleLbl="bgShp" presStyleIdx="2" presStyleCnt="5" custLinFactNeighborY="-13602"/>
      <dgm:spPr>
        <a:solidFill>
          <a:srgbClr val="7A003C"/>
        </a:solidFill>
      </dgm:spPr>
    </dgm:pt>
    <dgm:pt modelId="{207FABE6-2143-422B-80C7-64C38CE42090}" type="pres">
      <dgm:prSet presAssocID="{E18F652E-CA8F-4AF4-A330-FAEA40D77C92}" presName="iconRect" presStyleLbl="node1" presStyleIdx="2" presStyleCnt="5" custLinFactNeighborY="-2473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83C86835-6528-4873-B989-7B870623CDB8}" type="pres">
      <dgm:prSet presAssocID="{E18F652E-CA8F-4AF4-A330-FAEA40D77C92}" presName="spaceRect" presStyleCnt="0"/>
      <dgm:spPr/>
    </dgm:pt>
    <dgm:pt modelId="{D4C86733-F160-4479-B9BB-896E2757FB75}" type="pres">
      <dgm:prSet presAssocID="{E18F652E-CA8F-4AF4-A330-FAEA40D77C92}" presName="parTx" presStyleLbl="revTx" presStyleIdx="2" presStyleCnt="5" custLinFactNeighborY="-13602">
        <dgm:presLayoutVars>
          <dgm:chMax val="0"/>
          <dgm:chPref val="0"/>
        </dgm:presLayoutVars>
      </dgm:prSet>
      <dgm:spPr/>
    </dgm:pt>
    <dgm:pt modelId="{40EC093D-634B-411D-B5DF-E710D731AF5B}" type="pres">
      <dgm:prSet presAssocID="{CCD203B5-B73E-463E-B3C7-C3744E6FBF3D}" presName="sibTrans" presStyleCnt="0"/>
      <dgm:spPr/>
    </dgm:pt>
    <dgm:pt modelId="{992B74BE-CD7B-4293-878A-E92F9194451E}" type="pres">
      <dgm:prSet presAssocID="{9D9D5A32-1092-4684-9FB2-75152A30F237}" presName="compNode" presStyleCnt="0"/>
      <dgm:spPr/>
    </dgm:pt>
    <dgm:pt modelId="{F0501E3E-1F94-4FC8-A4E7-F927B8FB038B}" type="pres">
      <dgm:prSet presAssocID="{9D9D5A32-1092-4684-9FB2-75152A30F237}" presName="bgRect" presStyleLbl="bgShp" presStyleIdx="3" presStyleCnt="5" custLinFactNeighborY="-17438"/>
      <dgm:spPr>
        <a:solidFill>
          <a:srgbClr val="AC1455"/>
        </a:solidFill>
      </dgm:spPr>
    </dgm:pt>
    <dgm:pt modelId="{F8CA51DE-3CAA-407E-B762-A8AF5B247BF1}" type="pres">
      <dgm:prSet presAssocID="{9D9D5A32-1092-4684-9FB2-75152A30F237}" presName="iconRect" presStyleLbl="node1" presStyleIdx="3" presStyleCnt="5" custLinFactNeighborY="-3170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1C093AD7-2070-43AF-BE42-5A4FA853AA8A}" type="pres">
      <dgm:prSet presAssocID="{9D9D5A32-1092-4684-9FB2-75152A30F237}" presName="spaceRect" presStyleCnt="0"/>
      <dgm:spPr/>
    </dgm:pt>
    <dgm:pt modelId="{39D295FE-39D5-4FA3-9955-912AF014649A}" type="pres">
      <dgm:prSet presAssocID="{9D9D5A32-1092-4684-9FB2-75152A30F237}" presName="parTx" presStyleLbl="revTx" presStyleIdx="3" presStyleCnt="5" custLinFactNeighborY="-17438">
        <dgm:presLayoutVars>
          <dgm:chMax val="0"/>
          <dgm:chPref val="0"/>
        </dgm:presLayoutVars>
      </dgm:prSet>
      <dgm:spPr/>
    </dgm:pt>
    <dgm:pt modelId="{6E2D74D3-2A2B-45AF-8F39-42CBDF9F5DA3}" type="pres">
      <dgm:prSet presAssocID="{132C0B23-7BBA-4503-B03F-E12313DBFC7E}" presName="sibTrans" presStyleCnt="0"/>
      <dgm:spPr/>
    </dgm:pt>
    <dgm:pt modelId="{3BCB9DA0-245C-45C4-A49D-5F204478766C}" type="pres">
      <dgm:prSet presAssocID="{66DD34AA-D979-4C4E-96F2-75007C9F2252}" presName="compNode" presStyleCnt="0"/>
      <dgm:spPr/>
    </dgm:pt>
    <dgm:pt modelId="{64439F2B-80E7-4F34-8476-BDE0B816CBD0}" type="pres">
      <dgm:prSet presAssocID="{66DD34AA-D979-4C4E-96F2-75007C9F2252}" presName="bgRect" presStyleLbl="bgShp" presStyleIdx="4" presStyleCnt="5" custLinFactNeighborY="-23251"/>
      <dgm:spPr>
        <a:solidFill>
          <a:srgbClr val="7A003C"/>
        </a:solidFill>
      </dgm:spPr>
    </dgm:pt>
    <dgm:pt modelId="{2CEAD137-083C-41A0-B86F-EAEF7907A500}" type="pres">
      <dgm:prSet presAssocID="{66DD34AA-D979-4C4E-96F2-75007C9F2252}" presName="iconRect" presStyleLbl="node1" presStyleIdx="4" presStyleCnt="5" custLinFactNeighborY="-42274"/>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hat with solid fill"/>
        </a:ext>
      </dgm:extLst>
    </dgm:pt>
    <dgm:pt modelId="{FCD731B2-BD18-4001-8EC0-077D86CAD447}" type="pres">
      <dgm:prSet presAssocID="{66DD34AA-D979-4C4E-96F2-75007C9F2252}" presName="spaceRect" presStyleCnt="0"/>
      <dgm:spPr/>
    </dgm:pt>
    <dgm:pt modelId="{9B57C5E9-B776-485C-8455-081F2D1FCB3A}" type="pres">
      <dgm:prSet presAssocID="{66DD34AA-D979-4C4E-96F2-75007C9F2252}" presName="parTx" presStyleLbl="revTx" presStyleIdx="4" presStyleCnt="5" custLinFactNeighborY="-23251">
        <dgm:presLayoutVars>
          <dgm:chMax val="0"/>
          <dgm:chPref val="0"/>
        </dgm:presLayoutVars>
      </dgm:prSet>
      <dgm:spPr/>
    </dgm:pt>
  </dgm:ptLst>
  <dgm:cxnLst>
    <dgm:cxn modelId="{E6BAE901-FA12-44AE-BC38-4EF103E2C753}" srcId="{D4F08DA2-17F6-4B9C-96FD-74618AEBE803}" destId="{66DD34AA-D979-4C4E-96F2-75007C9F2252}" srcOrd="4" destOrd="0" parTransId="{60D90D9D-2C0A-4A8D-9E04-1FB2DE3961DD}" sibTransId="{1F08BD1D-9E67-4ED9-8521-71DBC85FA376}"/>
    <dgm:cxn modelId="{95096634-1548-45BA-B8D1-6B30FA53A83C}" type="presOf" srcId="{E18F652E-CA8F-4AF4-A330-FAEA40D77C92}" destId="{D4C86733-F160-4479-B9BB-896E2757FB75}" srcOrd="0" destOrd="0" presId="urn:microsoft.com/office/officeart/2018/2/layout/IconVerticalSolidList"/>
    <dgm:cxn modelId="{D2B74148-79AE-4290-8138-873AD540EB0A}" srcId="{D4F08DA2-17F6-4B9C-96FD-74618AEBE803}" destId="{9D9D5A32-1092-4684-9FB2-75152A30F237}" srcOrd="3" destOrd="0" parTransId="{55AC8D1A-421E-4973-AA96-15B25385D513}" sibTransId="{132C0B23-7BBA-4503-B03F-E12313DBFC7E}"/>
    <dgm:cxn modelId="{4AD79C6B-B721-4448-8930-5D190C2F7A00}" srcId="{D4F08DA2-17F6-4B9C-96FD-74618AEBE803}" destId="{E18F652E-CA8F-4AF4-A330-FAEA40D77C92}" srcOrd="2" destOrd="0" parTransId="{30D80C96-804C-46F5-9C09-B886150B2D97}" sibTransId="{CCD203B5-B73E-463E-B3C7-C3744E6FBF3D}"/>
    <dgm:cxn modelId="{53C4676E-A785-4C62-AD09-54AC046C4327}" srcId="{D4F08DA2-17F6-4B9C-96FD-74618AEBE803}" destId="{D50D20DC-BEBD-4790-97D5-2B5C1C942062}" srcOrd="0" destOrd="0" parTransId="{F25DE5C0-7C8B-4374-968B-C9527C3BF322}" sibTransId="{9559D05A-7F42-4587-BF24-CEBE56581B09}"/>
    <dgm:cxn modelId="{4737BC6F-4D13-40DA-9391-7B77779F15F5}" type="presOf" srcId="{ED6FF94A-AFCC-4E68-A657-B104F69F32EA}" destId="{B9F449A4-28A6-4D20-9C00-F72299D41DA0}" srcOrd="0" destOrd="0" presId="urn:microsoft.com/office/officeart/2018/2/layout/IconVerticalSolidList"/>
    <dgm:cxn modelId="{630EDA77-2F93-4BED-BCC1-A494BB9BF5B8}" type="presOf" srcId="{D4F08DA2-17F6-4B9C-96FD-74618AEBE803}" destId="{B2803E97-9E6B-4681-B055-2A1B2BFF762A}" srcOrd="0" destOrd="0" presId="urn:microsoft.com/office/officeart/2018/2/layout/IconVerticalSolidList"/>
    <dgm:cxn modelId="{5D49345A-EDD4-42EA-BB3A-F033158FAC8B}" type="presOf" srcId="{9D9D5A32-1092-4684-9FB2-75152A30F237}" destId="{39D295FE-39D5-4FA3-9955-912AF014649A}" srcOrd="0" destOrd="0" presId="urn:microsoft.com/office/officeart/2018/2/layout/IconVerticalSolidList"/>
    <dgm:cxn modelId="{2AD1B286-D1AA-4D80-B558-3604ABD7A5A2}" type="presOf" srcId="{D50D20DC-BEBD-4790-97D5-2B5C1C942062}" destId="{02DD0CEE-9696-49AA-B6F1-4C9E4BF8C65B}" srcOrd="0" destOrd="0" presId="urn:microsoft.com/office/officeart/2018/2/layout/IconVerticalSolidList"/>
    <dgm:cxn modelId="{9A7D5691-AF74-4EA6-B479-FBCFD24A8952}" type="presOf" srcId="{66DD34AA-D979-4C4E-96F2-75007C9F2252}" destId="{9B57C5E9-B776-485C-8455-081F2D1FCB3A}" srcOrd="0" destOrd="0" presId="urn:microsoft.com/office/officeart/2018/2/layout/IconVerticalSolidList"/>
    <dgm:cxn modelId="{95E704A9-62F5-4174-8442-F339C8913AD1}" srcId="{D4F08DA2-17F6-4B9C-96FD-74618AEBE803}" destId="{ED6FF94A-AFCC-4E68-A657-B104F69F32EA}" srcOrd="1" destOrd="0" parTransId="{BAAF0760-1A86-4576-A41E-29D3D3AE909B}" sibTransId="{FA57EA30-BCB2-4E0B-80DC-CAA000E3AB3F}"/>
    <dgm:cxn modelId="{3A1A0ECF-78A6-43FE-866D-A69709D19D8C}" type="presParOf" srcId="{B2803E97-9E6B-4681-B055-2A1B2BFF762A}" destId="{33DCB733-B465-40F9-82C3-4D20E1537702}" srcOrd="0" destOrd="0" presId="urn:microsoft.com/office/officeart/2018/2/layout/IconVerticalSolidList"/>
    <dgm:cxn modelId="{428F43E7-4F60-4BF5-BF32-4A36F3FF5A6F}" type="presParOf" srcId="{33DCB733-B465-40F9-82C3-4D20E1537702}" destId="{A576DD04-A275-4225-9869-341F2AEE0E8A}" srcOrd="0" destOrd="0" presId="urn:microsoft.com/office/officeart/2018/2/layout/IconVerticalSolidList"/>
    <dgm:cxn modelId="{7FFD41EC-A1B9-4ED1-A409-54FAB587B29F}" type="presParOf" srcId="{33DCB733-B465-40F9-82C3-4D20E1537702}" destId="{E0D74ECD-2B77-4334-A391-4C4CC1FCB061}" srcOrd="1" destOrd="0" presId="urn:microsoft.com/office/officeart/2018/2/layout/IconVerticalSolidList"/>
    <dgm:cxn modelId="{9DFD9046-C845-4BCD-9287-4842291189B6}" type="presParOf" srcId="{33DCB733-B465-40F9-82C3-4D20E1537702}" destId="{2825F25D-392D-4173-B87C-E3AB18B4DEC0}" srcOrd="2" destOrd="0" presId="urn:microsoft.com/office/officeart/2018/2/layout/IconVerticalSolidList"/>
    <dgm:cxn modelId="{6945C94B-C3C5-4C3B-9A3C-0D508F43BB1D}" type="presParOf" srcId="{33DCB733-B465-40F9-82C3-4D20E1537702}" destId="{02DD0CEE-9696-49AA-B6F1-4C9E4BF8C65B}" srcOrd="3" destOrd="0" presId="urn:microsoft.com/office/officeart/2018/2/layout/IconVerticalSolidList"/>
    <dgm:cxn modelId="{9D49E604-BFC7-49B6-A55F-5676217F7C7E}" type="presParOf" srcId="{B2803E97-9E6B-4681-B055-2A1B2BFF762A}" destId="{1CE1490A-3090-442B-910D-FAE4CF5F3B88}" srcOrd="1" destOrd="0" presId="urn:microsoft.com/office/officeart/2018/2/layout/IconVerticalSolidList"/>
    <dgm:cxn modelId="{DE13E071-AAFF-4D73-A6BA-4DD6E49E7941}" type="presParOf" srcId="{B2803E97-9E6B-4681-B055-2A1B2BFF762A}" destId="{0DAAB3A1-F1DD-4064-9C86-D8881B4D0C15}" srcOrd="2" destOrd="0" presId="urn:microsoft.com/office/officeart/2018/2/layout/IconVerticalSolidList"/>
    <dgm:cxn modelId="{5C1DEA71-0E86-40B1-A4C8-1E653B132AEB}" type="presParOf" srcId="{0DAAB3A1-F1DD-4064-9C86-D8881B4D0C15}" destId="{CC17DB89-0A86-49F9-8B6E-1663D5EA9A32}" srcOrd="0" destOrd="0" presId="urn:microsoft.com/office/officeart/2018/2/layout/IconVerticalSolidList"/>
    <dgm:cxn modelId="{76858C5C-0DE4-4AEE-9AA9-335C0623B92A}" type="presParOf" srcId="{0DAAB3A1-F1DD-4064-9C86-D8881B4D0C15}" destId="{3BABBF2E-D21B-455E-8F8C-5172167B897A}" srcOrd="1" destOrd="0" presId="urn:microsoft.com/office/officeart/2018/2/layout/IconVerticalSolidList"/>
    <dgm:cxn modelId="{54F27F82-4C47-4206-ACC6-1E66351A17A7}" type="presParOf" srcId="{0DAAB3A1-F1DD-4064-9C86-D8881B4D0C15}" destId="{D0C4D654-8114-4231-BA61-2558A3DA0CB5}" srcOrd="2" destOrd="0" presId="urn:microsoft.com/office/officeart/2018/2/layout/IconVerticalSolidList"/>
    <dgm:cxn modelId="{43B7AF64-6FB9-491B-A7D9-60C3E278E486}" type="presParOf" srcId="{0DAAB3A1-F1DD-4064-9C86-D8881B4D0C15}" destId="{B9F449A4-28A6-4D20-9C00-F72299D41DA0}" srcOrd="3" destOrd="0" presId="urn:microsoft.com/office/officeart/2018/2/layout/IconVerticalSolidList"/>
    <dgm:cxn modelId="{DC7F89BA-1517-4793-9D85-28AE341F13C1}" type="presParOf" srcId="{B2803E97-9E6B-4681-B055-2A1B2BFF762A}" destId="{6FB39DCB-54F6-4BA6-A6F3-75866F7C9100}" srcOrd="3" destOrd="0" presId="urn:microsoft.com/office/officeart/2018/2/layout/IconVerticalSolidList"/>
    <dgm:cxn modelId="{ACBEC7E7-623A-433B-85C1-4E57AFFC4133}" type="presParOf" srcId="{B2803E97-9E6B-4681-B055-2A1B2BFF762A}" destId="{97F0C89A-A04E-4D00-8980-8916A772CFF2}" srcOrd="4" destOrd="0" presId="urn:microsoft.com/office/officeart/2018/2/layout/IconVerticalSolidList"/>
    <dgm:cxn modelId="{7EEC584B-909C-4352-9808-68219A1F497B}" type="presParOf" srcId="{97F0C89A-A04E-4D00-8980-8916A772CFF2}" destId="{F5049D12-DD70-486D-8912-975BCF65EB82}" srcOrd="0" destOrd="0" presId="urn:microsoft.com/office/officeart/2018/2/layout/IconVerticalSolidList"/>
    <dgm:cxn modelId="{AFC2B721-4680-4424-A60C-9CE695F5C9BA}" type="presParOf" srcId="{97F0C89A-A04E-4D00-8980-8916A772CFF2}" destId="{207FABE6-2143-422B-80C7-64C38CE42090}" srcOrd="1" destOrd="0" presId="urn:microsoft.com/office/officeart/2018/2/layout/IconVerticalSolidList"/>
    <dgm:cxn modelId="{FA7872CC-669E-4C4B-BEF0-F547CB5461A3}" type="presParOf" srcId="{97F0C89A-A04E-4D00-8980-8916A772CFF2}" destId="{83C86835-6528-4873-B989-7B870623CDB8}" srcOrd="2" destOrd="0" presId="urn:microsoft.com/office/officeart/2018/2/layout/IconVerticalSolidList"/>
    <dgm:cxn modelId="{77ACA759-A77B-4B97-8A92-3AA444DD9B19}" type="presParOf" srcId="{97F0C89A-A04E-4D00-8980-8916A772CFF2}" destId="{D4C86733-F160-4479-B9BB-896E2757FB75}" srcOrd="3" destOrd="0" presId="urn:microsoft.com/office/officeart/2018/2/layout/IconVerticalSolidList"/>
    <dgm:cxn modelId="{51270894-2835-4BAA-A2B6-391195AE430A}" type="presParOf" srcId="{B2803E97-9E6B-4681-B055-2A1B2BFF762A}" destId="{40EC093D-634B-411D-B5DF-E710D731AF5B}" srcOrd="5" destOrd="0" presId="urn:microsoft.com/office/officeart/2018/2/layout/IconVerticalSolidList"/>
    <dgm:cxn modelId="{0E232FD6-9CB9-4DFE-8BFA-9C95AFC35DB3}" type="presParOf" srcId="{B2803E97-9E6B-4681-B055-2A1B2BFF762A}" destId="{992B74BE-CD7B-4293-878A-E92F9194451E}" srcOrd="6" destOrd="0" presId="urn:microsoft.com/office/officeart/2018/2/layout/IconVerticalSolidList"/>
    <dgm:cxn modelId="{E8C748E9-05E8-4B9D-A7EB-26F8EAF17943}" type="presParOf" srcId="{992B74BE-CD7B-4293-878A-E92F9194451E}" destId="{F0501E3E-1F94-4FC8-A4E7-F927B8FB038B}" srcOrd="0" destOrd="0" presId="urn:microsoft.com/office/officeart/2018/2/layout/IconVerticalSolidList"/>
    <dgm:cxn modelId="{B9A5EA98-BBBA-4CDD-AFFE-F766937DF5B7}" type="presParOf" srcId="{992B74BE-CD7B-4293-878A-E92F9194451E}" destId="{F8CA51DE-3CAA-407E-B762-A8AF5B247BF1}" srcOrd="1" destOrd="0" presId="urn:microsoft.com/office/officeart/2018/2/layout/IconVerticalSolidList"/>
    <dgm:cxn modelId="{591A1BF1-E9B0-49D1-B417-798B81803653}" type="presParOf" srcId="{992B74BE-CD7B-4293-878A-E92F9194451E}" destId="{1C093AD7-2070-43AF-BE42-5A4FA853AA8A}" srcOrd="2" destOrd="0" presId="urn:microsoft.com/office/officeart/2018/2/layout/IconVerticalSolidList"/>
    <dgm:cxn modelId="{2EBA6FF8-27FF-4D42-A48D-2EA6B6981E23}" type="presParOf" srcId="{992B74BE-CD7B-4293-878A-E92F9194451E}" destId="{39D295FE-39D5-4FA3-9955-912AF014649A}" srcOrd="3" destOrd="0" presId="urn:microsoft.com/office/officeart/2018/2/layout/IconVerticalSolidList"/>
    <dgm:cxn modelId="{54E35712-F238-493A-A70C-74BF6A043128}" type="presParOf" srcId="{B2803E97-9E6B-4681-B055-2A1B2BFF762A}" destId="{6E2D74D3-2A2B-45AF-8F39-42CBDF9F5DA3}" srcOrd="7" destOrd="0" presId="urn:microsoft.com/office/officeart/2018/2/layout/IconVerticalSolidList"/>
    <dgm:cxn modelId="{3F7973A6-1633-40AA-B312-C6024E2F493A}" type="presParOf" srcId="{B2803E97-9E6B-4681-B055-2A1B2BFF762A}" destId="{3BCB9DA0-245C-45C4-A49D-5F204478766C}" srcOrd="8" destOrd="0" presId="urn:microsoft.com/office/officeart/2018/2/layout/IconVerticalSolidList"/>
    <dgm:cxn modelId="{8C1FEF7F-D8B6-4340-BBA4-8845192800EF}" type="presParOf" srcId="{3BCB9DA0-245C-45C4-A49D-5F204478766C}" destId="{64439F2B-80E7-4F34-8476-BDE0B816CBD0}" srcOrd="0" destOrd="0" presId="urn:microsoft.com/office/officeart/2018/2/layout/IconVerticalSolidList"/>
    <dgm:cxn modelId="{548301B9-C15B-48F5-8D9E-4714F08B0D06}" type="presParOf" srcId="{3BCB9DA0-245C-45C4-A49D-5F204478766C}" destId="{2CEAD137-083C-41A0-B86F-EAEF7907A500}" srcOrd="1" destOrd="0" presId="urn:microsoft.com/office/officeart/2018/2/layout/IconVerticalSolidList"/>
    <dgm:cxn modelId="{9E212449-6443-47B5-8985-1D52E2556172}" type="presParOf" srcId="{3BCB9DA0-245C-45C4-A49D-5F204478766C}" destId="{FCD731B2-BD18-4001-8EC0-077D86CAD447}" srcOrd="2" destOrd="0" presId="urn:microsoft.com/office/officeart/2018/2/layout/IconVerticalSolidList"/>
    <dgm:cxn modelId="{A1B69A07-7CF6-4392-BC61-9F3785442DA4}" type="presParOf" srcId="{3BCB9DA0-245C-45C4-A49D-5F204478766C}" destId="{9B57C5E9-B776-485C-8455-081F2D1FCB3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04C395-0A20-4CC2-AB20-63220115F6F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CA"/>
        </a:p>
      </dgm:t>
    </dgm:pt>
    <dgm:pt modelId="{9EE18B80-0495-47A4-AE11-F8147FB6B123}">
      <dgm:prSet phldrT="[Tex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Research excellence &amp; integrity</a:t>
          </a:r>
          <a:endParaRPr lang="en-CA">
            <a:solidFill>
              <a:srgbClr val="FDBF57"/>
            </a:solidFill>
            <a:latin typeface="Roboto Condensed" panose="02000000000000000000" pitchFamily="2" charset="0"/>
            <a:ea typeface="Roboto Condensed" panose="02000000000000000000" pitchFamily="2" charset="0"/>
          </a:endParaRPr>
        </a:p>
      </dgm:t>
    </dgm:pt>
    <dgm:pt modelId="{D00A7090-8A5F-410F-8C9E-CFCAB2381476}" type="parTrans" cxnId="{013D7232-F1E3-4DE7-B1DB-6E562AC21B58}">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D3BACE90-EC85-4FEB-A223-9B88A79D3AAE}" type="sibTrans" cxnId="{013D7232-F1E3-4DE7-B1DB-6E562AC21B58}">
      <dgm:prSet/>
      <dgm:spPr>
        <a:solidFill>
          <a:srgbClr val="7A003C"/>
        </a:solidFill>
        <a:ln>
          <a:solidFill>
            <a:srgbClr val="7A003C"/>
          </a:solidFill>
        </a:ln>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A219925E-E0F2-48FD-83EF-1D64EE3873A5}">
      <dgm:prSe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Indigenous data sovereignty</a:t>
          </a:r>
        </a:p>
      </dgm:t>
    </dgm:pt>
    <dgm:pt modelId="{5DED40CC-90D2-4675-AC79-C003DF41968B}" type="parTrans" cxnId="{B55B1D33-FDB6-4F74-A1AF-7DF06CD82D26}">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6D607D5C-B0E1-46E5-8917-F0BC41EB3F43}" type="sibTrans" cxnId="{B55B1D33-FDB6-4F74-A1AF-7DF06CD82D26}">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AC717F16-28F4-4803-9655-BFC3A8DBEC27}">
      <dgm:prSe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Collaboration &amp; coordination</a:t>
          </a:r>
        </a:p>
      </dgm:t>
    </dgm:pt>
    <dgm:pt modelId="{94B6F712-F524-4ABE-BA78-7739C24415F2}" type="parTrans" cxnId="{B338D08D-51FB-493A-AC55-4396EE15423D}">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BFE843B3-A0F9-45D6-8809-38D9DD69F0BA}" type="sibTrans" cxnId="{B338D08D-51FB-493A-AC55-4396EE15423D}">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079A407A-00B7-4559-B52D-26F63978BF72}">
      <dgm:prSe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Researcher-centered support</a:t>
          </a:r>
        </a:p>
      </dgm:t>
    </dgm:pt>
    <dgm:pt modelId="{B0277B4B-858F-4B51-90F8-BB90102DD3EB}" type="parTrans" cxnId="{6E18F6CE-A237-446F-B057-BC9B31746B82}">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2F239A0C-E3CB-422B-82ED-9559F5D0C2E1}" type="sibTrans" cxnId="{6E18F6CE-A237-446F-B057-BC9B31746B82}">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A6058523-E55A-489E-B88A-096B8D95212E}">
      <dgm:prSe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Global research leadership and impact</a:t>
          </a:r>
        </a:p>
      </dgm:t>
    </dgm:pt>
    <dgm:pt modelId="{26F97BA9-2A23-44CF-8F94-3F6CE872EE97}" type="parTrans" cxnId="{B099FB17-29DE-4A4C-AF18-4218A8C36532}">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90363D8E-E214-4B45-892B-764C73396D09}" type="sibTrans" cxnId="{B099FB17-29DE-4A4C-AF18-4218A8C36532}">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CB89C12D-42BC-48FA-BF0F-02C4EB3B210A}">
      <dgm:prSe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Research security</a:t>
          </a:r>
          <a:endParaRPr lang="en-CA">
            <a:solidFill>
              <a:srgbClr val="FDBF57"/>
            </a:solidFill>
            <a:latin typeface="Roboto Condensed" panose="02000000000000000000" pitchFamily="2" charset="0"/>
            <a:ea typeface="Roboto Condensed" panose="02000000000000000000" pitchFamily="2" charset="0"/>
          </a:endParaRPr>
        </a:p>
      </dgm:t>
    </dgm:pt>
    <dgm:pt modelId="{D6ED276B-74DA-4880-B206-6B1D1A354B03}" type="parTrans" cxnId="{6AE9F457-0C99-4F40-B8C1-2D7D8046303D}">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C3E75A4D-543D-458A-947E-879F0904A900}" type="sibTrans" cxnId="{6AE9F457-0C99-4F40-B8C1-2D7D8046303D}">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D78BA9E9-0E6C-46EB-9ADC-4596F54451E5}" type="pres">
      <dgm:prSet presAssocID="{6704C395-0A20-4CC2-AB20-63220115F6FF}" presName="Name0" presStyleCnt="0">
        <dgm:presLayoutVars>
          <dgm:chMax val="7"/>
          <dgm:chPref val="7"/>
          <dgm:dir/>
        </dgm:presLayoutVars>
      </dgm:prSet>
      <dgm:spPr/>
    </dgm:pt>
    <dgm:pt modelId="{0D97E058-C7C1-4463-A3EC-BA10176B7511}" type="pres">
      <dgm:prSet presAssocID="{6704C395-0A20-4CC2-AB20-63220115F6FF}" presName="Name1" presStyleCnt="0"/>
      <dgm:spPr/>
    </dgm:pt>
    <dgm:pt modelId="{94CBFC6D-3C36-472E-9381-BEBBD13DB51D}" type="pres">
      <dgm:prSet presAssocID="{6704C395-0A20-4CC2-AB20-63220115F6FF}" presName="cycle" presStyleCnt="0"/>
      <dgm:spPr/>
    </dgm:pt>
    <dgm:pt modelId="{62A3D9F2-F4DE-4479-9E3E-CD3C873CE305}" type="pres">
      <dgm:prSet presAssocID="{6704C395-0A20-4CC2-AB20-63220115F6FF}" presName="srcNode" presStyleLbl="node1" presStyleIdx="0" presStyleCnt="6"/>
      <dgm:spPr/>
    </dgm:pt>
    <dgm:pt modelId="{3148F35C-0B23-4CAE-B854-4D1D2511D183}" type="pres">
      <dgm:prSet presAssocID="{6704C395-0A20-4CC2-AB20-63220115F6FF}" presName="conn" presStyleLbl="parChTrans1D2" presStyleIdx="0" presStyleCnt="1"/>
      <dgm:spPr/>
    </dgm:pt>
    <dgm:pt modelId="{43566882-23C6-451F-B312-7A1D9E764F92}" type="pres">
      <dgm:prSet presAssocID="{6704C395-0A20-4CC2-AB20-63220115F6FF}" presName="extraNode" presStyleLbl="node1" presStyleIdx="0" presStyleCnt="6"/>
      <dgm:spPr/>
    </dgm:pt>
    <dgm:pt modelId="{9313979C-CC9E-4C23-9F20-673B311492FA}" type="pres">
      <dgm:prSet presAssocID="{6704C395-0A20-4CC2-AB20-63220115F6FF}" presName="dstNode" presStyleLbl="node1" presStyleIdx="0" presStyleCnt="6"/>
      <dgm:spPr/>
    </dgm:pt>
    <dgm:pt modelId="{B3FFDC2F-A95D-456D-8D8F-41A9762BA324}" type="pres">
      <dgm:prSet presAssocID="{9EE18B80-0495-47A4-AE11-F8147FB6B123}" presName="text_1" presStyleLbl="node1" presStyleIdx="0" presStyleCnt="6">
        <dgm:presLayoutVars>
          <dgm:bulletEnabled val="1"/>
        </dgm:presLayoutVars>
      </dgm:prSet>
      <dgm:spPr/>
    </dgm:pt>
    <dgm:pt modelId="{B61612F7-2AE1-4E75-8313-189948CC2A2E}" type="pres">
      <dgm:prSet presAssocID="{9EE18B80-0495-47A4-AE11-F8147FB6B123}" presName="accent_1" presStyleCnt="0"/>
      <dgm:spPr/>
    </dgm:pt>
    <dgm:pt modelId="{50872E54-6FCC-4678-A475-291B42C27654}" type="pres">
      <dgm:prSet presAssocID="{9EE18B80-0495-47A4-AE11-F8147FB6B123}" presName="accentRepeatNode" presStyleLbl="solidFgAcc1" presStyleIdx="0" presStyleCnt="6"/>
      <dgm:spPr>
        <a:blipFill rotWithShape="0">
          <a:blip xmlns:r="http://schemas.openxmlformats.org/officeDocument/2006/relationships" r:embed="rId1"/>
          <a:stretch>
            <a:fillRect/>
          </a:stretch>
        </a:blipFill>
        <a:ln>
          <a:solidFill>
            <a:srgbClr val="7A003C"/>
          </a:solidFill>
        </a:ln>
      </dgm:spPr>
      <dgm:extLst>
        <a:ext uri="{E40237B7-FDA0-4F09-8148-C483321AD2D9}">
          <dgm14:cNvPr xmlns:dgm14="http://schemas.microsoft.com/office/drawing/2010/diagram" id="0" name="" descr="Abstract light violet sparkling spray circle"/>
        </a:ext>
      </dgm:extLst>
    </dgm:pt>
    <dgm:pt modelId="{539ED331-6D78-44B3-A918-C9EECDD4459F}" type="pres">
      <dgm:prSet presAssocID="{A219925E-E0F2-48FD-83EF-1D64EE3873A5}" presName="text_2" presStyleLbl="node1" presStyleIdx="1" presStyleCnt="6" custScaleX="97336" custLinFactNeighborX="1271" custLinFactNeighborY="-6074">
        <dgm:presLayoutVars>
          <dgm:bulletEnabled val="1"/>
        </dgm:presLayoutVars>
      </dgm:prSet>
      <dgm:spPr/>
    </dgm:pt>
    <dgm:pt modelId="{B2F86552-1BBB-4025-9BF3-6802654F1B35}" type="pres">
      <dgm:prSet presAssocID="{A219925E-E0F2-48FD-83EF-1D64EE3873A5}" presName="accent_2" presStyleCnt="0"/>
      <dgm:spPr/>
    </dgm:pt>
    <dgm:pt modelId="{D33B480E-140F-44C6-90B9-996C517FD1DB}" type="pres">
      <dgm:prSet presAssocID="{A219925E-E0F2-48FD-83EF-1D64EE3873A5}" presName="accentRepeatNode" presStyleLbl="solidFgAcc1" presStyleIdx="1" presStyleCnt="6"/>
      <dgm:spPr>
        <a:blipFill dpi="0" rotWithShape="0">
          <a:blip xmlns:r="http://schemas.openxmlformats.org/officeDocument/2006/relationships" r:embed="rId2"/>
          <a:srcRect/>
          <a:stretch>
            <a:fillRect/>
          </a:stretch>
        </a:blipFill>
        <a:ln>
          <a:solidFill>
            <a:srgbClr val="7A003C"/>
          </a:solidFill>
        </a:ln>
      </dgm:spPr>
      <dgm:extLst>
        <a:ext uri="{E40237B7-FDA0-4F09-8148-C483321AD2D9}">
          <dgm14:cNvPr xmlns:dgm14="http://schemas.microsoft.com/office/drawing/2010/diagram" id="0" name="" descr="Two feathers"/>
        </a:ext>
      </dgm:extLst>
    </dgm:pt>
    <dgm:pt modelId="{1DA4728D-E621-407B-A852-E2A5EC19C118}" type="pres">
      <dgm:prSet presAssocID="{AC717F16-28F4-4803-9655-BFC3A8DBEC27}" presName="text_3" presStyleLbl="node1" presStyleIdx="2" presStyleCnt="6">
        <dgm:presLayoutVars>
          <dgm:bulletEnabled val="1"/>
        </dgm:presLayoutVars>
      </dgm:prSet>
      <dgm:spPr/>
    </dgm:pt>
    <dgm:pt modelId="{F6CC3E6D-6BB0-4E9A-8B00-A837E1E5E5D9}" type="pres">
      <dgm:prSet presAssocID="{AC717F16-28F4-4803-9655-BFC3A8DBEC27}" presName="accent_3" presStyleCnt="0"/>
      <dgm:spPr/>
    </dgm:pt>
    <dgm:pt modelId="{8548815B-53C6-438E-AF91-D79ADFACD878}" type="pres">
      <dgm:prSet presAssocID="{AC717F16-28F4-4803-9655-BFC3A8DBEC27}" presName="accentRepeatNode" presStyleLbl="solidFgAcc1" presStyleIdx="2" presStyleCnt="6"/>
      <dgm:spPr>
        <a:blipFill dpi="0" rotWithShape="0">
          <a:blip xmlns:r="http://schemas.openxmlformats.org/officeDocument/2006/relationships" r:embed="rId3"/>
          <a:srcRect/>
          <a:stretch>
            <a:fillRect/>
          </a:stretch>
        </a:blipFill>
        <a:ln>
          <a:solidFill>
            <a:srgbClr val="7A003C"/>
          </a:solidFill>
        </a:ln>
      </dgm:spPr>
      <dgm:extLst>
        <a:ext uri="{E40237B7-FDA0-4F09-8148-C483321AD2D9}">
          <dgm14:cNvPr xmlns:dgm14="http://schemas.microsoft.com/office/drawing/2010/diagram" id="0" name="" descr="Different colored ropes"/>
        </a:ext>
      </dgm:extLst>
    </dgm:pt>
    <dgm:pt modelId="{B7DDF7B2-0015-4664-B639-6C50FF9C32FA}" type="pres">
      <dgm:prSet presAssocID="{079A407A-00B7-4559-B52D-26F63978BF72}" presName="text_4" presStyleLbl="node1" presStyleIdx="3" presStyleCnt="6">
        <dgm:presLayoutVars>
          <dgm:bulletEnabled val="1"/>
        </dgm:presLayoutVars>
      </dgm:prSet>
      <dgm:spPr/>
    </dgm:pt>
    <dgm:pt modelId="{6452BFFD-C697-4A07-9062-EBE5D58805EC}" type="pres">
      <dgm:prSet presAssocID="{079A407A-00B7-4559-B52D-26F63978BF72}" presName="accent_4" presStyleCnt="0"/>
      <dgm:spPr/>
    </dgm:pt>
    <dgm:pt modelId="{5DFD3966-0784-4393-BC64-D90FB5D98DDF}" type="pres">
      <dgm:prSet presAssocID="{079A407A-00B7-4559-B52D-26F63978BF72}" presName="accentRepeatNode" presStyleLbl="solidFgAcc1" presStyleIdx="3" presStyleCnt="6"/>
      <dgm:spPr>
        <a:blipFill dpi="0" rotWithShape="0">
          <a:blip xmlns:r="http://schemas.openxmlformats.org/officeDocument/2006/relationships" r:embed="rId4"/>
          <a:srcRect/>
          <a:stretch>
            <a:fillRect/>
          </a:stretch>
        </a:blipFill>
        <a:ln>
          <a:solidFill>
            <a:srgbClr val="7A003C"/>
          </a:solidFill>
        </a:ln>
      </dgm:spPr>
      <dgm:extLst>
        <a:ext uri="{E40237B7-FDA0-4F09-8148-C483321AD2D9}">
          <dgm14:cNvPr xmlns:dgm14="http://schemas.microsoft.com/office/drawing/2010/diagram" id="0" name="" descr="Red jigsaw house on blue background"/>
        </a:ext>
      </dgm:extLst>
    </dgm:pt>
    <dgm:pt modelId="{F1475FF6-2441-4BFF-88DF-B1F42F5668B8}" type="pres">
      <dgm:prSet presAssocID="{A6058523-E55A-489E-B88A-096B8D95212E}" presName="text_5" presStyleLbl="node1" presStyleIdx="4" presStyleCnt="6">
        <dgm:presLayoutVars>
          <dgm:bulletEnabled val="1"/>
        </dgm:presLayoutVars>
      </dgm:prSet>
      <dgm:spPr/>
    </dgm:pt>
    <dgm:pt modelId="{D1D04534-6BB8-473E-82C2-B6CAFE324CC5}" type="pres">
      <dgm:prSet presAssocID="{A6058523-E55A-489E-B88A-096B8D95212E}" presName="accent_5" presStyleCnt="0"/>
      <dgm:spPr/>
    </dgm:pt>
    <dgm:pt modelId="{4F63F874-E4A6-42F3-913D-61C3817AA64E}" type="pres">
      <dgm:prSet presAssocID="{A6058523-E55A-489E-B88A-096B8D95212E}" presName="accentRepeatNode" presStyleLbl="solidFgAcc1" presStyleIdx="4" presStyleCnt="6"/>
      <dgm:spPr>
        <a:blipFill dpi="0" rotWithShape="0">
          <a:blip xmlns:r="http://schemas.openxmlformats.org/officeDocument/2006/relationships" r:embed="rId5"/>
          <a:srcRect/>
          <a:stretch>
            <a:fillRect/>
          </a:stretch>
        </a:blipFill>
        <a:ln>
          <a:solidFill>
            <a:srgbClr val="7A003C"/>
          </a:solidFill>
        </a:ln>
      </dgm:spPr>
      <dgm:extLst>
        <a:ext uri="{E40237B7-FDA0-4F09-8148-C483321AD2D9}">
          <dgm14:cNvPr xmlns:dgm14="http://schemas.microsoft.com/office/drawing/2010/diagram" id="0" name="" descr="World map made from multi-colored toy blocks"/>
        </a:ext>
      </dgm:extLst>
    </dgm:pt>
    <dgm:pt modelId="{B65897E5-8C74-4B40-90BA-2930D7274FB3}" type="pres">
      <dgm:prSet presAssocID="{CB89C12D-42BC-48FA-BF0F-02C4EB3B210A}" presName="text_6" presStyleLbl="node1" presStyleIdx="5" presStyleCnt="6">
        <dgm:presLayoutVars>
          <dgm:bulletEnabled val="1"/>
        </dgm:presLayoutVars>
      </dgm:prSet>
      <dgm:spPr/>
    </dgm:pt>
    <dgm:pt modelId="{51BD990B-822B-4EDA-B45B-95DA2C5F0E02}" type="pres">
      <dgm:prSet presAssocID="{CB89C12D-42BC-48FA-BF0F-02C4EB3B210A}" presName="accent_6" presStyleCnt="0"/>
      <dgm:spPr/>
    </dgm:pt>
    <dgm:pt modelId="{3101D22D-EAF2-4B8B-AD6E-79FECA633B76}" type="pres">
      <dgm:prSet presAssocID="{CB89C12D-42BC-48FA-BF0F-02C4EB3B210A}" presName="accentRepeatNode" presStyleLbl="solidFgAcc1" presStyleIdx="5" presStyleCnt="6"/>
      <dgm:spPr>
        <a:blipFill dpi="0" rotWithShape="0">
          <a:blip xmlns:r="http://schemas.openxmlformats.org/officeDocument/2006/relationships" r:embed="rId6"/>
          <a:srcRect/>
          <a:stretch>
            <a:fillRect/>
          </a:stretch>
        </a:blipFill>
        <a:ln>
          <a:solidFill>
            <a:srgbClr val="7A003C"/>
          </a:solidFill>
        </a:ln>
      </dgm:spPr>
      <dgm:extLst>
        <a:ext uri="{E40237B7-FDA0-4F09-8148-C483321AD2D9}">
          <dgm14:cNvPr xmlns:dgm14="http://schemas.microsoft.com/office/drawing/2010/diagram" id="0" name="" descr="Transparent padlock"/>
        </a:ext>
      </dgm:extLst>
    </dgm:pt>
  </dgm:ptLst>
  <dgm:cxnLst>
    <dgm:cxn modelId="{8CE26C11-E719-4F9C-94E3-4D867167E366}" type="presOf" srcId="{A6058523-E55A-489E-B88A-096B8D95212E}" destId="{F1475FF6-2441-4BFF-88DF-B1F42F5668B8}" srcOrd="0" destOrd="0" presId="urn:microsoft.com/office/officeart/2008/layout/VerticalCurvedList"/>
    <dgm:cxn modelId="{B099FB17-29DE-4A4C-AF18-4218A8C36532}" srcId="{6704C395-0A20-4CC2-AB20-63220115F6FF}" destId="{A6058523-E55A-489E-B88A-096B8D95212E}" srcOrd="4" destOrd="0" parTransId="{26F97BA9-2A23-44CF-8F94-3F6CE872EE97}" sibTransId="{90363D8E-E214-4B45-892B-764C73396D09}"/>
    <dgm:cxn modelId="{87B9991C-B67D-4EA8-9ACE-BB66103C787F}" type="presOf" srcId="{CB89C12D-42BC-48FA-BF0F-02C4EB3B210A}" destId="{B65897E5-8C74-4B40-90BA-2930D7274FB3}" srcOrd="0" destOrd="0" presId="urn:microsoft.com/office/officeart/2008/layout/VerticalCurvedList"/>
    <dgm:cxn modelId="{013D7232-F1E3-4DE7-B1DB-6E562AC21B58}" srcId="{6704C395-0A20-4CC2-AB20-63220115F6FF}" destId="{9EE18B80-0495-47A4-AE11-F8147FB6B123}" srcOrd="0" destOrd="0" parTransId="{D00A7090-8A5F-410F-8C9E-CFCAB2381476}" sibTransId="{D3BACE90-EC85-4FEB-A223-9B88A79D3AAE}"/>
    <dgm:cxn modelId="{B55B1D33-FDB6-4F74-A1AF-7DF06CD82D26}" srcId="{6704C395-0A20-4CC2-AB20-63220115F6FF}" destId="{A219925E-E0F2-48FD-83EF-1D64EE3873A5}" srcOrd="1" destOrd="0" parTransId="{5DED40CC-90D2-4675-AC79-C003DF41968B}" sibTransId="{6D607D5C-B0E1-46E5-8917-F0BC41EB3F43}"/>
    <dgm:cxn modelId="{C3699D4B-94C8-4932-9D6E-E2293371B05A}" type="presOf" srcId="{AC717F16-28F4-4803-9655-BFC3A8DBEC27}" destId="{1DA4728D-E621-407B-A852-E2A5EC19C118}" srcOrd="0" destOrd="0" presId="urn:microsoft.com/office/officeart/2008/layout/VerticalCurvedList"/>
    <dgm:cxn modelId="{6AE9F457-0C99-4F40-B8C1-2D7D8046303D}" srcId="{6704C395-0A20-4CC2-AB20-63220115F6FF}" destId="{CB89C12D-42BC-48FA-BF0F-02C4EB3B210A}" srcOrd="5" destOrd="0" parTransId="{D6ED276B-74DA-4880-B206-6B1D1A354B03}" sibTransId="{C3E75A4D-543D-458A-947E-879F0904A900}"/>
    <dgm:cxn modelId="{B83A1F7F-D175-4D47-880D-6B4B909E15B6}" type="presOf" srcId="{D3BACE90-EC85-4FEB-A223-9B88A79D3AAE}" destId="{3148F35C-0B23-4CAE-B854-4D1D2511D183}" srcOrd="0" destOrd="0" presId="urn:microsoft.com/office/officeart/2008/layout/VerticalCurvedList"/>
    <dgm:cxn modelId="{B338D08D-51FB-493A-AC55-4396EE15423D}" srcId="{6704C395-0A20-4CC2-AB20-63220115F6FF}" destId="{AC717F16-28F4-4803-9655-BFC3A8DBEC27}" srcOrd="2" destOrd="0" parTransId="{94B6F712-F524-4ABE-BA78-7739C24415F2}" sibTransId="{BFE843B3-A0F9-45D6-8809-38D9DD69F0BA}"/>
    <dgm:cxn modelId="{D9737CA6-53E3-4DEE-BF4A-3ED6920BCA69}" type="presOf" srcId="{A219925E-E0F2-48FD-83EF-1D64EE3873A5}" destId="{539ED331-6D78-44B3-A918-C9EECDD4459F}" srcOrd="0" destOrd="0" presId="urn:microsoft.com/office/officeart/2008/layout/VerticalCurvedList"/>
    <dgm:cxn modelId="{4DF834BD-BCDE-4460-84DC-DE00A728CF87}" type="presOf" srcId="{6704C395-0A20-4CC2-AB20-63220115F6FF}" destId="{D78BA9E9-0E6C-46EB-9ADC-4596F54451E5}" srcOrd="0" destOrd="0" presId="urn:microsoft.com/office/officeart/2008/layout/VerticalCurvedList"/>
    <dgm:cxn modelId="{6E18F6CE-A237-446F-B057-BC9B31746B82}" srcId="{6704C395-0A20-4CC2-AB20-63220115F6FF}" destId="{079A407A-00B7-4559-B52D-26F63978BF72}" srcOrd="3" destOrd="0" parTransId="{B0277B4B-858F-4B51-90F8-BB90102DD3EB}" sibTransId="{2F239A0C-E3CB-422B-82ED-9559F5D0C2E1}"/>
    <dgm:cxn modelId="{0004AEED-DF08-4465-A80F-A860EB90F39C}" type="presOf" srcId="{9EE18B80-0495-47A4-AE11-F8147FB6B123}" destId="{B3FFDC2F-A95D-456D-8D8F-41A9762BA324}" srcOrd="0" destOrd="0" presId="urn:microsoft.com/office/officeart/2008/layout/VerticalCurvedList"/>
    <dgm:cxn modelId="{A1AE4DFD-A43C-4FA1-B7EC-8A4A7E28AE2B}" type="presOf" srcId="{079A407A-00B7-4559-B52D-26F63978BF72}" destId="{B7DDF7B2-0015-4664-B639-6C50FF9C32FA}" srcOrd="0" destOrd="0" presId="urn:microsoft.com/office/officeart/2008/layout/VerticalCurvedList"/>
    <dgm:cxn modelId="{612DA21A-BA3E-44EB-9F25-8C86C69EADA2}" type="presParOf" srcId="{D78BA9E9-0E6C-46EB-9ADC-4596F54451E5}" destId="{0D97E058-C7C1-4463-A3EC-BA10176B7511}" srcOrd="0" destOrd="0" presId="urn:microsoft.com/office/officeart/2008/layout/VerticalCurvedList"/>
    <dgm:cxn modelId="{AFB4E15D-5D14-4B4F-ACCE-9EAA44E3E576}" type="presParOf" srcId="{0D97E058-C7C1-4463-A3EC-BA10176B7511}" destId="{94CBFC6D-3C36-472E-9381-BEBBD13DB51D}" srcOrd="0" destOrd="0" presId="urn:microsoft.com/office/officeart/2008/layout/VerticalCurvedList"/>
    <dgm:cxn modelId="{7D6BDB60-7DE7-4F14-9651-B99BB3276A87}" type="presParOf" srcId="{94CBFC6D-3C36-472E-9381-BEBBD13DB51D}" destId="{62A3D9F2-F4DE-4479-9E3E-CD3C873CE305}" srcOrd="0" destOrd="0" presId="urn:microsoft.com/office/officeart/2008/layout/VerticalCurvedList"/>
    <dgm:cxn modelId="{07A78DE7-7DB9-4A24-AFCC-C35A61E30AAD}" type="presParOf" srcId="{94CBFC6D-3C36-472E-9381-BEBBD13DB51D}" destId="{3148F35C-0B23-4CAE-B854-4D1D2511D183}" srcOrd="1" destOrd="0" presId="urn:microsoft.com/office/officeart/2008/layout/VerticalCurvedList"/>
    <dgm:cxn modelId="{F6611145-F4F4-4E60-80E6-7251AFC6CD88}" type="presParOf" srcId="{94CBFC6D-3C36-472E-9381-BEBBD13DB51D}" destId="{43566882-23C6-451F-B312-7A1D9E764F92}" srcOrd="2" destOrd="0" presId="urn:microsoft.com/office/officeart/2008/layout/VerticalCurvedList"/>
    <dgm:cxn modelId="{5EC5EE42-ADC3-4D6E-AED4-5185B9C9A526}" type="presParOf" srcId="{94CBFC6D-3C36-472E-9381-BEBBD13DB51D}" destId="{9313979C-CC9E-4C23-9F20-673B311492FA}" srcOrd="3" destOrd="0" presId="urn:microsoft.com/office/officeart/2008/layout/VerticalCurvedList"/>
    <dgm:cxn modelId="{507C3DB7-A274-4A27-9459-EF7760E4FA71}" type="presParOf" srcId="{0D97E058-C7C1-4463-A3EC-BA10176B7511}" destId="{B3FFDC2F-A95D-456D-8D8F-41A9762BA324}" srcOrd="1" destOrd="0" presId="urn:microsoft.com/office/officeart/2008/layout/VerticalCurvedList"/>
    <dgm:cxn modelId="{8EDD57A5-222B-49E3-A35E-FCDE57C46134}" type="presParOf" srcId="{0D97E058-C7C1-4463-A3EC-BA10176B7511}" destId="{B61612F7-2AE1-4E75-8313-189948CC2A2E}" srcOrd="2" destOrd="0" presId="urn:microsoft.com/office/officeart/2008/layout/VerticalCurvedList"/>
    <dgm:cxn modelId="{F143B9C5-3BED-4D87-8654-96B7D9C34CB3}" type="presParOf" srcId="{B61612F7-2AE1-4E75-8313-189948CC2A2E}" destId="{50872E54-6FCC-4678-A475-291B42C27654}" srcOrd="0" destOrd="0" presId="urn:microsoft.com/office/officeart/2008/layout/VerticalCurvedList"/>
    <dgm:cxn modelId="{F3A84E6F-75CB-4EB0-AA88-64F9335C43FD}" type="presParOf" srcId="{0D97E058-C7C1-4463-A3EC-BA10176B7511}" destId="{539ED331-6D78-44B3-A918-C9EECDD4459F}" srcOrd="3" destOrd="0" presId="urn:microsoft.com/office/officeart/2008/layout/VerticalCurvedList"/>
    <dgm:cxn modelId="{2FC6B32E-66DB-493B-8956-B4E02427E1E2}" type="presParOf" srcId="{0D97E058-C7C1-4463-A3EC-BA10176B7511}" destId="{B2F86552-1BBB-4025-9BF3-6802654F1B35}" srcOrd="4" destOrd="0" presId="urn:microsoft.com/office/officeart/2008/layout/VerticalCurvedList"/>
    <dgm:cxn modelId="{DF711050-43A2-4716-920B-C528E7F833E5}" type="presParOf" srcId="{B2F86552-1BBB-4025-9BF3-6802654F1B35}" destId="{D33B480E-140F-44C6-90B9-996C517FD1DB}" srcOrd="0" destOrd="0" presId="urn:microsoft.com/office/officeart/2008/layout/VerticalCurvedList"/>
    <dgm:cxn modelId="{23EBE8D4-9857-4728-AD64-BFCEF50F6FFD}" type="presParOf" srcId="{0D97E058-C7C1-4463-A3EC-BA10176B7511}" destId="{1DA4728D-E621-407B-A852-E2A5EC19C118}" srcOrd="5" destOrd="0" presId="urn:microsoft.com/office/officeart/2008/layout/VerticalCurvedList"/>
    <dgm:cxn modelId="{C00B2F04-AE30-4277-8F46-DAB0735810E0}" type="presParOf" srcId="{0D97E058-C7C1-4463-A3EC-BA10176B7511}" destId="{F6CC3E6D-6BB0-4E9A-8B00-A837E1E5E5D9}" srcOrd="6" destOrd="0" presId="urn:microsoft.com/office/officeart/2008/layout/VerticalCurvedList"/>
    <dgm:cxn modelId="{B8F8118B-6BB8-487C-A855-930CEA9F7D0C}" type="presParOf" srcId="{F6CC3E6D-6BB0-4E9A-8B00-A837E1E5E5D9}" destId="{8548815B-53C6-438E-AF91-D79ADFACD878}" srcOrd="0" destOrd="0" presId="urn:microsoft.com/office/officeart/2008/layout/VerticalCurvedList"/>
    <dgm:cxn modelId="{4961F911-218F-44B3-B5AC-B15A306C907F}" type="presParOf" srcId="{0D97E058-C7C1-4463-A3EC-BA10176B7511}" destId="{B7DDF7B2-0015-4664-B639-6C50FF9C32FA}" srcOrd="7" destOrd="0" presId="urn:microsoft.com/office/officeart/2008/layout/VerticalCurvedList"/>
    <dgm:cxn modelId="{30D3E0AA-3462-458C-B9E4-8635033E621B}" type="presParOf" srcId="{0D97E058-C7C1-4463-A3EC-BA10176B7511}" destId="{6452BFFD-C697-4A07-9062-EBE5D58805EC}" srcOrd="8" destOrd="0" presId="urn:microsoft.com/office/officeart/2008/layout/VerticalCurvedList"/>
    <dgm:cxn modelId="{975003E6-DBCE-4939-BD1D-1A0CD08FD682}" type="presParOf" srcId="{6452BFFD-C697-4A07-9062-EBE5D58805EC}" destId="{5DFD3966-0784-4393-BC64-D90FB5D98DDF}" srcOrd="0" destOrd="0" presId="urn:microsoft.com/office/officeart/2008/layout/VerticalCurvedList"/>
    <dgm:cxn modelId="{426037DD-3208-43BE-A73D-D63E498A7516}" type="presParOf" srcId="{0D97E058-C7C1-4463-A3EC-BA10176B7511}" destId="{F1475FF6-2441-4BFF-88DF-B1F42F5668B8}" srcOrd="9" destOrd="0" presId="urn:microsoft.com/office/officeart/2008/layout/VerticalCurvedList"/>
    <dgm:cxn modelId="{0B2B8B4A-3420-4049-8C21-A97D2831D0FE}" type="presParOf" srcId="{0D97E058-C7C1-4463-A3EC-BA10176B7511}" destId="{D1D04534-6BB8-473E-82C2-B6CAFE324CC5}" srcOrd="10" destOrd="0" presId="urn:microsoft.com/office/officeart/2008/layout/VerticalCurvedList"/>
    <dgm:cxn modelId="{1972B9D1-79A8-49B8-8F5E-64E737EA9493}" type="presParOf" srcId="{D1D04534-6BB8-473E-82C2-B6CAFE324CC5}" destId="{4F63F874-E4A6-42F3-913D-61C3817AA64E}" srcOrd="0" destOrd="0" presId="urn:microsoft.com/office/officeart/2008/layout/VerticalCurvedList"/>
    <dgm:cxn modelId="{99494574-61F6-4531-8EE9-89E13CE882B1}" type="presParOf" srcId="{0D97E058-C7C1-4463-A3EC-BA10176B7511}" destId="{B65897E5-8C74-4B40-90BA-2930D7274FB3}" srcOrd="11" destOrd="0" presId="urn:microsoft.com/office/officeart/2008/layout/VerticalCurvedList"/>
    <dgm:cxn modelId="{D29D9AC2-CA3F-49BF-9E9E-49DCDA026192}" type="presParOf" srcId="{0D97E058-C7C1-4463-A3EC-BA10176B7511}" destId="{51BD990B-822B-4EDA-B45B-95DA2C5F0E02}" srcOrd="12" destOrd="0" presId="urn:microsoft.com/office/officeart/2008/layout/VerticalCurvedList"/>
    <dgm:cxn modelId="{A3CD0F37-0EDC-4D01-A848-AD8537A39AEE}" type="presParOf" srcId="{51BD990B-822B-4EDA-B45B-95DA2C5F0E02}" destId="{3101D22D-EAF2-4B8B-AD6E-79FECA633B76}" srcOrd="0" destOrd="0" presId="urn:microsoft.com/office/officeart/2008/layout/VerticalCurvedLis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04C395-0A20-4CC2-AB20-63220115F6FF}"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CA"/>
        </a:p>
      </dgm:t>
    </dgm:pt>
    <dgm:pt modelId="{9EE18B80-0495-47A4-AE11-F8147FB6B123}">
      <dgm:prSet phldrT="[Tex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University Leadership</a:t>
          </a:r>
          <a:endParaRPr lang="en-CA">
            <a:solidFill>
              <a:srgbClr val="FDBF57"/>
            </a:solidFill>
            <a:latin typeface="Roboto Condensed" panose="02000000000000000000" pitchFamily="2" charset="0"/>
            <a:ea typeface="Roboto Condensed" panose="02000000000000000000" pitchFamily="2" charset="0"/>
          </a:endParaRPr>
        </a:p>
      </dgm:t>
    </dgm:pt>
    <dgm:pt modelId="{D00A7090-8A5F-410F-8C9E-CFCAB2381476}" type="parTrans" cxnId="{013D7232-F1E3-4DE7-B1DB-6E562AC21B58}">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D3BACE90-EC85-4FEB-A223-9B88A79D3AAE}" type="sibTrans" cxnId="{013D7232-F1E3-4DE7-B1DB-6E562AC21B58}">
      <dgm:prSet/>
      <dgm:spPr>
        <a:ln>
          <a:solidFill>
            <a:srgbClr val="7A003C"/>
          </a:solidFill>
        </a:ln>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A219925E-E0F2-48FD-83EF-1D64EE3873A5}">
      <dgm:prSe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Researchers</a:t>
          </a:r>
        </a:p>
      </dgm:t>
    </dgm:pt>
    <dgm:pt modelId="{5DED40CC-90D2-4675-AC79-C003DF41968B}" type="parTrans" cxnId="{B55B1D33-FDB6-4F74-A1AF-7DF06CD82D26}">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6D607D5C-B0E1-46E5-8917-F0BC41EB3F43}" type="sibTrans" cxnId="{B55B1D33-FDB6-4F74-A1AF-7DF06CD82D26}">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AC717F16-28F4-4803-9655-BFC3A8DBEC27}">
      <dgm:prSe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Research Support</a:t>
          </a:r>
        </a:p>
      </dgm:t>
    </dgm:pt>
    <dgm:pt modelId="{94B6F712-F524-4ABE-BA78-7739C24415F2}" type="parTrans" cxnId="{B338D08D-51FB-493A-AC55-4396EE15423D}">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BFE843B3-A0F9-45D6-8809-38D9DD69F0BA}" type="sibTrans" cxnId="{B338D08D-51FB-493A-AC55-4396EE15423D}">
      <dgm:prSet/>
      <dgm:spPr/>
      <dgm:t>
        <a:bodyPr/>
        <a:lstStyle/>
        <a:p>
          <a:endParaRPr lang="en-CA">
            <a:solidFill>
              <a:srgbClr val="FDBF57"/>
            </a:solidFill>
            <a:latin typeface="Roboto Condensed" panose="02000000000000000000" pitchFamily="2" charset="0"/>
            <a:ea typeface="Roboto Condensed" panose="02000000000000000000" pitchFamily="2" charset="0"/>
          </a:endParaRPr>
        </a:p>
      </dgm:t>
    </dgm:pt>
    <dgm:pt modelId="{CA8DFDE0-B31C-400C-A168-C523C1CAF11C}">
      <dgm:prSet phldrT="[Tex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Data Leadership</a:t>
          </a:r>
          <a:endParaRPr lang="en-CA">
            <a:solidFill>
              <a:srgbClr val="FDBF57"/>
            </a:solidFill>
            <a:latin typeface="Roboto Condensed" panose="02000000000000000000" pitchFamily="2" charset="0"/>
            <a:ea typeface="Roboto Condensed" panose="02000000000000000000" pitchFamily="2" charset="0"/>
          </a:endParaRPr>
        </a:p>
      </dgm:t>
    </dgm:pt>
    <dgm:pt modelId="{B0BB8F0E-FCD2-4D70-9675-C7BD8101F29A}" type="parTrans" cxnId="{C972B456-D0A8-46E7-BF9B-6C6D53C0C221}">
      <dgm:prSet/>
      <dgm:spPr/>
      <dgm:t>
        <a:bodyPr/>
        <a:lstStyle/>
        <a:p>
          <a:endParaRPr lang="en-CA"/>
        </a:p>
      </dgm:t>
    </dgm:pt>
    <dgm:pt modelId="{A2C59381-89EB-42D5-86F0-80B7321DE57D}" type="sibTrans" cxnId="{C972B456-D0A8-46E7-BF9B-6C6D53C0C221}">
      <dgm:prSet/>
      <dgm:spPr/>
      <dgm:t>
        <a:bodyPr/>
        <a:lstStyle/>
        <a:p>
          <a:endParaRPr lang="en-CA"/>
        </a:p>
      </dgm:t>
    </dgm:pt>
    <dgm:pt modelId="{497CDB37-D6C6-4C57-B0FE-609528E5266D}">
      <dgm:prSet phldrT="[Tex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Governance</a:t>
          </a:r>
          <a:endParaRPr lang="en-CA">
            <a:solidFill>
              <a:srgbClr val="FDBF57"/>
            </a:solidFill>
            <a:latin typeface="Roboto Condensed" panose="02000000000000000000" pitchFamily="2" charset="0"/>
            <a:ea typeface="Roboto Condensed" panose="02000000000000000000" pitchFamily="2" charset="0"/>
          </a:endParaRPr>
        </a:p>
      </dgm:t>
    </dgm:pt>
    <dgm:pt modelId="{E988D43D-1B45-4FDF-9500-0D03B741041C}" type="parTrans" cxnId="{ADED9A24-8FB8-45C1-9B23-98CF883764CB}">
      <dgm:prSet/>
      <dgm:spPr/>
      <dgm:t>
        <a:bodyPr/>
        <a:lstStyle/>
        <a:p>
          <a:endParaRPr lang="en-CA"/>
        </a:p>
      </dgm:t>
    </dgm:pt>
    <dgm:pt modelId="{EBC9C90B-F73B-46AA-9D34-706C7AAA4F85}" type="sibTrans" cxnId="{ADED9A24-8FB8-45C1-9B23-98CF883764CB}">
      <dgm:prSet/>
      <dgm:spPr/>
      <dgm:t>
        <a:bodyPr/>
        <a:lstStyle/>
        <a:p>
          <a:endParaRPr lang="en-CA"/>
        </a:p>
      </dgm:t>
    </dgm:pt>
    <dgm:pt modelId="{C1D9E3E8-75C0-4EA1-A722-440008F160BB}">
      <dgm:prSet phldrT="[Tex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Support</a:t>
          </a:r>
          <a:endParaRPr lang="en-CA">
            <a:solidFill>
              <a:srgbClr val="FDBF57"/>
            </a:solidFill>
            <a:latin typeface="Roboto Condensed" panose="02000000000000000000" pitchFamily="2" charset="0"/>
            <a:ea typeface="Roboto Condensed" panose="02000000000000000000" pitchFamily="2" charset="0"/>
          </a:endParaRPr>
        </a:p>
      </dgm:t>
    </dgm:pt>
    <dgm:pt modelId="{99F53C64-3C4A-4AAF-A332-C8C37CC82BFF}" type="parTrans" cxnId="{150218E1-A090-482A-9D66-E0A612FC2BF9}">
      <dgm:prSet/>
      <dgm:spPr/>
      <dgm:t>
        <a:bodyPr/>
        <a:lstStyle/>
        <a:p>
          <a:endParaRPr lang="en-CA"/>
        </a:p>
      </dgm:t>
    </dgm:pt>
    <dgm:pt modelId="{74B5FCC6-84FF-476A-88A6-D28826B0BFBF}" type="sibTrans" cxnId="{150218E1-A090-482A-9D66-E0A612FC2BF9}">
      <dgm:prSet/>
      <dgm:spPr/>
      <dgm:t>
        <a:bodyPr/>
        <a:lstStyle/>
        <a:p>
          <a:endParaRPr lang="en-CA"/>
        </a:p>
      </dgm:t>
    </dgm:pt>
    <dgm:pt modelId="{49FB6124-628C-43E4-94C8-A8748B625CCA}">
      <dgm:prSe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Data Champions</a:t>
          </a:r>
        </a:p>
      </dgm:t>
    </dgm:pt>
    <dgm:pt modelId="{B2DAF89D-8926-4360-B463-677C2A27E307}" type="parTrans" cxnId="{01526947-3030-4C11-A30B-F632D9B60501}">
      <dgm:prSet/>
      <dgm:spPr/>
      <dgm:t>
        <a:bodyPr/>
        <a:lstStyle/>
        <a:p>
          <a:endParaRPr lang="en-CA"/>
        </a:p>
      </dgm:t>
    </dgm:pt>
    <dgm:pt modelId="{4D03AB3B-8534-4ACE-81FE-D7C66CF4579A}" type="sibTrans" cxnId="{01526947-3030-4C11-A30B-F632D9B60501}">
      <dgm:prSet/>
      <dgm:spPr/>
      <dgm:t>
        <a:bodyPr/>
        <a:lstStyle/>
        <a:p>
          <a:endParaRPr lang="en-CA"/>
        </a:p>
      </dgm:t>
    </dgm:pt>
    <dgm:pt modelId="{997CCED1-BA80-435C-A239-9C6E8DFE06F1}">
      <dgm:prSe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Research Excellence</a:t>
          </a:r>
        </a:p>
      </dgm:t>
    </dgm:pt>
    <dgm:pt modelId="{98BBFCFA-C547-42D0-94AA-4081459CC246}" type="parTrans" cxnId="{B118FD62-82EF-4917-8E6E-74807915AC16}">
      <dgm:prSet/>
      <dgm:spPr/>
      <dgm:t>
        <a:bodyPr/>
        <a:lstStyle/>
        <a:p>
          <a:endParaRPr lang="en-CA"/>
        </a:p>
      </dgm:t>
    </dgm:pt>
    <dgm:pt modelId="{D52908E6-F9A6-4ACF-A517-EC26112073D1}" type="sibTrans" cxnId="{B118FD62-82EF-4917-8E6E-74807915AC16}">
      <dgm:prSet/>
      <dgm:spPr/>
      <dgm:t>
        <a:bodyPr/>
        <a:lstStyle/>
        <a:p>
          <a:endParaRPr lang="en-CA"/>
        </a:p>
      </dgm:t>
    </dgm:pt>
    <dgm:pt modelId="{82540651-19E6-4673-85E6-0DA5EA5F5B90}">
      <dgm:prSe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Engagement</a:t>
          </a:r>
        </a:p>
      </dgm:t>
    </dgm:pt>
    <dgm:pt modelId="{7E8B28BD-E56C-4E81-8DBC-E420B0EC355F}" type="parTrans" cxnId="{79555008-6141-48CF-B252-8B397361B14C}">
      <dgm:prSet/>
      <dgm:spPr/>
      <dgm:t>
        <a:bodyPr/>
        <a:lstStyle/>
        <a:p>
          <a:endParaRPr lang="en-CA"/>
        </a:p>
      </dgm:t>
    </dgm:pt>
    <dgm:pt modelId="{BE64476C-9882-470F-8342-7F4597FE02C5}" type="sibTrans" cxnId="{79555008-6141-48CF-B252-8B397361B14C}">
      <dgm:prSet/>
      <dgm:spPr/>
      <dgm:t>
        <a:bodyPr/>
        <a:lstStyle/>
        <a:p>
          <a:endParaRPr lang="en-CA"/>
        </a:p>
      </dgm:t>
    </dgm:pt>
    <dgm:pt modelId="{5C63325F-7213-4236-B981-BA03E327ACC1}">
      <dgm:prSe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Internal Knowledge Transfer</a:t>
          </a:r>
        </a:p>
      </dgm:t>
    </dgm:pt>
    <dgm:pt modelId="{D7CC6965-1AEA-492C-BD2F-3D94B5CC1155}" type="parTrans" cxnId="{B59A73D8-D928-4BB2-8235-7635DC342C75}">
      <dgm:prSet/>
      <dgm:spPr/>
      <dgm:t>
        <a:bodyPr/>
        <a:lstStyle/>
        <a:p>
          <a:endParaRPr lang="en-CA"/>
        </a:p>
      </dgm:t>
    </dgm:pt>
    <dgm:pt modelId="{12EF54A9-AF6B-45F4-8EF8-F25676908A98}" type="sibTrans" cxnId="{B59A73D8-D928-4BB2-8235-7635DC342C75}">
      <dgm:prSet/>
      <dgm:spPr/>
      <dgm:t>
        <a:bodyPr/>
        <a:lstStyle/>
        <a:p>
          <a:endParaRPr lang="en-CA"/>
        </a:p>
      </dgm:t>
    </dgm:pt>
    <dgm:pt modelId="{12411A35-11C6-4D9B-B4B3-33777050D87F}">
      <dgm:prSe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Coordination of Services</a:t>
          </a:r>
        </a:p>
      </dgm:t>
    </dgm:pt>
    <dgm:pt modelId="{512BC961-11FC-4BF5-B524-832AF5984577}" type="parTrans" cxnId="{E6F63F8F-0878-46F8-959A-CA5A263A278D}">
      <dgm:prSet/>
      <dgm:spPr/>
      <dgm:t>
        <a:bodyPr/>
        <a:lstStyle/>
        <a:p>
          <a:endParaRPr lang="en-CA"/>
        </a:p>
      </dgm:t>
    </dgm:pt>
    <dgm:pt modelId="{FD1A7AD2-D989-4576-A771-3600A64E1D92}" type="sibTrans" cxnId="{E6F63F8F-0878-46F8-959A-CA5A263A278D}">
      <dgm:prSet/>
      <dgm:spPr/>
      <dgm:t>
        <a:bodyPr/>
        <a:lstStyle/>
        <a:p>
          <a:endParaRPr lang="en-CA"/>
        </a:p>
      </dgm:t>
    </dgm:pt>
    <dgm:pt modelId="{C93AA14A-710B-4915-B8C1-7863E69B8674}">
      <dgm:prSet/>
      <dgm:spPr>
        <a:solidFill>
          <a:srgbClr val="7A003C"/>
        </a:solidFill>
      </dgm:spPr>
      <dgm:t>
        <a:bodyPr/>
        <a:lstStyle/>
        <a:p>
          <a:r>
            <a:rPr lang="en-US">
              <a:solidFill>
                <a:srgbClr val="FDBF57"/>
              </a:solidFill>
              <a:latin typeface="Roboto Condensed" panose="02000000000000000000" pitchFamily="2" charset="0"/>
              <a:ea typeface="Roboto Condensed" panose="02000000000000000000" pitchFamily="2" charset="0"/>
            </a:rPr>
            <a:t>Service Innovation</a:t>
          </a:r>
        </a:p>
      </dgm:t>
    </dgm:pt>
    <dgm:pt modelId="{B259A53C-2707-40EF-BD6F-ECB1BB4AE140}" type="parTrans" cxnId="{8BB2F7B4-7D7A-4AA0-A90E-5A71E7C28259}">
      <dgm:prSet/>
      <dgm:spPr/>
      <dgm:t>
        <a:bodyPr/>
        <a:lstStyle/>
        <a:p>
          <a:endParaRPr lang="en-CA"/>
        </a:p>
      </dgm:t>
    </dgm:pt>
    <dgm:pt modelId="{942F0EE2-E287-439C-9D08-EEECF5ECE311}" type="sibTrans" cxnId="{8BB2F7B4-7D7A-4AA0-A90E-5A71E7C28259}">
      <dgm:prSet/>
      <dgm:spPr/>
      <dgm:t>
        <a:bodyPr/>
        <a:lstStyle/>
        <a:p>
          <a:endParaRPr lang="en-CA"/>
        </a:p>
      </dgm:t>
    </dgm:pt>
    <dgm:pt modelId="{7E9B8102-3058-4C81-A506-46FC3FC5FEAD}" type="pres">
      <dgm:prSet presAssocID="{6704C395-0A20-4CC2-AB20-63220115F6FF}" presName="theList" presStyleCnt="0">
        <dgm:presLayoutVars>
          <dgm:dir/>
          <dgm:animLvl val="lvl"/>
          <dgm:resizeHandles val="exact"/>
        </dgm:presLayoutVars>
      </dgm:prSet>
      <dgm:spPr/>
    </dgm:pt>
    <dgm:pt modelId="{8B507570-18D1-48FE-86AB-0D79AD61C366}" type="pres">
      <dgm:prSet presAssocID="{9EE18B80-0495-47A4-AE11-F8147FB6B123}" presName="compNode" presStyleCnt="0"/>
      <dgm:spPr/>
    </dgm:pt>
    <dgm:pt modelId="{5CA4BA76-DEC1-4A4D-9672-C5782F16699A}" type="pres">
      <dgm:prSet presAssocID="{9EE18B80-0495-47A4-AE11-F8147FB6B123}" presName="aNode" presStyleLbl="bgShp" presStyleIdx="0" presStyleCnt="3"/>
      <dgm:spPr/>
    </dgm:pt>
    <dgm:pt modelId="{FB71BBF1-F029-40E1-8A27-E7B7EA121D93}" type="pres">
      <dgm:prSet presAssocID="{9EE18B80-0495-47A4-AE11-F8147FB6B123}" presName="textNode" presStyleLbl="bgShp" presStyleIdx="0" presStyleCnt="3"/>
      <dgm:spPr/>
    </dgm:pt>
    <dgm:pt modelId="{C5EEB1A8-D77E-4E6A-BE05-5E8D4B0F5382}" type="pres">
      <dgm:prSet presAssocID="{9EE18B80-0495-47A4-AE11-F8147FB6B123}" presName="compChildNode" presStyleCnt="0"/>
      <dgm:spPr/>
    </dgm:pt>
    <dgm:pt modelId="{CE66B303-ADA3-405C-8AF4-FEAFA4F52534}" type="pres">
      <dgm:prSet presAssocID="{9EE18B80-0495-47A4-AE11-F8147FB6B123}" presName="theInnerList" presStyleCnt="0"/>
      <dgm:spPr/>
    </dgm:pt>
    <dgm:pt modelId="{9BC6DC4C-8FF0-40F7-B029-B8A94B86417C}" type="pres">
      <dgm:prSet presAssocID="{CA8DFDE0-B31C-400C-A168-C523C1CAF11C}" presName="childNode" presStyleLbl="node1" presStyleIdx="0" presStyleCnt="9">
        <dgm:presLayoutVars>
          <dgm:bulletEnabled val="1"/>
        </dgm:presLayoutVars>
      </dgm:prSet>
      <dgm:spPr/>
    </dgm:pt>
    <dgm:pt modelId="{F5DB74A7-BA23-48DF-ACB1-05570FB9DC83}" type="pres">
      <dgm:prSet presAssocID="{CA8DFDE0-B31C-400C-A168-C523C1CAF11C}" presName="aSpace2" presStyleCnt="0"/>
      <dgm:spPr/>
    </dgm:pt>
    <dgm:pt modelId="{B7C8AFD2-F33C-479F-A344-1287CC10BC55}" type="pres">
      <dgm:prSet presAssocID="{497CDB37-D6C6-4C57-B0FE-609528E5266D}" presName="childNode" presStyleLbl="node1" presStyleIdx="1" presStyleCnt="9">
        <dgm:presLayoutVars>
          <dgm:bulletEnabled val="1"/>
        </dgm:presLayoutVars>
      </dgm:prSet>
      <dgm:spPr/>
    </dgm:pt>
    <dgm:pt modelId="{181C03AA-BB96-4849-ADE4-FC3D43784E02}" type="pres">
      <dgm:prSet presAssocID="{497CDB37-D6C6-4C57-B0FE-609528E5266D}" presName="aSpace2" presStyleCnt="0"/>
      <dgm:spPr/>
    </dgm:pt>
    <dgm:pt modelId="{C884DE78-163F-42D3-A1CB-C3FFB0378BC8}" type="pres">
      <dgm:prSet presAssocID="{C1D9E3E8-75C0-4EA1-A722-440008F160BB}" presName="childNode" presStyleLbl="node1" presStyleIdx="2" presStyleCnt="9">
        <dgm:presLayoutVars>
          <dgm:bulletEnabled val="1"/>
        </dgm:presLayoutVars>
      </dgm:prSet>
      <dgm:spPr/>
    </dgm:pt>
    <dgm:pt modelId="{C387CA20-4487-4B6A-B907-E8081524D5AE}" type="pres">
      <dgm:prSet presAssocID="{9EE18B80-0495-47A4-AE11-F8147FB6B123}" presName="aSpace" presStyleCnt="0"/>
      <dgm:spPr/>
    </dgm:pt>
    <dgm:pt modelId="{6B64067F-CCF9-422D-B2A9-57EBE3452067}" type="pres">
      <dgm:prSet presAssocID="{A219925E-E0F2-48FD-83EF-1D64EE3873A5}" presName="compNode" presStyleCnt="0"/>
      <dgm:spPr/>
    </dgm:pt>
    <dgm:pt modelId="{6C2F8AA4-2CD1-47BB-B532-FD5CE8D48B09}" type="pres">
      <dgm:prSet presAssocID="{A219925E-E0F2-48FD-83EF-1D64EE3873A5}" presName="aNode" presStyleLbl="bgShp" presStyleIdx="1" presStyleCnt="3"/>
      <dgm:spPr/>
    </dgm:pt>
    <dgm:pt modelId="{F17C22B4-9777-4D91-B22D-1DE08E647D43}" type="pres">
      <dgm:prSet presAssocID="{A219925E-E0F2-48FD-83EF-1D64EE3873A5}" presName="textNode" presStyleLbl="bgShp" presStyleIdx="1" presStyleCnt="3"/>
      <dgm:spPr/>
    </dgm:pt>
    <dgm:pt modelId="{CDB5BD3A-2279-4A90-AFFE-4D4317C71978}" type="pres">
      <dgm:prSet presAssocID="{A219925E-E0F2-48FD-83EF-1D64EE3873A5}" presName="compChildNode" presStyleCnt="0"/>
      <dgm:spPr/>
    </dgm:pt>
    <dgm:pt modelId="{F8F556BD-1C3B-4A1B-A65E-83CF5F1EC846}" type="pres">
      <dgm:prSet presAssocID="{A219925E-E0F2-48FD-83EF-1D64EE3873A5}" presName="theInnerList" presStyleCnt="0"/>
      <dgm:spPr/>
    </dgm:pt>
    <dgm:pt modelId="{79A328DF-B7A7-44EA-94D1-9FA93FDF2688}" type="pres">
      <dgm:prSet presAssocID="{49FB6124-628C-43E4-94C8-A8748B625CCA}" presName="childNode" presStyleLbl="node1" presStyleIdx="3" presStyleCnt="9">
        <dgm:presLayoutVars>
          <dgm:bulletEnabled val="1"/>
        </dgm:presLayoutVars>
      </dgm:prSet>
      <dgm:spPr/>
    </dgm:pt>
    <dgm:pt modelId="{B64EDB85-540C-48F8-BBF2-11BB8C729B01}" type="pres">
      <dgm:prSet presAssocID="{49FB6124-628C-43E4-94C8-A8748B625CCA}" presName="aSpace2" presStyleCnt="0"/>
      <dgm:spPr/>
    </dgm:pt>
    <dgm:pt modelId="{196B49ED-FBBF-4231-A48D-B117C9BD5AF7}" type="pres">
      <dgm:prSet presAssocID="{997CCED1-BA80-435C-A239-9C6E8DFE06F1}" presName="childNode" presStyleLbl="node1" presStyleIdx="4" presStyleCnt="9">
        <dgm:presLayoutVars>
          <dgm:bulletEnabled val="1"/>
        </dgm:presLayoutVars>
      </dgm:prSet>
      <dgm:spPr/>
    </dgm:pt>
    <dgm:pt modelId="{9782FECF-BCA0-4769-B4B3-E7117955D9DA}" type="pres">
      <dgm:prSet presAssocID="{997CCED1-BA80-435C-A239-9C6E8DFE06F1}" presName="aSpace2" presStyleCnt="0"/>
      <dgm:spPr/>
    </dgm:pt>
    <dgm:pt modelId="{612C868E-BD51-46DC-9360-2E622D51115D}" type="pres">
      <dgm:prSet presAssocID="{82540651-19E6-4673-85E6-0DA5EA5F5B90}" presName="childNode" presStyleLbl="node1" presStyleIdx="5" presStyleCnt="9">
        <dgm:presLayoutVars>
          <dgm:bulletEnabled val="1"/>
        </dgm:presLayoutVars>
      </dgm:prSet>
      <dgm:spPr/>
    </dgm:pt>
    <dgm:pt modelId="{BF8C38DE-BD97-44AA-AEB9-1993FC8F93E3}" type="pres">
      <dgm:prSet presAssocID="{A219925E-E0F2-48FD-83EF-1D64EE3873A5}" presName="aSpace" presStyleCnt="0"/>
      <dgm:spPr/>
    </dgm:pt>
    <dgm:pt modelId="{A5154131-5477-49CF-AEA9-B3BAE2787220}" type="pres">
      <dgm:prSet presAssocID="{AC717F16-28F4-4803-9655-BFC3A8DBEC27}" presName="compNode" presStyleCnt="0"/>
      <dgm:spPr/>
    </dgm:pt>
    <dgm:pt modelId="{315A73B9-1F7A-4833-8A18-600E9ED1E432}" type="pres">
      <dgm:prSet presAssocID="{AC717F16-28F4-4803-9655-BFC3A8DBEC27}" presName="aNode" presStyleLbl="bgShp" presStyleIdx="2" presStyleCnt="3"/>
      <dgm:spPr/>
    </dgm:pt>
    <dgm:pt modelId="{810B3342-C8B0-49F2-B141-7D5C4DCDE6C3}" type="pres">
      <dgm:prSet presAssocID="{AC717F16-28F4-4803-9655-BFC3A8DBEC27}" presName="textNode" presStyleLbl="bgShp" presStyleIdx="2" presStyleCnt="3"/>
      <dgm:spPr/>
    </dgm:pt>
    <dgm:pt modelId="{9A70997D-9173-4C6E-86F3-28486D68A420}" type="pres">
      <dgm:prSet presAssocID="{AC717F16-28F4-4803-9655-BFC3A8DBEC27}" presName="compChildNode" presStyleCnt="0"/>
      <dgm:spPr/>
    </dgm:pt>
    <dgm:pt modelId="{8B4FBE35-8380-4E13-AC20-6A4A016B2AB0}" type="pres">
      <dgm:prSet presAssocID="{AC717F16-28F4-4803-9655-BFC3A8DBEC27}" presName="theInnerList" presStyleCnt="0"/>
      <dgm:spPr/>
    </dgm:pt>
    <dgm:pt modelId="{218E4D0A-BF83-44E8-B2B1-64AD08B85632}" type="pres">
      <dgm:prSet presAssocID="{5C63325F-7213-4236-B981-BA03E327ACC1}" presName="childNode" presStyleLbl="node1" presStyleIdx="6" presStyleCnt="9">
        <dgm:presLayoutVars>
          <dgm:bulletEnabled val="1"/>
        </dgm:presLayoutVars>
      </dgm:prSet>
      <dgm:spPr/>
    </dgm:pt>
    <dgm:pt modelId="{677415FE-BC5F-4217-B4E2-BE2EE1DCE2E2}" type="pres">
      <dgm:prSet presAssocID="{5C63325F-7213-4236-B981-BA03E327ACC1}" presName="aSpace2" presStyleCnt="0"/>
      <dgm:spPr/>
    </dgm:pt>
    <dgm:pt modelId="{49B04EFD-54F3-4853-A596-FECBC08783D6}" type="pres">
      <dgm:prSet presAssocID="{12411A35-11C6-4D9B-B4B3-33777050D87F}" presName="childNode" presStyleLbl="node1" presStyleIdx="7" presStyleCnt="9">
        <dgm:presLayoutVars>
          <dgm:bulletEnabled val="1"/>
        </dgm:presLayoutVars>
      </dgm:prSet>
      <dgm:spPr/>
    </dgm:pt>
    <dgm:pt modelId="{32ADEE66-A8DB-4359-B0B4-4081F37C280A}" type="pres">
      <dgm:prSet presAssocID="{12411A35-11C6-4D9B-B4B3-33777050D87F}" presName="aSpace2" presStyleCnt="0"/>
      <dgm:spPr/>
    </dgm:pt>
    <dgm:pt modelId="{B8BCE32E-664B-4938-AC8C-6214C8D969E5}" type="pres">
      <dgm:prSet presAssocID="{C93AA14A-710B-4915-B8C1-7863E69B8674}" presName="childNode" presStyleLbl="node1" presStyleIdx="8" presStyleCnt="9">
        <dgm:presLayoutVars>
          <dgm:bulletEnabled val="1"/>
        </dgm:presLayoutVars>
      </dgm:prSet>
      <dgm:spPr/>
    </dgm:pt>
  </dgm:ptLst>
  <dgm:cxnLst>
    <dgm:cxn modelId="{742B3801-B00E-4265-AF8B-4D68781556F6}" type="presOf" srcId="{12411A35-11C6-4D9B-B4B3-33777050D87F}" destId="{49B04EFD-54F3-4853-A596-FECBC08783D6}" srcOrd="0" destOrd="0" presId="urn:microsoft.com/office/officeart/2005/8/layout/lProcess2"/>
    <dgm:cxn modelId="{79555008-6141-48CF-B252-8B397361B14C}" srcId="{A219925E-E0F2-48FD-83EF-1D64EE3873A5}" destId="{82540651-19E6-4673-85E6-0DA5EA5F5B90}" srcOrd="2" destOrd="0" parTransId="{7E8B28BD-E56C-4E81-8DBC-E420B0EC355F}" sibTransId="{BE64476C-9882-470F-8342-7F4597FE02C5}"/>
    <dgm:cxn modelId="{08DF6B0C-8117-4AD7-9065-D26BF660DDFB}" type="presOf" srcId="{C1D9E3E8-75C0-4EA1-A722-440008F160BB}" destId="{C884DE78-163F-42D3-A1CB-C3FFB0378BC8}" srcOrd="0" destOrd="0" presId="urn:microsoft.com/office/officeart/2005/8/layout/lProcess2"/>
    <dgm:cxn modelId="{25B0DB14-8278-4355-9EE2-E4B89827AC22}" type="presOf" srcId="{9EE18B80-0495-47A4-AE11-F8147FB6B123}" destId="{5CA4BA76-DEC1-4A4D-9672-C5782F16699A}" srcOrd="0" destOrd="0" presId="urn:microsoft.com/office/officeart/2005/8/layout/lProcess2"/>
    <dgm:cxn modelId="{5A2E731E-BAB5-426C-B797-EDD9B8BD9C52}" type="presOf" srcId="{9EE18B80-0495-47A4-AE11-F8147FB6B123}" destId="{FB71BBF1-F029-40E1-8A27-E7B7EA121D93}" srcOrd="1" destOrd="0" presId="urn:microsoft.com/office/officeart/2005/8/layout/lProcess2"/>
    <dgm:cxn modelId="{ADED9A24-8FB8-45C1-9B23-98CF883764CB}" srcId="{9EE18B80-0495-47A4-AE11-F8147FB6B123}" destId="{497CDB37-D6C6-4C57-B0FE-609528E5266D}" srcOrd="1" destOrd="0" parTransId="{E988D43D-1B45-4FDF-9500-0D03B741041C}" sibTransId="{EBC9C90B-F73B-46AA-9D34-706C7AAA4F85}"/>
    <dgm:cxn modelId="{013D7232-F1E3-4DE7-B1DB-6E562AC21B58}" srcId="{6704C395-0A20-4CC2-AB20-63220115F6FF}" destId="{9EE18B80-0495-47A4-AE11-F8147FB6B123}" srcOrd="0" destOrd="0" parTransId="{D00A7090-8A5F-410F-8C9E-CFCAB2381476}" sibTransId="{D3BACE90-EC85-4FEB-A223-9B88A79D3AAE}"/>
    <dgm:cxn modelId="{B55B1D33-FDB6-4F74-A1AF-7DF06CD82D26}" srcId="{6704C395-0A20-4CC2-AB20-63220115F6FF}" destId="{A219925E-E0F2-48FD-83EF-1D64EE3873A5}" srcOrd="1" destOrd="0" parTransId="{5DED40CC-90D2-4675-AC79-C003DF41968B}" sibTransId="{6D607D5C-B0E1-46E5-8917-F0BC41EB3F43}"/>
    <dgm:cxn modelId="{3756A55C-0485-41CD-969B-3C900BAA89F1}" type="presOf" srcId="{AC717F16-28F4-4803-9655-BFC3A8DBEC27}" destId="{810B3342-C8B0-49F2-B141-7D5C4DCDE6C3}" srcOrd="1" destOrd="0" presId="urn:microsoft.com/office/officeart/2005/8/layout/lProcess2"/>
    <dgm:cxn modelId="{F824255D-464A-462F-801E-2407C42302E0}" type="presOf" srcId="{C93AA14A-710B-4915-B8C1-7863E69B8674}" destId="{B8BCE32E-664B-4938-AC8C-6214C8D969E5}" srcOrd="0" destOrd="0" presId="urn:microsoft.com/office/officeart/2005/8/layout/lProcess2"/>
    <dgm:cxn modelId="{B118FD62-82EF-4917-8E6E-74807915AC16}" srcId="{A219925E-E0F2-48FD-83EF-1D64EE3873A5}" destId="{997CCED1-BA80-435C-A239-9C6E8DFE06F1}" srcOrd="1" destOrd="0" parTransId="{98BBFCFA-C547-42D0-94AA-4081459CC246}" sibTransId="{D52908E6-F9A6-4ACF-A517-EC26112073D1}"/>
    <dgm:cxn modelId="{EC1BE364-863E-4398-9730-473E804DEA10}" type="presOf" srcId="{A219925E-E0F2-48FD-83EF-1D64EE3873A5}" destId="{F17C22B4-9777-4D91-B22D-1DE08E647D43}" srcOrd="1" destOrd="0" presId="urn:microsoft.com/office/officeart/2005/8/layout/lProcess2"/>
    <dgm:cxn modelId="{01526947-3030-4C11-A30B-F632D9B60501}" srcId="{A219925E-E0F2-48FD-83EF-1D64EE3873A5}" destId="{49FB6124-628C-43E4-94C8-A8748B625CCA}" srcOrd="0" destOrd="0" parTransId="{B2DAF89D-8926-4360-B463-677C2A27E307}" sibTransId="{4D03AB3B-8534-4ACE-81FE-D7C66CF4579A}"/>
    <dgm:cxn modelId="{AAA4254D-C72C-4D74-986C-542073D50CB6}" type="presOf" srcId="{6704C395-0A20-4CC2-AB20-63220115F6FF}" destId="{7E9B8102-3058-4C81-A506-46FC3FC5FEAD}" srcOrd="0" destOrd="0" presId="urn:microsoft.com/office/officeart/2005/8/layout/lProcess2"/>
    <dgm:cxn modelId="{42C90950-2DB7-4946-A297-3EA3A2735587}" type="presOf" srcId="{82540651-19E6-4673-85E6-0DA5EA5F5B90}" destId="{612C868E-BD51-46DC-9360-2E622D51115D}" srcOrd="0" destOrd="0" presId="urn:microsoft.com/office/officeart/2005/8/layout/lProcess2"/>
    <dgm:cxn modelId="{C972B456-D0A8-46E7-BF9B-6C6D53C0C221}" srcId="{9EE18B80-0495-47A4-AE11-F8147FB6B123}" destId="{CA8DFDE0-B31C-400C-A168-C523C1CAF11C}" srcOrd="0" destOrd="0" parTransId="{B0BB8F0E-FCD2-4D70-9675-C7BD8101F29A}" sibTransId="{A2C59381-89EB-42D5-86F0-80B7321DE57D}"/>
    <dgm:cxn modelId="{2B8B0858-810E-409A-A14A-1906D83DC345}" type="presOf" srcId="{997CCED1-BA80-435C-A239-9C6E8DFE06F1}" destId="{196B49ED-FBBF-4231-A48D-B117C9BD5AF7}" srcOrd="0" destOrd="0" presId="urn:microsoft.com/office/officeart/2005/8/layout/lProcess2"/>
    <dgm:cxn modelId="{4AEC0C79-BD09-4063-86C0-2876EEC9B77E}" type="presOf" srcId="{5C63325F-7213-4236-B981-BA03E327ACC1}" destId="{218E4D0A-BF83-44E8-B2B1-64AD08B85632}" srcOrd="0" destOrd="0" presId="urn:microsoft.com/office/officeart/2005/8/layout/lProcess2"/>
    <dgm:cxn modelId="{B338D08D-51FB-493A-AC55-4396EE15423D}" srcId="{6704C395-0A20-4CC2-AB20-63220115F6FF}" destId="{AC717F16-28F4-4803-9655-BFC3A8DBEC27}" srcOrd="2" destOrd="0" parTransId="{94B6F712-F524-4ABE-BA78-7739C24415F2}" sibTransId="{BFE843B3-A0F9-45D6-8809-38D9DD69F0BA}"/>
    <dgm:cxn modelId="{E6F63F8F-0878-46F8-959A-CA5A263A278D}" srcId="{AC717F16-28F4-4803-9655-BFC3A8DBEC27}" destId="{12411A35-11C6-4D9B-B4B3-33777050D87F}" srcOrd="1" destOrd="0" parTransId="{512BC961-11FC-4BF5-B524-832AF5984577}" sibTransId="{FD1A7AD2-D989-4576-A771-3600A64E1D92}"/>
    <dgm:cxn modelId="{8BB2F7B4-7D7A-4AA0-A90E-5A71E7C28259}" srcId="{AC717F16-28F4-4803-9655-BFC3A8DBEC27}" destId="{C93AA14A-710B-4915-B8C1-7863E69B8674}" srcOrd="2" destOrd="0" parTransId="{B259A53C-2707-40EF-BD6F-ECB1BB4AE140}" sibTransId="{942F0EE2-E287-439C-9D08-EEECF5ECE311}"/>
    <dgm:cxn modelId="{60FA14BF-E655-4B9E-834F-97ADFC385FA8}" type="presOf" srcId="{49FB6124-628C-43E4-94C8-A8748B625CCA}" destId="{79A328DF-B7A7-44EA-94D1-9FA93FDF2688}" srcOrd="0" destOrd="0" presId="urn:microsoft.com/office/officeart/2005/8/layout/lProcess2"/>
    <dgm:cxn modelId="{12F1EBC5-3033-4ADC-AEE3-224B023A2839}" type="presOf" srcId="{AC717F16-28F4-4803-9655-BFC3A8DBEC27}" destId="{315A73B9-1F7A-4833-8A18-600E9ED1E432}" srcOrd="0" destOrd="0" presId="urn:microsoft.com/office/officeart/2005/8/layout/lProcess2"/>
    <dgm:cxn modelId="{2E8652C8-0492-41F3-8DF6-0CEB3EB1AF3F}" type="presOf" srcId="{497CDB37-D6C6-4C57-B0FE-609528E5266D}" destId="{B7C8AFD2-F33C-479F-A344-1287CC10BC55}" srcOrd="0" destOrd="0" presId="urn:microsoft.com/office/officeart/2005/8/layout/lProcess2"/>
    <dgm:cxn modelId="{CC6B0ACC-3C94-4B46-B7F0-2A51184ECBD3}" type="presOf" srcId="{A219925E-E0F2-48FD-83EF-1D64EE3873A5}" destId="{6C2F8AA4-2CD1-47BB-B532-FD5CE8D48B09}" srcOrd="0" destOrd="0" presId="urn:microsoft.com/office/officeart/2005/8/layout/lProcess2"/>
    <dgm:cxn modelId="{B59A73D8-D928-4BB2-8235-7635DC342C75}" srcId="{AC717F16-28F4-4803-9655-BFC3A8DBEC27}" destId="{5C63325F-7213-4236-B981-BA03E327ACC1}" srcOrd="0" destOrd="0" parTransId="{D7CC6965-1AEA-492C-BD2F-3D94B5CC1155}" sibTransId="{12EF54A9-AF6B-45F4-8EF8-F25676908A98}"/>
    <dgm:cxn modelId="{150218E1-A090-482A-9D66-E0A612FC2BF9}" srcId="{9EE18B80-0495-47A4-AE11-F8147FB6B123}" destId="{C1D9E3E8-75C0-4EA1-A722-440008F160BB}" srcOrd="2" destOrd="0" parTransId="{99F53C64-3C4A-4AAF-A332-C8C37CC82BFF}" sibTransId="{74B5FCC6-84FF-476A-88A6-D28826B0BFBF}"/>
    <dgm:cxn modelId="{A32011E3-6087-4F8A-8120-56E739CC2789}" type="presOf" srcId="{CA8DFDE0-B31C-400C-A168-C523C1CAF11C}" destId="{9BC6DC4C-8FF0-40F7-B029-B8A94B86417C}" srcOrd="0" destOrd="0" presId="urn:microsoft.com/office/officeart/2005/8/layout/lProcess2"/>
    <dgm:cxn modelId="{589D7139-A543-4351-A209-F8A1818460A6}" type="presParOf" srcId="{7E9B8102-3058-4C81-A506-46FC3FC5FEAD}" destId="{8B507570-18D1-48FE-86AB-0D79AD61C366}" srcOrd="0" destOrd="0" presId="urn:microsoft.com/office/officeart/2005/8/layout/lProcess2"/>
    <dgm:cxn modelId="{1F06F443-7D63-4FF1-96FF-2D2DA375FCEE}" type="presParOf" srcId="{8B507570-18D1-48FE-86AB-0D79AD61C366}" destId="{5CA4BA76-DEC1-4A4D-9672-C5782F16699A}" srcOrd="0" destOrd="0" presId="urn:microsoft.com/office/officeart/2005/8/layout/lProcess2"/>
    <dgm:cxn modelId="{2C50F73F-1CF9-4D74-8EEE-029DABEE70CB}" type="presParOf" srcId="{8B507570-18D1-48FE-86AB-0D79AD61C366}" destId="{FB71BBF1-F029-40E1-8A27-E7B7EA121D93}" srcOrd="1" destOrd="0" presId="urn:microsoft.com/office/officeart/2005/8/layout/lProcess2"/>
    <dgm:cxn modelId="{5D285FE8-BABA-4DA9-9748-CF02C9F49B8F}" type="presParOf" srcId="{8B507570-18D1-48FE-86AB-0D79AD61C366}" destId="{C5EEB1A8-D77E-4E6A-BE05-5E8D4B0F5382}" srcOrd="2" destOrd="0" presId="urn:microsoft.com/office/officeart/2005/8/layout/lProcess2"/>
    <dgm:cxn modelId="{32FE66C7-CE25-48E2-B33E-3C0A837FBA0E}" type="presParOf" srcId="{C5EEB1A8-D77E-4E6A-BE05-5E8D4B0F5382}" destId="{CE66B303-ADA3-405C-8AF4-FEAFA4F52534}" srcOrd="0" destOrd="0" presId="urn:microsoft.com/office/officeart/2005/8/layout/lProcess2"/>
    <dgm:cxn modelId="{52CA0D03-0CDC-416D-A3D5-8A3BE9742F39}" type="presParOf" srcId="{CE66B303-ADA3-405C-8AF4-FEAFA4F52534}" destId="{9BC6DC4C-8FF0-40F7-B029-B8A94B86417C}" srcOrd="0" destOrd="0" presId="urn:microsoft.com/office/officeart/2005/8/layout/lProcess2"/>
    <dgm:cxn modelId="{8A9E11FB-D831-432B-87FF-6B106F97CA82}" type="presParOf" srcId="{CE66B303-ADA3-405C-8AF4-FEAFA4F52534}" destId="{F5DB74A7-BA23-48DF-ACB1-05570FB9DC83}" srcOrd="1" destOrd="0" presId="urn:microsoft.com/office/officeart/2005/8/layout/lProcess2"/>
    <dgm:cxn modelId="{D291DC8A-419B-45DD-8132-F366669F2ABD}" type="presParOf" srcId="{CE66B303-ADA3-405C-8AF4-FEAFA4F52534}" destId="{B7C8AFD2-F33C-479F-A344-1287CC10BC55}" srcOrd="2" destOrd="0" presId="urn:microsoft.com/office/officeart/2005/8/layout/lProcess2"/>
    <dgm:cxn modelId="{207B7E10-3A3D-456A-8F0C-F718B2E74E58}" type="presParOf" srcId="{CE66B303-ADA3-405C-8AF4-FEAFA4F52534}" destId="{181C03AA-BB96-4849-ADE4-FC3D43784E02}" srcOrd="3" destOrd="0" presId="urn:microsoft.com/office/officeart/2005/8/layout/lProcess2"/>
    <dgm:cxn modelId="{B2FFB332-2B86-4C26-AFEE-A26C12998D51}" type="presParOf" srcId="{CE66B303-ADA3-405C-8AF4-FEAFA4F52534}" destId="{C884DE78-163F-42D3-A1CB-C3FFB0378BC8}" srcOrd="4" destOrd="0" presId="urn:microsoft.com/office/officeart/2005/8/layout/lProcess2"/>
    <dgm:cxn modelId="{0029C493-ED43-44FC-B4C0-5DDD8CEF3280}" type="presParOf" srcId="{7E9B8102-3058-4C81-A506-46FC3FC5FEAD}" destId="{C387CA20-4487-4B6A-B907-E8081524D5AE}" srcOrd="1" destOrd="0" presId="urn:microsoft.com/office/officeart/2005/8/layout/lProcess2"/>
    <dgm:cxn modelId="{CAC3B0E1-F45B-4C4F-9B29-FD3F9F7EC703}" type="presParOf" srcId="{7E9B8102-3058-4C81-A506-46FC3FC5FEAD}" destId="{6B64067F-CCF9-422D-B2A9-57EBE3452067}" srcOrd="2" destOrd="0" presId="urn:microsoft.com/office/officeart/2005/8/layout/lProcess2"/>
    <dgm:cxn modelId="{8CBF599E-CC07-4C9A-B28C-C437C05E2EBD}" type="presParOf" srcId="{6B64067F-CCF9-422D-B2A9-57EBE3452067}" destId="{6C2F8AA4-2CD1-47BB-B532-FD5CE8D48B09}" srcOrd="0" destOrd="0" presId="urn:microsoft.com/office/officeart/2005/8/layout/lProcess2"/>
    <dgm:cxn modelId="{195D961B-A8AF-4356-9DBA-3BBC4EFDEF89}" type="presParOf" srcId="{6B64067F-CCF9-422D-B2A9-57EBE3452067}" destId="{F17C22B4-9777-4D91-B22D-1DE08E647D43}" srcOrd="1" destOrd="0" presId="urn:microsoft.com/office/officeart/2005/8/layout/lProcess2"/>
    <dgm:cxn modelId="{15EAE4F8-6BC3-4CF7-951B-1A29DDD70193}" type="presParOf" srcId="{6B64067F-CCF9-422D-B2A9-57EBE3452067}" destId="{CDB5BD3A-2279-4A90-AFFE-4D4317C71978}" srcOrd="2" destOrd="0" presId="urn:microsoft.com/office/officeart/2005/8/layout/lProcess2"/>
    <dgm:cxn modelId="{57FAD7E5-C77F-4915-85B6-F078CF72936D}" type="presParOf" srcId="{CDB5BD3A-2279-4A90-AFFE-4D4317C71978}" destId="{F8F556BD-1C3B-4A1B-A65E-83CF5F1EC846}" srcOrd="0" destOrd="0" presId="urn:microsoft.com/office/officeart/2005/8/layout/lProcess2"/>
    <dgm:cxn modelId="{4E8B5559-8223-4484-9BA1-ABF5B19BB617}" type="presParOf" srcId="{F8F556BD-1C3B-4A1B-A65E-83CF5F1EC846}" destId="{79A328DF-B7A7-44EA-94D1-9FA93FDF2688}" srcOrd="0" destOrd="0" presId="urn:microsoft.com/office/officeart/2005/8/layout/lProcess2"/>
    <dgm:cxn modelId="{8BEDC927-B02E-439A-9229-8948DFF585AB}" type="presParOf" srcId="{F8F556BD-1C3B-4A1B-A65E-83CF5F1EC846}" destId="{B64EDB85-540C-48F8-BBF2-11BB8C729B01}" srcOrd="1" destOrd="0" presId="urn:microsoft.com/office/officeart/2005/8/layout/lProcess2"/>
    <dgm:cxn modelId="{A092AF65-819F-434B-9E99-B280422AC955}" type="presParOf" srcId="{F8F556BD-1C3B-4A1B-A65E-83CF5F1EC846}" destId="{196B49ED-FBBF-4231-A48D-B117C9BD5AF7}" srcOrd="2" destOrd="0" presId="urn:microsoft.com/office/officeart/2005/8/layout/lProcess2"/>
    <dgm:cxn modelId="{B648B9E4-B48F-4D05-9FBC-005BA6136F85}" type="presParOf" srcId="{F8F556BD-1C3B-4A1B-A65E-83CF5F1EC846}" destId="{9782FECF-BCA0-4769-B4B3-E7117955D9DA}" srcOrd="3" destOrd="0" presId="urn:microsoft.com/office/officeart/2005/8/layout/lProcess2"/>
    <dgm:cxn modelId="{6B540DF4-8ACE-466C-879D-6C13AA575067}" type="presParOf" srcId="{F8F556BD-1C3B-4A1B-A65E-83CF5F1EC846}" destId="{612C868E-BD51-46DC-9360-2E622D51115D}" srcOrd="4" destOrd="0" presId="urn:microsoft.com/office/officeart/2005/8/layout/lProcess2"/>
    <dgm:cxn modelId="{1DDE2FF1-F867-45D5-9D36-4DA2C8698C05}" type="presParOf" srcId="{7E9B8102-3058-4C81-A506-46FC3FC5FEAD}" destId="{BF8C38DE-BD97-44AA-AEB9-1993FC8F93E3}" srcOrd="3" destOrd="0" presId="urn:microsoft.com/office/officeart/2005/8/layout/lProcess2"/>
    <dgm:cxn modelId="{D6EFB2CF-5624-4708-91C0-D0F1DABC651B}" type="presParOf" srcId="{7E9B8102-3058-4C81-A506-46FC3FC5FEAD}" destId="{A5154131-5477-49CF-AEA9-B3BAE2787220}" srcOrd="4" destOrd="0" presId="urn:microsoft.com/office/officeart/2005/8/layout/lProcess2"/>
    <dgm:cxn modelId="{4C65ED6A-1223-403D-82BF-E69E1CFE752B}" type="presParOf" srcId="{A5154131-5477-49CF-AEA9-B3BAE2787220}" destId="{315A73B9-1F7A-4833-8A18-600E9ED1E432}" srcOrd="0" destOrd="0" presId="urn:microsoft.com/office/officeart/2005/8/layout/lProcess2"/>
    <dgm:cxn modelId="{45812C00-BA50-4060-88D8-89D063B2B588}" type="presParOf" srcId="{A5154131-5477-49CF-AEA9-B3BAE2787220}" destId="{810B3342-C8B0-49F2-B141-7D5C4DCDE6C3}" srcOrd="1" destOrd="0" presId="urn:microsoft.com/office/officeart/2005/8/layout/lProcess2"/>
    <dgm:cxn modelId="{60B3F60B-34F6-4F3B-8BED-DD88D26616B5}" type="presParOf" srcId="{A5154131-5477-49CF-AEA9-B3BAE2787220}" destId="{9A70997D-9173-4C6E-86F3-28486D68A420}" srcOrd="2" destOrd="0" presId="urn:microsoft.com/office/officeart/2005/8/layout/lProcess2"/>
    <dgm:cxn modelId="{20DCDF50-70F4-4162-9ABD-256259ACD08C}" type="presParOf" srcId="{9A70997D-9173-4C6E-86F3-28486D68A420}" destId="{8B4FBE35-8380-4E13-AC20-6A4A016B2AB0}" srcOrd="0" destOrd="0" presId="urn:microsoft.com/office/officeart/2005/8/layout/lProcess2"/>
    <dgm:cxn modelId="{AB7BE066-9A58-4995-AA6E-8A6857EAD41D}" type="presParOf" srcId="{8B4FBE35-8380-4E13-AC20-6A4A016B2AB0}" destId="{218E4D0A-BF83-44E8-B2B1-64AD08B85632}" srcOrd="0" destOrd="0" presId="urn:microsoft.com/office/officeart/2005/8/layout/lProcess2"/>
    <dgm:cxn modelId="{06E48E62-37B7-426D-B8F9-7A3323F8D8B8}" type="presParOf" srcId="{8B4FBE35-8380-4E13-AC20-6A4A016B2AB0}" destId="{677415FE-BC5F-4217-B4E2-BE2EE1DCE2E2}" srcOrd="1" destOrd="0" presId="urn:microsoft.com/office/officeart/2005/8/layout/lProcess2"/>
    <dgm:cxn modelId="{04F46534-E3E5-415B-B4C8-AD2842E1E0E0}" type="presParOf" srcId="{8B4FBE35-8380-4E13-AC20-6A4A016B2AB0}" destId="{49B04EFD-54F3-4853-A596-FECBC08783D6}" srcOrd="2" destOrd="0" presId="urn:microsoft.com/office/officeart/2005/8/layout/lProcess2"/>
    <dgm:cxn modelId="{EB065DD7-F7E7-4AA4-9D8E-398AF98732BB}" type="presParOf" srcId="{8B4FBE35-8380-4E13-AC20-6A4A016B2AB0}" destId="{32ADEE66-A8DB-4359-B0B4-4081F37C280A}" srcOrd="3" destOrd="0" presId="urn:microsoft.com/office/officeart/2005/8/layout/lProcess2"/>
    <dgm:cxn modelId="{B8B88047-BDE8-4609-B233-1D2E1FDD21B7}" type="presParOf" srcId="{8B4FBE35-8380-4E13-AC20-6A4A016B2AB0}" destId="{B8BCE32E-664B-4938-AC8C-6214C8D969E5}" srcOrd="4" destOrd="0" presId="urn:microsoft.com/office/officeart/2005/8/layout/lProcess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84FBB-FF58-4D8C-B5F9-AE2F69FA099C}">
      <dsp:nvSpPr>
        <dsp:cNvPr id="0" name=""/>
        <dsp:cNvSpPr/>
      </dsp:nvSpPr>
      <dsp:spPr>
        <a:xfrm rot="5400000">
          <a:off x="6969157" y="-2975689"/>
          <a:ext cx="774688" cy="6923766"/>
        </a:xfrm>
        <a:prstGeom prst="round2SameRect">
          <a:avLst/>
        </a:prstGeom>
        <a:solidFill>
          <a:srgbClr val="FFF2B9">
            <a:alpha val="89804"/>
          </a:srgb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Identify needs, gaps, opportunities for collaboration</a:t>
          </a:r>
        </a:p>
        <a:p>
          <a:pPr marL="171450" lvl="1" indent="-171450" algn="l" defTabSz="800100">
            <a:lnSpc>
              <a:spcPct val="90000"/>
            </a:lnSpc>
            <a:spcBef>
              <a:spcPct val="0"/>
            </a:spcBef>
            <a:spcAft>
              <a:spcPct val="15000"/>
            </a:spcAft>
            <a:buChar char="•"/>
          </a:pPr>
          <a:r>
            <a:rPr lang="en-US" sz="1800" kern="1200" dirty="0"/>
            <a:t>Co-create a vision for coordinated digital research support</a:t>
          </a:r>
        </a:p>
      </dsp:txBody>
      <dsp:txXfrm rot="-5400000">
        <a:off x="3894619" y="136666"/>
        <a:ext cx="6885949" cy="699054"/>
      </dsp:txXfrm>
    </dsp:sp>
    <dsp:sp modelId="{74B9E0AC-80EE-4FE0-AD8A-B8EC373B3076}">
      <dsp:nvSpPr>
        <dsp:cNvPr id="0" name=""/>
        <dsp:cNvSpPr/>
      </dsp:nvSpPr>
      <dsp:spPr>
        <a:xfrm>
          <a:off x="0" y="2013"/>
          <a:ext cx="3894618" cy="968361"/>
        </a:xfrm>
        <a:prstGeom prst="roundRect">
          <a:avLst/>
        </a:prstGeom>
        <a:solidFill>
          <a:srgbClr val="FFD1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Engage with the community</a:t>
          </a:r>
        </a:p>
      </dsp:txBody>
      <dsp:txXfrm>
        <a:off x="47271" y="49284"/>
        <a:ext cx="3800076" cy="873819"/>
      </dsp:txXfrm>
    </dsp:sp>
    <dsp:sp modelId="{74387883-6568-4854-8F2E-F71EC080FA77}">
      <dsp:nvSpPr>
        <dsp:cNvPr id="0" name=""/>
        <dsp:cNvSpPr/>
      </dsp:nvSpPr>
      <dsp:spPr>
        <a:xfrm rot="5400000">
          <a:off x="6969157" y="-1958910"/>
          <a:ext cx="774688" cy="6923766"/>
        </a:xfrm>
        <a:prstGeom prst="round2SameRect">
          <a:avLst/>
        </a:prstGeom>
        <a:solidFill>
          <a:srgbClr val="D3EEF5">
            <a:alpha val="89804"/>
          </a:srgb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Research Data Management, Research IT Security</a:t>
          </a:r>
        </a:p>
        <a:p>
          <a:pPr marL="171450" lvl="1" indent="-171450" algn="l" defTabSz="800100">
            <a:lnSpc>
              <a:spcPct val="90000"/>
            </a:lnSpc>
            <a:spcBef>
              <a:spcPct val="0"/>
            </a:spcBef>
            <a:spcAft>
              <a:spcPct val="15000"/>
            </a:spcAft>
            <a:buChar char="•"/>
          </a:pPr>
          <a:r>
            <a:rPr lang="en-US" sz="1800" kern="1200"/>
            <a:t>Research Impact, Research Software Development</a:t>
          </a:r>
        </a:p>
        <a:p>
          <a:pPr marL="171450" lvl="1" indent="-171450" algn="l" defTabSz="800100">
            <a:lnSpc>
              <a:spcPct val="90000"/>
            </a:lnSpc>
            <a:spcBef>
              <a:spcPct val="0"/>
            </a:spcBef>
            <a:spcAft>
              <a:spcPct val="15000"/>
            </a:spcAft>
            <a:buChar char="•"/>
          </a:pPr>
          <a:r>
            <a:rPr lang="en-US" sz="1800" kern="1200"/>
            <a:t>Online Data Collection</a:t>
          </a:r>
        </a:p>
      </dsp:txBody>
      <dsp:txXfrm rot="-5400000">
        <a:off x="3894619" y="1153445"/>
        <a:ext cx="6885949" cy="699054"/>
      </dsp:txXfrm>
    </dsp:sp>
    <dsp:sp modelId="{6ABA2D9A-0277-406F-B193-D3383346BB98}">
      <dsp:nvSpPr>
        <dsp:cNvPr id="0" name=""/>
        <dsp:cNvSpPr/>
      </dsp:nvSpPr>
      <dsp:spPr>
        <a:xfrm>
          <a:off x="0" y="1018792"/>
          <a:ext cx="3894618" cy="968361"/>
        </a:xfrm>
        <a:prstGeom prst="roundRect">
          <a:avLst/>
        </a:prstGeom>
        <a:solidFill>
          <a:srgbClr val="8BD3E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Develop shared resources, services, communities</a:t>
          </a:r>
        </a:p>
      </dsp:txBody>
      <dsp:txXfrm>
        <a:off x="47271" y="1066063"/>
        <a:ext cx="3800076" cy="873819"/>
      </dsp:txXfrm>
    </dsp:sp>
    <dsp:sp modelId="{18EC9989-CEA7-4CE5-97CC-007C946814EF}">
      <dsp:nvSpPr>
        <dsp:cNvPr id="0" name=""/>
        <dsp:cNvSpPr/>
      </dsp:nvSpPr>
      <dsp:spPr>
        <a:xfrm rot="5400000">
          <a:off x="6969157" y="-942131"/>
          <a:ext cx="774688" cy="6923766"/>
        </a:xfrm>
        <a:prstGeom prst="round2SameRect">
          <a:avLst/>
        </a:prstGeom>
        <a:solidFill>
          <a:srgbClr val="F2F4D0"/>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Compile and present information about local, provincial, or national services and training opportunities</a:t>
          </a:r>
        </a:p>
        <a:p>
          <a:pPr marL="171450" lvl="1" indent="-171450" algn="l" defTabSz="800100" rtl="0">
            <a:lnSpc>
              <a:spcPct val="90000"/>
            </a:lnSpc>
            <a:spcBef>
              <a:spcPct val="0"/>
            </a:spcBef>
            <a:spcAft>
              <a:spcPct val="15000"/>
            </a:spcAft>
            <a:buChar char="•"/>
          </a:pPr>
          <a:r>
            <a:rPr lang="en-US" sz="1800" kern="1200" dirty="0"/>
            <a:t>Deliver support services to</a:t>
          </a:r>
          <a:r>
            <a:rPr lang="en-US" sz="1800" kern="1200" dirty="0">
              <a:latin typeface="Tw Cen MT Condensed" panose="020B0606020104020203"/>
            </a:rPr>
            <a:t> </a:t>
          </a:r>
          <a:r>
            <a:rPr lang="en-US" sz="1800" kern="1200" dirty="0"/>
            <a:t>help researchers find what they need</a:t>
          </a:r>
        </a:p>
      </dsp:txBody>
      <dsp:txXfrm rot="-5400000">
        <a:off x="3894619" y="2170224"/>
        <a:ext cx="6885949" cy="699054"/>
      </dsp:txXfrm>
    </dsp:sp>
    <dsp:sp modelId="{E595EDFF-BA7D-4075-92D9-A6EDE030CAE1}">
      <dsp:nvSpPr>
        <dsp:cNvPr id="0" name=""/>
        <dsp:cNvSpPr/>
      </dsp:nvSpPr>
      <dsp:spPr>
        <a:xfrm>
          <a:off x="0" y="2035571"/>
          <a:ext cx="3894618" cy="968361"/>
        </a:xfrm>
        <a:prstGeom prst="roundRect">
          <a:avLst/>
        </a:prstGeom>
        <a:solidFill>
          <a:srgbClr val="D2D75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Provide researchers a single support interface</a:t>
          </a:r>
        </a:p>
      </dsp:txBody>
      <dsp:txXfrm>
        <a:off x="47271" y="2082842"/>
        <a:ext cx="3800076" cy="873819"/>
      </dsp:txXfrm>
    </dsp:sp>
    <dsp:sp modelId="{13D1E4F7-A833-4EEF-86A7-24793702C97B}">
      <dsp:nvSpPr>
        <dsp:cNvPr id="0" name=""/>
        <dsp:cNvSpPr/>
      </dsp:nvSpPr>
      <dsp:spPr>
        <a:xfrm rot="5400000">
          <a:off x="6969157" y="74647"/>
          <a:ext cx="774688" cy="6923766"/>
        </a:xfrm>
        <a:prstGeom prst="round2SameRect">
          <a:avLst/>
        </a:prstGeom>
        <a:solidFill>
          <a:srgbClr val="FEE9C6">
            <a:alpha val="89804"/>
          </a:srgb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Continually assess and refine the pilot – during and after</a:t>
          </a:r>
        </a:p>
      </dsp:txBody>
      <dsp:txXfrm rot="-5400000">
        <a:off x="3894619" y="3187003"/>
        <a:ext cx="6885949" cy="699054"/>
      </dsp:txXfrm>
    </dsp:sp>
    <dsp:sp modelId="{020DEB0D-FFD0-4EBA-8CC2-91A285A6C6C4}">
      <dsp:nvSpPr>
        <dsp:cNvPr id="0" name=""/>
        <dsp:cNvSpPr/>
      </dsp:nvSpPr>
      <dsp:spPr>
        <a:xfrm>
          <a:off x="0" y="3052350"/>
          <a:ext cx="3894618" cy="968361"/>
        </a:xfrm>
        <a:prstGeom prst="roundRect">
          <a:avLst/>
        </a:prstGeom>
        <a:solidFill>
          <a:srgbClr val="FDBF57"/>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Assess our approach</a:t>
          </a:r>
        </a:p>
      </dsp:txBody>
      <dsp:txXfrm>
        <a:off x="47271" y="3099621"/>
        <a:ext cx="3800076" cy="873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3D721-8BEF-4B43-BFD0-DBA25F36DA36}">
      <dsp:nvSpPr>
        <dsp:cNvPr id="0" name=""/>
        <dsp:cNvSpPr/>
      </dsp:nvSpPr>
      <dsp:spPr>
        <a:xfrm>
          <a:off x="2095020" y="444140"/>
          <a:ext cx="5156200" cy="5156200"/>
        </a:xfrm>
        <a:prstGeom prst="pie">
          <a:avLst>
            <a:gd name="adj1" fmla="val 16200000"/>
            <a:gd name="adj2" fmla="val 1800000"/>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468000" rIns="0" bIns="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DBF57"/>
              </a:solidFill>
              <a:latin typeface="Roboto Condensed" panose="02000000000000000000" pitchFamily="2" charset="0"/>
              <a:ea typeface="Roboto Condensed" panose="02000000000000000000" pitchFamily="2" charset="0"/>
            </a:rPr>
            <a:t>Institutional Strategies</a:t>
          </a:r>
        </a:p>
      </dsp:txBody>
      <dsp:txXfrm>
        <a:off x="4898397" y="1395582"/>
        <a:ext cx="1749425" cy="1718733"/>
      </dsp:txXfrm>
    </dsp:sp>
    <dsp:sp modelId="{1858EEEF-DCCA-4C5D-AA53-B9262F90E942}">
      <dsp:nvSpPr>
        <dsp:cNvPr id="0" name=""/>
        <dsp:cNvSpPr/>
      </dsp:nvSpPr>
      <dsp:spPr>
        <a:xfrm>
          <a:off x="1892754" y="567795"/>
          <a:ext cx="5156200" cy="5156200"/>
        </a:xfrm>
        <a:prstGeom prst="pie">
          <a:avLst>
            <a:gd name="adj1" fmla="val 1800000"/>
            <a:gd name="adj2" fmla="val 9000000"/>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latin typeface="Roboto Condensed" panose="02000000000000000000" pitchFamily="2" charset="0"/>
              <a:ea typeface="Roboto Condensed" panose="02000000000000000000" pitchFamily="2" charset="0"/>
            </a:rPr>
            <a:t>Data Deposit</a:t>
          </a:r>
        </a:p>
      </dsp:txBody>
      <dsp:txXfrm>
        <a:off x="3304571" y="3821112"/>
        <a:ext cx="2332566" cy="1595966"/>
      </dsp:txXfrm>
    </dsp:sp>
    <dsp:sp modelId="{77FA4916-9C94-4FD1-B59B-096F3D93040C}">
      <dsp:nvSpPr>
        <dsp:cNvPr id="0" name=""/>
        <dsp:cNvSpPr/>
      </dsp:nvSpPr>
      <dsp:spPr>
        <a:xfrm>
          <a:off x="1892754" y="567795"/>
          <a:ext cx="5156200" cy="5156200"/>
        </a:xfrm>
        <a:prstGeom prst="pie">
          <a:avLst>
            <a:gd name="adj1" fmla="val 9000000"/>
            <a:gd name="adj2" fmla="val 1620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72000" rIns="31750" bIns="0" numCol="1" spcCol="1270" anchor="ctr" anchorCtr="0">
          <a:noAutofit/>
        </a:bodyPr>
        <a:lstStyle/>
        <a:p>
          <a:pPr marL="0" lvl="0" indent="0" algn="ctr" defTabSz="1111250">
            <a:lnSpc>
              <a:spcPct val="90000"/>
            </a:lnSpc>
            <a:spcBef>
              <a:spcPct val="0"/>
            </a:spcBef>
            <a:spcAft>
              <a:spcPct val="35000"/>
            </a:spcAft>
            <a:buNone/>
          </a:pPr>
          <a:r>
            <a:rPr lang="en-US" sz="2500" kern="1200">
              <a:latin typeface="Roboto Condensed" panose="02000000000000000000" pitchFamily="2" charset="0"/>
              <a:ea typeface="Roboto Condensed" panose="02000000000000000000" pitchFamily="2" charset="0"/>
            </a:rPr>
            <a:t>Data Management Plans (DMPs)</a:t>
          </a:r>
        </a:p>
      </dsp:txBody>
      <dsp:txXfrm>
        <a:off x="2445204" y="1580621"/>
        <a:ext cx="1749425" cy="17187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6DD04-A275-4225-9869-341F2AEE0E8A}">
      <dsp:nvSpPr>
        <dsp:cNvPr id="0" name=""/>
        <dsp:cNvSpPr/>
      </dsp:nvSpPr>
      <dsp:spPr>
        <a:xfrm>
          <a:off x="0" y="3123"/>
          <a:ext cx="8628919" cy="665299"/>
        </a:xfrm>
        <a:prstGeom prst="roundRect">
          <a:avLst>
            <a:gd name="adj" fmla="val 10000"/>
          </a:avLst>
        </a:prstGeom>
        <a:solidFill>
          <a:srgbClr val="7A003C"/>
        </a:solidFill>
        <a:ln>
          <a:noFill/>
        </a:ln>
        <a:effectLst/>
      </dsp:spPr>
      <dsp:style>
        <a:lnRef idx="0">
          <a:scrgbClr r="0" g="0" b="0"/>
        </a:lnRef>
        <a:fillRef idx="1">
          <a:scrgbClr r="0" g="0" b="0"/>
        </a:fillRef>
        <a:effectRef idx="0">
          <a:scrgbClr r="0" g="0" b="0"/>
        </a:effectRef>
        <a:fontRef idx="minor"/>
      </dsp:style>
    </dsp:sp>
    <dsp:sp modelId="{E0D74ECD-2B77-4334-A391-4C4CC1FCB061}">
      <dsp:nvSpPr>
        <dsp:cNvPr id="0" name=""/>
        <dsp:cNvSpPr/>
      </dsp:nvSpPr>
      <dsp:spPr>
        <a:xfrm>
          <a:off x="201253" y="152815"/>
          <a:ext cx="365914" cy="3659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DD0CEE-9696-49AA-B6F1-4C9E4BF8C65B}">
      <dsp:nvSpPr>
        <dsp:cNvPr id="0" name=""/>
        <dsp:cNvSpPr/>
      </dsp:nvSpPr>
      <dsp:spPr>
        <a:xfrm>
          <a:off x="768420" y="3123"/>
          <a:ext cx="7860498" cy="66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1" tIns="70411" rIns="70411" bIns="70411" numCol="1" spcCol="1270" anchor="ctr" anchorCtr="0">
          <a:noAutofit/>
        </a:bodyPr>
        <a:lstStyle/>
        <a:p>
          <a:pPr marL="0" lvl="0" indent="0" algn="l" defTabSz="755650">
            <a:lnSpc>
              <a:spcPct val="100000"/>
            </a:lnSpc>
            <a:spcBef>
              <a:spcPct val="0"/>
            </a:spcBef>
            <a:spcAft>
              <a:spcPct val="35000"/>
            </a:spcAft>
            <a:buNone/>
          </a:pPr>
          <a:r>
            <a:rPr lang="en-US" sz="1700" kern="1200">
              <a:solidFill>
                <a:srgbClr val="FDBF57"/>
              </a:solidFill>
              <a:latin typeface="Roboto Condensed" panose="02000000000000000000" pitchFamily="2" charset="0"/>
              <a:ea typeface="Roboto Condensed" panose="02000000000000000000" pitchFamily="2" charset="0"/>
            </a:rPr>
            <a:t>An</a:t>
          </a:r>
          <a:r>
            <a:rPr lang="en-US" sz="1700" b="1" kern="1200">
              <a:solidFill>
                <a:srgbClr val="FDBF57"/>
              </a:solidFill>
              <a:latin typeface="Roboto Condensed" panose="02000000000000000000" pitchFamily="2" charset="0"/>
              <a:ea typeface="Roboto Condensed" panose="02000000000000000000" pitchFamily="2" charset="0"/>
            </a:rPr>
            <a:t> environmental scan </a:t>
          </a:r>
          <a:r>
            <a:rPr lang="en-US" sz="1700" kern="1200">
              <a:solidFill>
                <a:srgbClr val="FDBF57"/>
              </a:solidFill>
              <a:latin typeface="Roboto Condensed" panose="02000000000000000000" pitchFamily="2" charset="0"/>
              <a:ea typeface="Roboto Condensed" panose="02000000000000000000" pitchFamily="2" charset="0"/>
            </a:rPr>
            <a:t>of RDM services provided by McMaster</a:t>
          </a:r>
        </a:p>
      </dsp:txBody>
      <dsp:txXfrm>
        <a:off x="768420" y="3123"/>
        <a:ext cx="7860498" cy="665299"/>
      </dsp:txXfrm>
    </dsp:sp>
    <dsp:sp modelId="{CC17DB89-0A86-49F9-8B6E-1663D5EA9A32}">
      <dsp:nvSpPr>
        <dsp:cNvPr id="0" name=""/>
        <dsp:cNvSpPr/>
      </dsp:nvSpPr>
      <dsp:spPr>
        <a:xfrm>
          <a:off x="0" y="796073"/>
          <a:ext cx="8628919" cy="665299"/>
        </a:xfrm>
        <a:prstGeom prst="roundRect">
          <a:avLst>
            <a:gd name="adj" fmla="val 10000"/>
          </a:avLst>
        </a:prstGeom>
        <a:solidFill>
          <a:srgbClr val="AC1455"/>
        </a:solidFill>
        <a:ln>
          <a:noFill/>
        </a:ln>
        <a:effectLst/>
      </dsp:spPr>
      <dsp:style>
        <a:lnRef idx="0">
          <a:scrgbClr r="0" g="0" b="0"/>
        </a:lnRef>
        <a:fillRef idx="1">
          <a:scrgbClr r="0" g="0" b="0"/>
        </a:fillRef>
        <a:effectRef idx="0">
          <a:scrgbClr r="0" g="0" b="0"/>
        </a:effectRef>
        <a:fontRef idx="minor"/>
      </dsp:style>
    </dsp:sp>
    <dsp:sp modelId="{3BABBF2E-D21B-455E-8F8C-5172167B897A}">
      <dsp:nvSpPr>
        <dsp:cNvPr id="0" name=""/>
        <dsp:cNvSpPr/>
      </dsp:nvSpPr>
      <dsp:spPr>
        <a:xfrm>
          <a:off x="201253" y="945766"/>
          <a:ext cx="365914" cy="3659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F449A4-28A6-4D20-9C00-F72299D41DA0}">
      <dsp:nvSpPr>
        <dsp:cNvPr id="0" name=""/>
        <dsp:cNvSpPr/>
      </dsp:nvSpPr>
      <dsp:spPr>
        <a:xfrm>
          <a:off x="768420" y="796073"/>
          <a:ext cx="7860498" cy="66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1" tIns="70411" rIns="70411" bIns="70411" numCol="1" spcCol="1270" anchor="ctr" anchorCtr="0">
          <a:noAutofit/>
        </a:bodyPr>
        <a:lstStyle/>
        <a:p>
          <a:pPr marL="0" lvl="0" indent="0" algn="l" defTabSz="755650">
            <a:lnSpc>
              <a:spcPct val="100000"/>
            </a:lnSpc>
            <a:spcBef>
              <a:spcPct val="0"/>
            </a:spcBef>
            <a:spcAft>
              <a:spcPct val="35000"/>
            </a:spcAft>
            <a:buNone/>
          </a:pPr>
          <a:r>
            <a:rPr lang="en-US" sz="1700" kern="1200">
              <a:solidFill>
                <a:srgbClr val="FDBF57"/>
              </a:solidFill>
              <a:latin typeface="Roboto Condensed" panose="02000000000000000000" pitchFamily="2" charset="0"/>
              <a:ea typeface="Roboto Condensed" panose="02000000000000000000" pitchFamily="2" charset="0"/>
            </a:rPr>
            <a:t>An </a:t>
          </a:r>
          <a:r>
            <a:rPr lang="en-US" sz="1700" b="1" kern="1200">
              <a:solidFill>
                <a:srgbClr val="FDBF57"/>
              </a:solidFill>
              <a:latin typeface="Roboto Condensed" panose="02000000000000000000" pitchFamily="2" charset="0"/>
              <a:ea typeface="Roboto Condensed" panose="02000000000000000000" pitchFamily="2" charset="0"/>
            </a:rPr>
            <a:t>online survey </a:t>
          </a:r>
          <a:r>
            <a:rPr lang="en-US" sz="1700" kern="1200">
              <a:solidFill>
                <a:srgbClr val="FDBF57"/>
              </a:solidFill>
              <a:latin typeface="Roboto Condensed" panose="02000000000000000000" pitchFamily="2" charset="0"/>
              <a:ea typeface="Roboto Condensed" panose="02000000000000000000" pitchFamily="2" charset="0"/>
            </a:rPr>
            <a:t>of researcher’s RDM needs</a:t>
          </a:r>
        </a:p>
      </dsp:txBody>
      <dsp:txXfrm>
        <a:off x="768420" y="796073"/>
        <a:ext cx="7860498" cy="665299"/>
      </dsp:txXfrm>
    </dsp:sp>
    <dsp:sp modelId="{F5049D12-DD70-486D-8912-975BCF65EB82}">
      <dsp:nvSpPr>
        <dsp:cNvPr id="0" name=""/>
        <dsp:cNvSpPr/>
      </dsp:nvSpPr>
      <dsp:spPr>
        <a:xfrm>
          <a:off x="0" y="1575878"/>
          <a:ext cx="8628919" cy="665299"/>
        </a:xfrm>
        <a:prstGeom prst="roundRect">
          <a:avLst>
            <a:gd name="adj" fmla="val 10000"/>
          </a:avLst>
        </a:prstGeom>
        <a:solidFill>
          <a:srgbClr val="7A003C"/>
        </a:solidFill>
        <a:ln>
          <a:noFill/>
        </a:ln>
        <a:effectLst/>
      </dsp:spPr>
      <dsp:style>
        <a:lnRef idx="0">
          <a:scrgbClr r="0" g="0" b="0"/>
        </a:lnRef>
        <a:fillRef idx="1">
          <a:scrgbClr r="0" g="0" b="0"/>
        </a:fillRef>
        <a:effectRef idx="0">
          <a:scrgbClr r="0" g="0" b="0"/>
        </a:effectRef>
        <a:fontRef idx="minor"/>
      </dsp:style>
    </dsp:sp>
    <dsp:sp modelId="{207FABE6-2143-422B-80C7-64C38CE42090}">
      <dsp:nvSpPr>
        <dsp:cNvPr id="0" name=""/>
        <dsp:cNvSpPr/>
      </dsp:nvSpPr>
      <dsp:spPr>
        <a:xfrm>
          <a:off x="201253" y="1725573"/>
          <a:ext cx="365914" cy="36591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C86733-F160-4479-B9BB-896E2757FB75}">
      <dsp:nvSpPr>
        <dsp:cNvPr id="0" name=""/>
        <dsp:cNvSpPr/>
      </dsp:nvSpPr>
      <dsp:spPr>
        <a:xfrm>
          <a:off x="768420" y="1575878"/>
          <a:ext cx="7860498" cy="66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1" tIns="70411" rIns="70411" bIns="70411" numCol="1" spcCol="1270" anchor="ctr" anchorCtr="0">
          <a:noAutofit/>
        </a:bodyPr>
        <a:lstStyle/>
        <a:p>
          <a:pPr marL="0" lvl="0" indent="0" algn="l" defTabSz="755650">
            <a:lnSpc>
              <a:spcPct val="100000"/>
            </a:lnSpc>
            <a:spcBef>
              <a:spcPct val="0"/>
            </a:spcBef>
            <a:spcAft>
              <a:spcPct val="35000"/>
            </a:spcAft>
            <a:buNone/>
          </a:pPr>
          <a:r>
            <a:rPr lang="en-US" sz="1700" kern="1200">
              <a:solidFill>
                <a:srgbClr val="FDBF57"/>
              </a:solidFill>
              <a:latin typeface="Roboto Condensed" panose="02000000000000000000" pitchFamily="2" charset="0"/>
              <a:ea typeface="Roboto Condensed" panose="02000000000000000000" pitchFamily="2" charset="0"/>
            </a:rPr>
            <a:t>A series of </a:t>
          </a:r>
          <a:r>
            <a:rPr lang="en-US" sz="1700" b="1" kern="1200">
              <a:solidFill>
                <a:srgbClr val="FDBF57"/>
              </a:solidFill>
              <a:latin typeface="Roboto Condensed" panose="02000000000000000000" pitchFamily="2" charset="0"/>
              <a:ea typeface="Roboto Condensed" panose="02000000000000000000" pitchFamily="2" charset="0"/>
            </a:rPr>
            <a:t>focus groups </a:t>
          </a:r>
          <a:r>
            <a:rPr lang="en-US" sz="1700" kern="1200">
              <a:solidFill>
                <a:srgbClr val="FDBF57"/>
              </a:solidFill>
              <a:latin typeface="Roboto Condensed" panose="02000000000000000000" pitchFamily="2" charset="0"/>
              <a:ea typeface="Roboto Condensed" panose="02000000000000000000" pitchFamily="2" charset="0"/>
            </a:rPr>
            <a:t>with researchers, research centres and institutes, and services</a:t>
          </a:r>
        </a:p>
      </dsp:txBody>
      <dsp:txXfrm>
        <a:off x="768420" y="1575878"/>
        <a:ext cx="7860498" cy="665299"/>
      </dsp:txXfrm>
    </dsp:sp>
    <dsp:sp modelId="{F0501E3E-1F94-4FC8-A4E7-F927B8FB038B}">
      <dsp:nvSpPr>
        <dsp:cNvPr id="0" name=""/>
        <dsp:cNvSpPr/>
      </dsp:nvSpPr>
      <dsp:spPr>
        <a:xfrm>
          <a:off x="0" y="2381981"/>
          <a:ext cx="8628919" cy="665299"/>
        </a:xfrm>
        <a:prstGeom prst="roundRect">
          <a:avLst>
            <a:gd name="adj" fmla="val 10000"/>
          </a:avLst>
        </a:prstGeom>
        <a:solidFill>
          <a:srgbClr val="AC1455"/>
        </a:solidFill>
        <a:ln>
          <a:noFill/>
        </a:ln>
        <a:effectLst/>
      </dsp:spPr>
      <dsp:style>
        <a:lnRef idx="0">
          <a:scrgbClr r="0" g="0" b="0"/>
        </a:lnRef>
        <a:fillRef idx="1">
          <a:scrgbClr r="0" g="0" b="0"/>
        </a:fillRef>
        <a:effectRef idx="0">
          <a:scrgbClr r="0" g="0" b="0"/>
        </a:effectRef>
        <a:fontRef idx="minor"/>
      </dsp:style>
    </dsp:sp>
    <dsp:sp modelId="{F8CA51DE-3CAA-407E-B762-A8AF5B247BF1}">
      <dsp:nvSpPr>
        <dsp:cNvPr id="0" name=""/>
        <dsp:cNvSpPr/>
      </dsp:nvSpPr>
      <dsp:spPr>
        <a:xfrm>
          <a:off x="201253" y="2531672"/>
          <a:ext cx="365914" cy="3659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D295FE-39D5-4FA3-9955-912AF014649A}">
      <dsp:nvSpPr>
        <dsp:cNvPr id="0" name=""/>
        <dsp:cNvSpPr/>
      </dsp:nvSpPr>
      <dsp:spPr>
        <a:xfrm>
          <a:off x="768420" y="2381981"/>
          <a:ext cx="7860498" cy="66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1" tIns="70411" rIns="70411" bIns="70411" numCol="1" spcCol="1270" anchor="ctr" anchorCtr="0">
          <a:noAutofit/>
        </a:bodyPr>
        <a:lstStyle/>
        <a:p>
          <a:pPr marL="0" lvl="0" indent="0" algn="l" defTabSz="755650">
            <a:lnSpc>
              <a:spcPct val="100000"/>
            </a:lnSpc>
            <a:spcBef>
              <a:spcPct val="0"/>
            </a:spcBef>
            <a:spcAft>
              <a:spcPct val="35000"/>
            </a:spcAft>
            <a:buNone/>
          </a:pPr>
          <a:r>
            <a:rPr lang="en-US" sz="1700" kern="1200">
              <a:solidFill>
                <a:srgbClr val="FDBF57"/>
              </a:solidFill>
              <a:latin typeface="Roboto Condensed" panose="02000000000000000000" pitchFamily="2" charset="0"/>
              <a:ea typeface="Roboto Condensed" panose="02000000000000000000" pitchFamily="2" charset="0"/>
            </a:rPr>
            <a:t>A </a:t>
          </a:r>
          <a:r>
            <a:rPr lang="en-US" sz="1700" b="1" kern="1200">
              <a:solidFill>
                <a:srgbClr val="FDBF57"/>
              </a:solidFill>
              <a:latin typeface="Roboto Condensed" panose="02000000000000000000" pitchFamily="2" charset="0"/>
              <a:ea typeface="Roboto Condensed" panose="02000000000000000000" pitchFamily="2" charset="0"/>
            </a:rPr>
            <a:t>maturity assessment </a:t>
          </a:r>
          <a:r>
            <a:rPr lang="en-US" sz="1700" kern="1200">
              <a:solidFill>
                <a:srgbClr val="FDBF57"/>
              </a:solidFill>
              <a:latin typeface="Roboto Condensed" panose="02000000000000000000" pitchFamily="2" charset="0"/>
              <a:ea typeface="Roboto Condensed" panose="02000000000000000000" pitchFamily="2" charset="0"/>
            </a:rPr>
            <a:t>of current services and infrastructure using a model built for RDM at universities </a:t>
          </a:r>
        </a:p>
      </dsp:txBody>
      <dsp:txXfrm>
        <a:off x="768420" y="2381981"/>
        <a:ext cx="7860498" cy="665299"/>
      </dsp:txXfrm>
    </dsp:sp>
    <dsp:sp modelId="{64439F2B-80E7-4F34-8476-BDE0B816CBD0}">
      <dsp:nvSpPr>
        <dsp:cNvPr id="0" name=""/>
        <dsp:cNvSpPr/>
      </dsp:nvSpPr>
      <dsp:spPr>
        <a:xfrm>
          <a:off x="0" y="3174932"/>
          <a:ext cx="8628919" cy="665299"/>
        </a:xfrm>
        <a:prstGeom prst="roundRect">
          <a:avLst>
            <a:gd name="adj" fmla="val 10000"/>
          </a:avLst>
        </a:prstGeom>
        <a:solidFill>
          <a:srgbClr val="7A003C"/>
        </a:solidFill>
        <a:ln>
          <a:noFill/>
        </a:ln>
        <a:effectLst/>
      </dsp:spPr>
      <dsp:style>
        <a:lnRef idx="0">
          <a:scrgbClr r="0" g="0" b="0"/>
        </a:lnRef>
        <a:fillRef idx="1">
          <a:scrgbClr r="0" g="0" b="0"/>
        </a:fillRef>
        <a:effectRef idx="0">
          <a:scrgbClr r="0" g="0" b="0"/>
        </a:effectRef>
        <a:fontRef idx="minor"/>
      </dsp:style>
    </dsp:sp>
    <dsp:sp modelId="{2CEAD137-083C-41A0-B86F-EAEF7907A500}">
      <dsp:nvSpPr>
        <dsp:cNvPr id="0" name=""/>
        <dsp:cNvSpPr/>
      </dsp:nvSpPr>
      <dsp:spPr>
        <a:xfrm>
          <a:off x="201253" y="3324626"/>
          <a:ext cx="365914" cy="365914"/>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57C5E9-B776-485C-8455-081F2D1FCB3A}">
      <dsp:nvSpPr>
        <dsp:cNvPr id="0" name=""/>
        <dsp:cNvSpPr/>
      </dsp:nvSpPr>
      <dsp:spPr>
        <a:xfrm>
          <a:off x="768420" y="3174932"/>
          <a:ext cx="7860498" cy="66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1" tIns="70411" rIns="70411" bIns="70411" numCol="1" spcCol="1270" anchor="ctr" anchorCtr="0">
          <a:noAutofit/>
        </a:bodyPr>
        <a:lstStyle/>
        <a:p>
          <a:pPr marL="0" lvl="0" indent="0" algn="l" defTabSz="755650">
            <a:lnSpc>
              <a:spcPct val="100000"/>
            </a:lnSpc>
            <a:spcBef>
              <a:spcPct val="0"/>
            </a:spcBef>
            <a:spcAft>
              <a:spcPct val="35000"/>
            </a:spcAft>
            <a:buNone/>
          </a:pPr>
          <a:r>
            <a:rPr lang="en-US" sz="1700" kern="1200">
              <a:solidFill>
                <a:srgbClr val="FDBF57"/>
              </a:solidFill>
              <a:latin typeface="Roboto Condensed" panose="02000000000000000000" pitchFamily="2" charset="0"/>
              <a:ea typeface="Roboto Condensed" panose="02000000000000000000" pitchFamily="2" charset="0"/>
            </a:rPr>
            <a:t>Feedback from </a:t>
          </a:r>
          <a:r>
            <a:rPr lang="en-US" sz="1700" b="1" kern="1200">
              <a:solidFill>
                <a:srgbClr val="FDBF57"/>
              </a:solidFill>
              <a:latin typeface="Roboto Condensed" panose="02000000000000000000" pitchFamily="2" charset="0"/>
              <a:ea typeface="Roboto Condensed" panose="02000000000000000000" pitchFamily="2" charset="0"/>
            </a:rPr>
            <a:t>over 250 members </a:t>
          </a:r>
          <a:r>
            <a:rPr lang="en-US" sz="1700" kern="1200">
              <a:solidFill>
                <a:srgbClr val="FDBF57"/>
              </a:solidFill>
              <a:latin typeface="Roboto Condensed" panose="02000000000000000000" pitchFamily="2" charset="0"/>
              <a:ea typeface="Roboto Condensed" panose="02000000000000000000" pitchFamily="2" charset="0"/>
            </a:rPr>
            <a:t>of the McMaster research community</a:t>
          </a:r>
        </a:p>
      </dsp:txBody>
      <dsp:txXfrm>
        <a:off x="768420" y="3174932"/>
        <a:ext cx="7860498" cy="6652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8F35C-0B23-4CAE-B854-4D1D2511D183}">
      <dsp:nvSpPr>
        <dsp:cNvPr id="0" name=""/>
        <dsp:cNvSpPr/>
      </dsp:nvSpPr>
      <dsp:spPr>
        <a:xfrm>
          <a:off x="-6348116" y="-971029"/>
          <a:ext cx="7556181" cy="7556181"/>
        </a:xfrm>
        <a:prstGeom prst="blockArc">
          <a:avLst>
            <a:gd name="adj1" fmla="val 18900000"/>
            <a:gd name="adj2" fmla="val 2700000"/>
            <a:gd name="adj3" fmla="val 286"/>
          </a:avLst>
        </a:prstGeom>
        <a:solidFill>
          <a:srgbClr val="7A003C"/>
        </a:solidFill>
        <a:ln w="15875" cap="flat" cmpd="sng" algn="ctr">
          <a:solidFill>
            <a:srgbClr val="7A003C"/>
          </a:solidFill>
          <a:prstDash val="solid"/>
        </a:ln>
        <a:effectLst/>
      </dsp:spPr>
      <dsp:style>
        <a:lnRef idx="2">
          <a:scrgbClr r="0" g="0" b="0"/>
        </a:lnRef>
        <a:fillRef idx="0">
          <a:scrgbClr r="0" g="0" b="0"/>
        </a:fillRef>
        <a:effectRef idx="0">
          <a:scrgbClr r="0" g="0" b="0"/>
        </a:effectRef>
        <a:fontRef idx="minor"/>
      </dsp:style>
    </dsp:sp>
    <dsp:sp modelId="{B3FFDC2F-A95D-456D-8D8F-41A9762BA324}">
      <dsp:nvSpPr>
        <dsp:cNvPr id="0" name=""/>
        <dsp:cNvSpPr/>
      </dsp:nvSpPr>
      <dsp:spPr>
        <a:xfrm>
          <a:off x="449742" y="295639"/>
          <a:ext cx="7040467" cy="591054"/>
        </a:xfrm>
        <a:prstGeom prst="rect">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150"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solidFill>
                <a:srgbClr val="FDBF57"/>
              </a:solidFill>
              <a:latin typeface="Roboto Condensed" panose="02000000000000000000" pitchFamily="2" charset="0"/>
              <a:ea typeface="Roboto Condensed" panose="02000000000000000000" pitchFamily="2" charset="0"/>
            </a:rPr>
            <a:t>Research excellence &amp; integrity</a:t>
          </a:r>
          <a:endParaRPr lang="en-CA" sz="3100" kern="1200">
            <a:solidFill>
              <a:srgbClr val="FDBF57"/>
            </a:solidFill>
            <a:latin typeface="Roboto Condensed" panose="02000000000000000000" pitchFamily="2" charset="0"/>
            <a:ea typeface="Roboto Condensed" panose="02000000000000000000" pitchFamily="2" charset="0"/>
          </a:endParaRPr>
        </a:p>
      </dsp:txBody>
      <dsp:txXfrm>
        <a:off x="449742" y="295639"/>
        <a:ext cx="7040467" cy="591054"/>
      </dsp:txXfrm>
    </dsp:sp>
    <dsp:sp modelId="{50872E54-6FCC-4678-A475-291B42C27654}">
      <dsp:nvSpPr>
        <dsp:cNvPr id="0" name=""/>
        <dsp:cNvSpPr/>
      </dsp:nvSpPr>
      <dsp:spPr>
        <a:xfrm>
          <a:off x="80333" y="221757"/>
          <a:ext cx="738818" cy="738818"/>
        </a:xfrm>
        <a:prstGeom prst="ellipse">
          <a:avLst/>
        </a:prstGeom>
        <a:blipFill rotWithShape="0">
          <a:blip xmlns:r="http://schemas.openxmlformats.org/officeDocument/2006/relationships" r:embed="rId1"/>
          <a:stretch>
            <a:fillRect/>
          </a:stretch>
        </a:blipFill>
        <a:ln w="15875" cap="flat" cmpd="sng" algn="ctr">
          <a:solidFill>
            <a:srgbClr val="7A003C"/>
          </a:solidFill>
          <a:prstDash val="solid"/>
        </a:ln>
        <a:effectLst/>
      </dsp:spPr>
      <dsp:style>
        <a:lnRef idx="2">
          <a:scrgbClr r="0" g="0" b="0"/>
        </a:lnRef>
        <a:fillRef idx="1">
          <a:scrgbClr r="0" g="0" b="0"/>
        </a:fillRef>
        <a:effectRef idx="0">
          <a:scrgbClr r="0" g="0" b="0"/>
        </a:effectRef>
        <a:fontRef idx="minor"/>
      </dsp:style>
    </dsp:sp>
    <dsp:sp modelId="{539ED331-6D78-44B3-A918-C9EECDD4459F}">
      <dsp:nvSpPr>
        <dsp:cNvPr id="0" name=""/>
        <dsp:cNvSpPr/>
      </dsp:nvSpPr>
      <dsp:spPr>
        <a:xfrm>
          <a:off x="1106533" y="1146209"/>
          <a:ext cx="6379678" cy="591054"/>
        </a:xfrm>
        <a:prstGeom prst="rect">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150"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solidFill>
                <a:srgbClr val="FDBF57"/>
              </a:solidFill>
              <a:latin typeface="Roboto Condensed" panose="02000000000000000000" pitchFamily="2" charset="0"/>
              <a:ea typeface="Roboto Condensed" panose="02000000000000000000" pitchFamily="2" charset="0"/>
            </a:rPr>
            <a:t>Indigenous data sovereignty</a:t>
          </a:r>
        </a:p>
      </dsp:txBody>
      <dsp:txXfrm>
        <a:off x="1106533" y="1146209"/>
        <a:ext cx="6379678" cy="591054"/>
      </dsp:txXfrm>
    </dsp:sp>
    <dsp:sp modelId="{D33B480E-140F-44C6-90B9-996C517FD1DB}">
      <dsp:nvSpPr>
        <dsp:cNvPr id="0" name=""/>
        <dsp:cNvSpPr/>
      </dsp:nvSpPr>
      <dsp:spPr>
        <a:xfrm>
          <a:off x="566516" y="1108227"/>
          <a:ext cx="738818" cy="738818"/>
        </a:xfrm>
        <a:prstGeom prst="ellipse">
          <a:avLst/>
        </a:prstGeom>
        <a:blipFill dpi="0" rotWithShape="0">
          <a:blip xmlns:r="http://schemas.openxmlformats.org/officeDocument/2006/relationships" r:embed="rId2"/>
          <a:srcRect/>
          <a:stretch>
            <a:fillRect/>
          </a:stretch>
        </a:blipFill>
        <a:ln w="15875" cap="flat" cmpd="sng" algn="ctr">
          <a:solidFill>
            <a:srgbClr val="7A003C"/>
          </a:solidFill>
          <a:prstDash val="solid"/>
        </a:ln>
        <a:effectLst/>
      </dsp:spPr>
      <dsp:style>
        <a:lnRef idx="2">
          <a:scrgbClr r="0" g="0" b="0"/>
        </a:lnRef>
        <a:fillRef idx="1">
          <a:scrgbClr r="0" g="0" b="0"/>
        </a:fillRef>
        <a:effectRef idx="0">
          <a:scrgbClr r="0" g="0" b="0"/>
        </a:effectRef>
        <a:fontRef idx="minor"/>
      </dsp:style>
    </dsp:sp>
    <dsp:sp modelId="{1DA4728D-E621-407B-A852-E2A5EC19C118}">
      <dsp:nvSpPr>
        <dsp:cNvPr id="0" name=""/>
        <dsp:cNvSpPr/>
      </dsp:nvSpPr>
      <dsp:spPr>
        <a:xfrm>
          <a:off x="1158245" y="2068579"/>
          <a:ext cx="6331964" cy="591054"/>
        </a:xfrm>
        <a:prstGeom prst="rect">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150"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solidFill>
                <a:srgbClr val="FDBF57"/>
              </a:solidFill>
              <a:latin typeface="Roboto Condensed" panose="02000000000000000000" pitchFamily="2" charset="0"/>
              <a:ea typeface="Roboto Condensed" panose="02000000000000000000" pitchFamily="2" charset="0"/>
            </a:rPr>
            <a:t>Collaboration &amp; coordination</a:t>
          </a:r>
        </a:p>
      </dsp:txBody>
      <dsp:txXfrm>
        <a:off x="1158245" y="2068579"/>
        <a:ext cx="6331964" cy="591054"/>
      </dsp:txXfrm>
    </dsp:sp>
    <dsp:sp modelId="{8548815B-53C6-438E-AF91-D79ADFACD878}">
      <dsp:nvSpPr>
        <dsp:cNvPr id="0" name=""/>
        <dsp:cNvSpPr/>
      </dsp:nvSpPr>
      <dsp:spPr>
        <a:xfrm>
          <a:off x="788835" y="1994697"/>
          <a:ext cx="738818" cy="738818"/>
        </a:xfrm>
        <a:prstGeom prst="ellipse">
          <a:avLst/>
        </a:prstGeom>
        <a:blipFill dpi="0" rotWithShape="0">
          <a:blip xmlns:r="http://schemas.openxmlformats.org/officeDocument/2006/relationships" r:embed="rId3"/>
          <a:srcRect/>
          <a:stretch>
            <a:fillRect/>
          </a:stretch>
        </a:blipFill>
        <a:ln w="15875" cap="flat" cmpd="sng" algn="ctr">
          <a:solidFill>
            <a:srgbClr val="7A003C"/>
          </a:solidFill>
          <a:prstDash val="solid"/>
        </a:ln>
        <a:effectLst/>
      </dsp:spPr>
      <dsp:style>
        <a:lnRef idx="2">
          <a:scrgbClr r="0" g="0" b="0"/>
        </a:lnRef>
        <a:fillRef idx="1">
          <a:scrgbClr r="0" g="0" b="0"/>
        </a:fillRef>
        <a:effectRef idx="0">
          <a:scrgbClr r="0" g="0" b="0"/>
        </a:effectRef>
        <a:fontRef idx="minor"/>
      </dsp:style>
    </dsp:sp>
    <dsp:sp modelId="{B7DDF7B2-0015-4664-B639-6C50FF9C32FA}">
      <dsp:nvSpPr>
        <dsp:cNvPr id="0" name=""/>
        <dsp:cNvSpPr/>
      </dsp:nvSpPr>
      <dsp:spPr>
        <a:xfrm>
          <a:off x="1158245" y="2954488"/>
          <a:ext cx="6331964" cy="591054"/>
        </a:xfrm>
        <a:prstGeom prst="rect">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150"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solidFill>
                <a:srgbClr val="FDBF57"/>
              </a:solidFill>
              <a:latin typeface="Roboto Condensed" panose="02000000000000000000" pitchFamily="2" charset="0"/>
              <a:ea typeface="Roboto Condensed" panose="02000000000000000000" pitchFamily="2" charset="0"/>
            </a:rPr>
            <a:t>Researcher-centered support</a:t>
          </a:r>
        </a:p>
      </dsp:txBody>
      <dsp:txXfrm>
        <a:off x="1158245" y="2954488"/>
        <a:ext cx="6331964" cy="591054"/>
      </dsp:txXfrm>
    </dsp:sp>
    <dsp:sp modelId="{5DFD3966-0784-4393-BC64-D90FB5D98DDF}">
      <dsp:nvSpPr>
        <dsp:cNvPr id="0" name=""/>
        <dsp:cNvSpPr/>
      </dsp:nvSpPr>
      <dsp:spPr>
        <a:xfrm>
          <a:off x="788835" y="2880606"/>
          <a:ext cx="738818" cy="738818"/>
        </a:xfrm>
        <a:prstGeom prst="ellipse">
          <a:avLst/>
        </a:prstGeom>
        <a:blipFill dpi="0" rotWithShape="0">
          <a:blip xmlns:r="http://schemas.openxmlformats.org/officeDocument/2006/relationships" r:embed="rId4"/>
          <a:srcRect/>
          <a:stretch>
            <a:fillRect/>
          </a:stretch>
        </a:blipFill>
        <a:ln w="15875" cap="flat" cmpd="sng" algn="ctr">
          <a:solidFill>
            <a:srgbClr val="7A003C"/>
          </a:solidFill>
          <a:prstDash val="solid"/>
        </a:ln>
        <a:effectLst/>
      </dsp:spPr>
      <dsp:style>
        <a:lnRef idx="2">
          <a:scrgbClr r="0" g="0" b="0"/>
        </a:lnRef>
        <a:fillRef idx="1">
          <a:scrgbClr r="0" g="0" b="0"/>
        </a:fillRef>
        <a:effectRef idx="0">
          <a:scrgbClr r="0" g="0" b="0"/>
        </a:effectRef>
        <a:fontRef idx="minor"/>
      </dsp:style>
    </dsp:sp>
    <dsp:sp modelId="{F1475FF6-2441-4BFF-88DF-B1F42F5668B8}">
      <dsp:nvSpPr>
        <dsp:cNvPr id="0" name=""/>
        <dsp:cNvSpPr/>
      </dsp:nvSpPr>
      <dsp:spPr>
        <a:xfrm>
          <a:off x="935925" y="3840958"/>
          <a:ext cx="6554284" cy="591054"/>
        </a:xfrm>
        <a:prstGeom prst="rect">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150"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solidFill>
                <a:srgbClr val="FDBF57"/>
              </a:solidFill>
              <a:latin typeface="Roboto Condensed" panose="02000000000000000000" pitchFamily="2" charset="0"/>
              <a:ea typeface="Roboto Condensed" panose="02000000000000000000" pitchFamily="2" charset="0"/>
            </a:rPr>
            <a:t>Global research leadership and impact</a:t>
          </a:r>
        </a:p>
      </dsp:txBody>
      <dsp:txXfrm>
        <a:off x="935925" y="3840958"/>
        <a:ext cx="6554284" cy="591054"/>
      </dsp:txXfrm>
    </dsp:sp>
    <dsp:sp modelId="{4F63F874-E4A6-42F3-913D-61C3817AA64E}">
      <dsp:nvSpPr>
        <dsp:cNvPr id="0" name=""/>
        <dsp:cNvSpPr/>
      </dsp:nvSpPr>
      <dsp:spPr>
        <a:xfrm>
          <a:off x="566516" y="3767076"/>
          <a:ext cx="738818" cy="738818"/>
        </a:xfrm>
        <a:prstGeom prst="ellipse">
          <a:avLst/>
        </a:prstGeom>
        <a:blipFill dpi="0" rotWithShape="0">
          <a:blip xmlns:r="http://schemas.openxmlformats.org/officeDocument/2006/relationships" r:embed="rId5"/>
          <a:srcRect/>
          <a:stretch>
            <a:fillRect/>
          </a:stretch>
        </a:blipFill>
        <a:ln w="15875" cap="flat" cmpd="sng" algn="ctr">
          <a:solidFill>
            <a:srgbClr val="7A003C"/>
          </a:solidFill>
          <a:prstDash val="solid"/>
        </a:ln>
        <a:effectLst/>
      </dsp:spPr>
      <dsp:style>
        <a:lnRef idx="2">
          <a:scrgbClr r="0" g="0" b="0"/>
        </a:lnRef>
        <a:fillRef idx="1">
          <a:scrgbClr r="0" g="0" b="0"/>
        </a:fillRef>
        <a:effectRef idx="0">
          <a:scrgbClr r="0" g="0" b="0"/>
        </a:effectRef>
        <a:fontRef idx="minor"/>
      </dsp:style>
    </dsp:sp>
    <dsp:sp modelId="{B65897E5-8C74-4B40-90BA-2930D7274FB3}">
      <dsp:nvSpPr>
        <dsp:cNvPr id="0" name=""/>
        <dsp:cNvSpPr/>
      </dsp:nvSpPr>
      <dsp:spPr>
        <a:xfrm>
          <a:off x="449742" y="4727428"/>
          <a:ext cx="7040467" cy="591054"/>
        </a:xfrm>
        <a:prstGeom prst="rect">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150"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solidFill>
                <a:srgbClr val="FDBF57"/>
              </a:solidFill>
              <a:latin typeface="Roboto Condensed" panose="02000000000000000000" pitchFamily="2" charset="0"/>
              <a:ea typeface="Roboto Condensed" panose="02000000000000000000" pitchFamily="2" charset="0"/>
            </a:rPr>
            <a:t>Research security</a:t>
          </a:r>
          <a:endParaRPr lang="en-CA" sz="3100" kern="1200">
            <a:solidFill>
              <a:srgbClr val="FDBF57"/>
            </a:solidFill>
            <a:latin typeface="Roboto Condensed" panose="02000000000000000000" pitchFamily="2" charset="0"/>
            <a:ea typeface="Roboto Condensed" panose="02000000000000000000" pitchFamily="2" charset="0"/>
          </a:endParaRPr>
        </a:p>
      </dsp:txBody>
      <dsp:txXfrm>
        <a:off x="449742" y="4727428"/>
        <a:ext cx="7040467" cy="591054"/>
      </dsp:txXfrm>
    </dsp:sp>
    <dsp:sp modelId="{3101D22D-EAF2-4B8B-AD6E-79FECA633B76}">
      <dsp:nvSpPr>
        <dsp:cNvPr id="0" name=""/>
        <dsp:cNvSpPr/>
      </dsp:nvSpPr>
      <dsp:spPr>
        <a:xfrm>
          <a:off x="80333" y="4653546"/>
          <a:ext cx="738818" cy="738818"/>
        </a:xfrm>
        <a:prstGeom prst="ellipse">
          <a:avLst/>
        </a:prstGeom>
        <a:blipFill dpi="0" rotWithShape="0">
          <a:blip xmlns:r="http://schemas.openxmlformats.org/officeDocument/2006/relationships" r:embed="rId6"/>
          <a:srcRect/>
          <a:stretch>
            <a:fillRect/>
          </a:stretch>
        </a:blipFill>
        <a:ln w="15875" cap="flat" cmpd="sng" algn="ctr">
          <a:solidFill>
            <a:srgbClr val="7A003C"/>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4BA76-DEC1-4A4D-9672-C5782F16699A}">
      <dsp:nvSpPr>
        <dsp:cNvPr id="0" name=""/>
        <dsp:cNvSpPr/>
      </dsp:nvSpPr>
      <dsp:spPr>
        <a:xfrm>
          <a:off x="806" y="0"/>
          <a:ext cx="2097759" cy="4901909"/>
        </a:xfrm>
        <a:prstGeom prst="roundRect">
          <a:avLst>
            <a:gd name="adj" fmla="val 10000"/>
          </a:avLst>
        </a:prstGeom>
        <a:solidFill>
          <a:srgbClr val="7A003C"/>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solidFill>
                <a:srgbClr val="FDBF57"/>
              </a:solidFill>
              <a:latin typeface="Roboto Condensed" panose="02000000000000000000" pitchFamily="2" charset="0"/>
              <a:ea typeface="Roboto Condensed" panose="02000000000000000000" pitchFamily="2" charset="0"/>
            </a:rPr>
            <a:t>University Leadership</a:t>
          </a:r>
          <a:endParaRPr lang="en-CA" sz="3000" kern="1200">
            <a:solidFill>
              <a:srgbClr val="FDBF57"/>
            </a:solidFill>
            <a:latin typeface="Roboto Condensed" panose="02000000000000000000" pitchFamily="2" charset="0"/>
            <a:ea typeface="Roboto Condensed" panose="02000000000000000000" pitchFamily="2" charset="0"/>
          </a:endParaRPr>
        </a:p>
      </dsp:txBody>
      <dsp:txXfrm>
        <a:off x="806" y="0"/>
        <a:ext cx="2097759" cy="1470572"/>
      </dsp:txXfrm>
    </dsp:sp>
    <dsp:sp modelId="{9BC6DC4C-8FF0-40F7-B029-B8A94B86417C}">
      <dsp:nvSpPr>
        <dsp:cNvPr id="0" name=""/>
        <dsp:cNvSpPr/>
      </dsp:nvSpPr>
      <dsp:spPr>
        <a:xfrm>
          <a:off x="210582" y="1470991"/>
          <a:ext cx="1678207" cy="963028"/>
        </a:xfrm>
        <a:prstGeom prst="roundRect">
          <a:avLst>
            <a:gd name="adj" fmla="val 10000"/>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FDBF57"/>
              </a:solidFill>
              <a:latin typeface="Roboto Condensed" panose="02000000000000000000" pitchFamily="2" charset="0"/>
              <a:ea typeface="Roboto Condensed" panose="02000000000000000000" pitchFamily="2" charset="0"/>
            </a:rPr>
            <a:t>Data Leadership</a:t>
          </a:r>
          <a:endParaRPr lang="en-CA" sz="2000" kern="1200">
            <a:solidFill>
              <a:srgbClr val="FDBF57"/>
            </a:solidFill>
            <a:latin typeface="Roboto Condensed" panose="02000000000000000000" pitchFamily="2" charset="0"/>
            <a:ea typeface="Roboto Condensed" panose="02000000000000000000" pitchFamily="2" charset="0"/>
          </a:endParaRPr>
        </a:p>
      </dsp:txBody>
      <dsp:txXfrm>
        <a:off x="238788" y="1499197"/>
        <a:ext cx="1621795" cy="906616"/>
      </dsp:txXfrm>
    </dsp:sp>
    <dsp:sp modelId="{B7C8AFD2-F33C-479F-A344-1287CC10BC55}">
      <dsp:nvSpPr>
        <dsp:cNvPr id="0" name=""/>
        <dsp:cNvSpPr/>
      </dsp:nvSpPr>
      <dsp:spPr>
        <a:xfrm>
          <a:off x="210582" y="2582178"/>
          <a:ext cx="1678207" cy="963028"/>
        </a:xfrm>
        <a:prstGeom prst="roundRect">
          <a:avLst>
            <a:gd name="adj" fmla="val 10000"/>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FDBF57"/>
              </a:solidFill>
              <a:latin typeface="Roboto Condensed" panose="02000000000000000000" pitchFamily="2" charset="0"/>
              <a:ea typeface="Roboto Condensed" panose="02000000000000000000" pitchFamily="2" charset="0"/>
            </a:rPr>
            <a:t>Governance</a:t>
          </a:r>
          <a:endParaRPr lang="en-CA" sz="2000" kern="1200">
            <a:solidFill>
              <a:srgbClr val="FDBF57"/>
            </a:solidFill>
            <a:latin typeface="Roboto Condensed" panose="02000000000000000000" pitchFamily="2" charset="0"/>
            <a:ea typeface="Roboto Condensed" panose="02000000000000000000" pitchFamily="2" charset="0"/>
          </a:endParaRPr>
        </a:p>
      </dsp:txBody>
      <dsp:txXfrm>
        <a:off x="238788" y="2610384"/>
        <a:ext cx="1621795" cy="906616"/>
      </dsp:txXfrm>
    </dsp:sp>
    <dsp:sp modelId="{C884DE78-163F-42D3-A1CB-C3FFB0378BC8}">
      <dsp:nvSpPr>
        <dsp:cNvPr id="0" name=""/>
        <dsp:cNvSpPr/>
      </dsp:nvSpPr>
      <dsp:spPr>
        <a:xfrm>
          <a:off x="210582" y="3693365"/>
          <a:ext cx="1678207" cy="963028"/>
        </a:xfrm>
        <a:prstGeom prst="roundRect">
          <a:avLst>
            <a:gd name="adj" fmla="val 10000"/>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FDBF57"/>
              </a:solidFill>
              <a:latin typeface="Roboto Condensed" panose="02000000000000000000" pitchFamily="2" charset="0"/>
              <a:ea typeface="Roboto Condensed" panose="02000000000000000000" pitchFamily="2" charset="0"/>
            </a:rPr>
            <a:t>Support</a:t>
          </a:r>
          <a:endParaRPr lang="en-CA" sz="2000" kern="1200">
            <a:solidFill>
              <a:srgbClr val="FDBF57"/>
            </a:solidFill>
            <a:latin typeface="Roboto Condensed" panose="02000000000000000000" pitchFamily="2" charset="0"/>
            <a:ea typeface="Roboto Condensed" panose="02000000000000000000" pitchFamily="2" charset="0"/>
          </a:endParaRPr>
        </a:p>
      </dsp:txBody>
      <dsp:txXfrm>
        <a:off x="238788" y="3721571"/>
        <a:ext cx="1621795" cy="906616"/>
      </dsp:txXfrm>
    </dsp:sp>
    <dsp:sp modelId="{6C2F8AA4-2CD1-47BB-B532-FD5CE8D48B09}">
      <dsp:nvSpPr>
        <dsp:cNvPr id="0" name=""/>
        <dsp:cNvSpPr/>
      </dsp:nvSpPr>
      <dsp:spPr>
        <a:xfrm>
          <a:off x="2255898" y="0"/>
          <a:ext cx="2097759" cy="4901909"/>
        </a:xfrm>
        <a:prstGeom prst="roundRect">
          <a:avLst>
            <a:gd name="adj" fmla="val 10000"/>
          </a:avLst>
        </a:prstGeom>
        <a:solidFill>
          <a:srgbClr val="7A003C"/>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solidFill>
                <a:srgbClr val="FDBF57"/>
              </a:solidFill>
              <a:latin typeface="Roboto Condensed" panose="02000000000000000000" pitchFamily="2" charset="0"/>
              <a:ea typeface="Roboto Condensed" panose="02000000000000000000" pitchFamily="2" charset="0"/>
            </a:rPr>
            <a:t>Researchers</a:t>
          </a:r>
        </a:p>
      </dsp:txBody>
      <dsp:txXfrm>
        <a:off x="2255898" y="0"/>
        <a:ext cx="2097759" cy="1470572"/>
      </dsp:txXfrm>
    </dsp:sp>
    <dsp:sp modelId="{79A328DF-B7A7-44EA-94D1-9FA93FDF2688}">
      <dsp:nvSpPr>
        <dsp:cNvPr id="0" name=""/>
        <dsp:cNvSpPr/>
      </dsp:nvSpPr>
      <dsp:spPr>
        <a:xfrm>
          <a:off x="2465674" y="1470991"/>
          <a:ext cx="1678207" cy="963028"/>
        </a:xfrm>
        <a:prstGeom prst="roundRect">
          <a:avLst>
            <a:gd name="adj" fmla="val 10000"/>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FDBF57"/>
              </a:solidFill>
              <a:latin typeface="Roboto Condensed" panose="02000000000000000000" pitchFamily="2" charset="0"/>
              <a:ea typeface="Roboto Condensed" panose="02000000000000000000" pitchFamily="2" charset="0"/>
            </a:rPr>
            <a:t>Data Champions</a:t>
          </a:r>
        </a:p>
      </dsp:txBody>
      <dsp:txXfrm>
        <a:off x="2493880" y="1499197"/>
        <a:ext cx="1621795" cy="906616"/>
      </dsp:txXfrm>
    </dsp:sp>
    <dsp:sp modelId="{196B49ED-FBBF-4231-A48D-B117C9BD5AF7}">
      <dsp:nvSpPr>
        <dsp:cNvPr id="0" name=""/>
        <dsp:cNvSpPr/>
      </dsp:nvSpPr>
      <dsp:spPr>
        <a:xfrm>
          <a:off x="2465674" y="2582178"/>
          <a:ext cx="1678207" cy="963028"/>
        </a:xfrm>
        <a:prstGeom prst="roundRect">
          <a:avLst>
            <a:gd name="adj" fmla="val 10000"/>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FDBF57"/>
              </a:solidFill>
              <a:latin typeface="Roboto Condensed" panose="02000000000000000000" pitchFamily="2" charset="0"/>
              <a:ea typeface="Roboto Condensed" panose="02000000000000000000" pitchFamily="2" charset="0"/>
            </a:rPr>
            <a:t>Research Excellence</a:t>
          </a:r>
        </a:p>
      </dsp:txBody>
      <dsp:txXfrm>
        <a:off x="2493880" y="2610384"/>
        <a:ext cx="1621795" cy="906616"/>
      </dsp:txXfrm>
    </dsp:sp>
    <dsp:sp modelId="{612C868E-BD51-46DC-9360-2E622D51115D}">
      <dsp:nvSpPr>
        <dsp:cNvPr id="0" name=""/>
        <dsp:cNvSpPr/>
      </dsp:nvSpPr>
      <dsp:spPr>
        <a:xfrm>
          <a:off x="2465674" y="3693365"/>
          <a:ext cx="1678207" cy="963028"/>
        </a:xfrm>
        <a:prstGeom prst="roundRect">
          <a:avLst>
            <a:gd name="adj" fmla="val 10000"/>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FDBF57"/>
              </a:solidFill>
              <a:latin typeface="Roboto Condensed" panose="02000000000000000000" pitchFamily="2" charset="0"/>
              <a:ea typeface="Roboto Condensed" panose="02000000000000000000" pitchFamily="2" charset="0"/>
            </a:rPr>
            <a:t>Engagement</a:t>
          </a:r>
        </a:p>
      </dsp:txBody>
      <dsp:txXfrm>
        <a:off x="2493880" y="3721571"/>
        <a:ext cx="1621795" cy="906616"/>
      </dsp:txXfrm>
    </dsp:sp>
    <dsp:sp modelId="{315A73B9-1F7A-4833-8A18-600E9ED1E432}">
      <dsp:nvSpPr>
        <dsp:cNvPr id="0" name=""/>
        <dsp:cNvSpPr/>
      </dsp:nvSpPr>
      <dsp:spPr>
        <a:xfrm>
          <a:off x="4510989" y="0"/>
          <a:ext cx="2097759" cy="4901909"/>
        </a:xfrm>
        <a:prstGeom prst="roundRect">
          <a:avLst>
            <a:gd name="adj" fmla="val 10000"/>
          </a:avLst>
        </a:prstGeom>
        <a:solidFill>
          <a:srgbClr val="7A003C"/>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solidFill>
                <a:srgbClr val="FDBF57"/>
              </a:solidFill>
              <a:latin typeface="Roboto Condensed" panose="02000000000000000000" pitchFamily="2" charset="0"/>
              <a:ea typeface="Roboto Condensed" panose="02000000000000000000" pitchFamily="2" charset="0"/>
            </a:rPr>
            <a:t>Research Support</a:t>
          </a:r>
        </a:p>
      </dsp:txBody>
      <dsp:txXfrm>
        <a:off x="4510989" y="0"/>
        <a:ext cx="2097759" cy="1470572"/>
      </dsp:txXfrm>
    </dsp:sp>
    <dsp:sp modelId="{218E4D0A-BF83-44E8-B2B1-64AD08B85632}">
      <dsp:nvSpPr>
        <dsp:cNvPr id="0" name=""/>
        <dsp:cNvSpPr/>
      </dsp:nvSpPr>
      <dsp:spPr>
        <a:xfrm>
          <a:off x="4720765" y="1470991"/>
          <a:ext cx="1678207" cy="963028"/>
        </a:xfrm>
        <a:prstGeom prst="roundRect">
          <a:avLst>
            <a:gd name="adj" fmla="val 10000"/>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FDBF57"/>
              </a:solidFill>
              <a:latin typeface="Roboto Condensed" panose="02000000000000000000" pitchFamily="2" charset="0"/>
              <a:ea typeface="Roboto Condensed" panose="02000000000000000000" pitchFamily="2" charset="0"/>
            </a:rPr>
            <a:t>Internal Knowledge Transfer</a:t>
          </a:r>
        </a:p>
      </dsp:txBody>
      <dsp:txXfrm>
        <a:off x="4748971" y="1499197"/>
        <a:ext cx="1621795" cy="906616"/>
      </dsp:txXfrm>
    </dsp:sp>
    <dsp:sp modelId="{49B04EFD-54F3-4853-A596-FECBC08783D6}">
      <dsp:nvSpPr>
        <dsp:cNvPr id="0" name=""/>
        <dsp:cNvSpPr/>
      </dsp:nvSpPr>
      <dsp:spPr>
        <a:xfrm>
          <a:off x="4720765" y="2582178"/>
          <a:ext cx="1678207" cy="963028"/>
        </a:xfrm>
        <a:prstGeom prst="roundRect">
          <a:avLst>
            <a:gd name="adj" fmla="val 10000"/>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FDBF57"/>
              </a:solidFill>
              <a:latin typeface="Roboto Condensed" panose="02000000000000000000" pitchFamily="2" charset="0"/>
              <a:ea typeface="Roboto Condensed" panose="02000000000000000000" pitchFamily="2" charset="0"/>
            </a:rPr>
            <a:t>Coordination of Services</a:t>
          </a:r>
        </a:p>
      </dsp:txBody>
      <dsp:txXfrm>
        <a:off x="4748971" y="2610384"/>
        <a:ext cx="1621795" cy="906616"/>
      </dsp:txXfrm>
    </dsp:sp>
    <dsp:sp modelId="{B8BCE32E-664B-4938-AC8C-6214C8D969E5}">
      <dsp:nvSpPr>
        <dsp:cNvPr id="0" name=""/>
        <dsp:cNvSpPr/>
      </dsp:nvSpPr>
      <dsp:spPr>
        <a:xfrm>
          <a:off x="4720765" y="3693365"/>
          <a:ext cx="1678207" cy="963028"/>
        </a:xfrm>
        <a:prstGeom prst="roundRect">
          <a:avLst>
            <a:gd name="adj" fmla="val 10000"/>
          </a:avLst>
        </a:prstGeom>
        <a:solidFill>
          <a:srgbClr val="7A003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FDBF57"/>
              </a:solidFill>
              <a:latin typeface="Roboto Condensed" panose="02000000000000000000" pitchFamily="2" charset="0"/>
              <a:ea typeface="Roboto Condensed" panose="02000000000000000000" pitchFamily="2" charset="0"/>
            </a:rPr>
            <a:t>Service Innovation</a:t>
          </a:r>
        </a:p>
      </dsp:txBody>
      <dsp:txXfrm>
        <a:off x="4748971" y="3721571"/>
        <a:ext cx="1621795" cy="90661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57549-CBC9-44C3-81FA-E6ECD0D81C64}" type="datetimeFigureOut">
              <a:rPr lang="en-CA" smtClean="0"/>
              <a:t>2023-03-22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44722-FB9D-48B4-850D-625FBF30FDFF}" type="slidenum">
              <a:rPr lang="en-CA" smtClean="0"/>
              <a:t>‹#›</a:t>
            </a:fld>
            <a:endParaRPr lang="en-CA"/>
          </a:p>
        </p:txBody>
      </p:sp>
    </p:spTree>
    <p:extLst>
      <p:ext uri="{BB962C8B-B14F-4D97-AF65-F5344CB8AC3E}">
        <p14:creationId xmlns:p14="http://schemas.microsoft.com/office/powerpoint/2010/main" val="4229249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rdm.mcmaster.ca/plan" TargetMode="External"/><Relationship Id="rId3" Type="http://schemas.openxmlformats.org/officeDocument/2006/relationships/hyperlink" Target="mailto:rdm@mcmaster.ca" TargetMode="External"/><Relationship Id="rId7" Type="http://schemas.openxmlformats.org/officeDocument/2006/relationships/hyperlink" Target="https://rdm.mcmaster.ca/finder"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rdm.mcmaster.ca/" TargetMode="External"/><Relationship Id="rId5" Type="http://schemas.openxmlformats.org/officeDocument/2006/relationships/hyperlink" Target="http://u.mcmaster.ca/learn-rdm" TargetMode="External"/><Relationship Id="rId4" Type="http://schemas.openxmlformats.org/officeDocument/2006/relationships/hyperlink" Target="https://rdm.mcmaster.ca/events" TargetMode="External"/><Relationship Id="rId9" Type="http://schemas.openxmlformats.org/officeDocument/2006/relationships/hyperlink" Target="https://borealisdata.ca/dataverse/mcmaste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3B7308-67D8-4817-9F4A-3CB3DA1B0BFE}" type="slidenum">
              <a:rPr lang="en-US" smtClean="0"/>
              <a:t>1</a:t>
            </a:fld>
            <a:endParaRPr lang="en-US"/>
          </a:p>
        </p:txBody>
      </p:sp>
    </p:spTree>
    <p:extLst>
      <p:ext uri="{BB962C8B-B14F-4D97-AF65-F5344CB8AC3E}">
        <p14:creationId xmlns:p14="http://schemas.microsoft.com/office/powerpoint/2010/main" val="3033539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Times New Roman" panose="02020603050405020304" pitchFamily="18" charset="0"/>
              </a:rPr>
              <a:t>We also have training, services, and supports already developed to support researchers and researchers in training. This will expand in relation to the RDM strategy. If you’re doing RDM-related activities or are curious, please reach out. We’re doing several class visits to Methods classes this fall, and are happy to provide custom training to you, your research teams, and your students. </a:t>
            </a:r>
          </a:p>
          <a:p>
            <a:endParaRPr lang="en-US" sz="1200" dirty="0">
              <a:effectLst/>
              <a:latin typeface="Calibri" panose="020F0502020204030204" pitchFamily="34" charset="0"/>
            </a:endParaRPr>
          </a:p>
          <a:p>
            <a:r>
              <a:rPr lang="en-US" sz="1200" dirty="0">
                <a:effectLst/>
                <a:latin typeface="Calibri" panose="020F0502020204030204" pitchFamily="34" charset="0"/>
              </a:rPr>
              <a:t>Consultations: Available for students, postdocs, faculty and staff with ay RDM-related questions</a:t>
            </a:r>
          </a:p>
          <a:p>
            <a:pPr marL="0" marR="0" lvl="0" indent="0" algn="l" defTabSz="622300" rtl="0" eaLnBrk="1" fontAlgn="auto" latinLnBrk="0" hangingPunct="1">
              <a:lnSpc>
                <a:spcPct val="10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3">
                  <a:extLst>
                    <a:ext uri="{A12FA001-AC4F-418D-AE19-62706E023703}">
                      <ahyp:hlinkClr xmlns:ahyp="http://schemas.microsoft.com/office/drawing/2018/hyperlinkcolor" val="tx"/>
                    </a:ext>
                  </a:extLst>
                </a:hlinkClick>
              </a:rPr>
              <a:t>Class Visits + Course Modules</a:t>
            </a:r>
            <a:r>
              <a:rPr kumimoji="0" lang="en-US" sz="12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a:t>
            </a:r>
            <a:r>
              <a:rPr kumimoji="0" lang="en-US" sz="12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For graduate and undergraduate levels. </a:t>
            </a:r>
            <a:endParaRPr kumimoji="0" lang="en-US" sz="12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3">
                <a:extLst>
                  <a:ext uri="{A12FA001-AC4F-418D-AE19-62706E023703}">
                    <ahyp:hlinkClr xmlns:ahyp="http://schemas.microsoft.com/office/drawing/2018/hyperlinkcolor" val="tx"/>
                  </a:ext>
                </a:extLst>
              </a:hlinkClick>
            </a:endParaRPr>
          </a:p>
          <a:p>
            <a:pPr marL="0" marR="0" lvl="0" indent="0" algn="l" defTabSz="622300" rtl="0" eaLnBrk="1" fontAlgn="auto" latinLnBrk="0" hangingPunct="1">
              <a:lnSpc>
                <a:spcPct val="10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Training:</a:t>
            </a:r>
            <a:r>
              <a:rPr kumimoji="0" lang="en-US" sz="12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Introductory and focused training workshops </a:t>
            </a:r>
            <a:r>
              <a:rPr kumimoji="0" lang="en-US" sz="12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4">
                  <a:extLst>
                    <a:ext uri="{A12FA001-AC4F-418D-AE19-62706E023703}">
                      <ahyp:hlinkClr xmlns:ahyp="http://schemas.microsoft.com/office/drawing/2018/hyperlinkcolor" val="tx"/>
                    </a:ext>
                  </a:extLst>
                </a:hlinkClick>
              </a:rPr>
              <a:t>Current events series for 2022-23</a:t>
            </a:r>
            <a:r>
              <a:rPr kumimoji="0" lang="en-US" sz="12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and </a:t>
            </a:r>
            <a:r>
              <a:rPr kumimoji="0" lang="en-US" sz="12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5">
                  <a:extLst>
                    <a:ext uri="{A12FA001-AC4F-418D-AE19-62706E023703}">
                      <ahyp:hlinkClr xmlns:ahyp="http://schemas.microsoft.com/office/drawing/2018/hyperlinkcolor" val="tx"/>
                    </a:ext>
                  </a:extLst>
                </a:hlinkClick>
              </a:rPr>
              <a:t>previous recordings available for asynchronous learning</a:t>
            </a:r>
            <a:r>
              <a:rPr kumimoji="0" lang="en-US" sz="12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a:t>
            </a:r>
          </a:p>
          <a:p>
            <a:pPr marL="0" marR="0" lvl="0" indent="0" algn="l" defTabSz="622300" rtl="0" eaLnBrk="1" fontAlgn="auto" latinLnBrk="0" hangingPunct="1">
              <a:lnSpc>
                <a:spcPct val="10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6">
                  <a:extLst>
                    <a:ext uri="{A12FA001-AC4F-418D-AE19-62706E023703}">
                      <ahyp:hlinkClr xmlns:ahyp="http://schemas.microsoft.com/office/drawing/2018/hyperlinkcolor" val="tx"/>
                    </a:ext>
                  </a:extLst>
                </a:hlinkClick>
              </a:rPr>
              <a:t>Website</a:t>
            </a:r>
            <a:r>
              <a:rPr kumimoji="0" lang="en-US" sz="12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Overview and resources through the research cycle: Secure, Plan, Find, Organize, Store, Publish, and Archive data.</a:t>
            </a:r>
          </a:p>
          <a:p>
            <a:pPr marL="0" marR="0" lvl="0" indent="0" algn="l" defTabSz="622300" rtl="0" eaLnBrk="1" fontAlgn="auto" latinLnBrk="0" hangingPunct="1">
              <a:lnSpc>
                <a:spcPct val="10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7">
                  <a:extLst>
                    <a:ext uri="{A12FA001-AC4F-418D-AE19-62706E023703}">
                      <ahyp:hlinkClr xmlns:ahyp="http://schemas.microsoft.com/office/drawing/2018/hyperlinkcolor" val="tx"/>
                    </a:ext>
                  </a:extLst>
                </a:hlinkClick>
              </a:rPr>
              <a:t>Data Storage Finder</a:t>
            </a:r>
            <a:r>
              <a:rPr kumimoji="0" lang="en-US" sz="12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a:t>
            </a:r>
            <a:r>
              <a:rPr kumimoji="0" lang="en-US" sz="12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McMaster-specific interactive tool - find a vetted storage provider based on risk, volume, and more</a:t>
            </a:r>
          </a:p>
          <a:p>
            <a:pPr marL="0" marR="0" lvl="0" indent="0" algn="l" defTabSz="622300" rtl="0" eaLnBrk="1" fontAlgn="auto" latinLnBrk="0" hangingPunct="1">
              <a:lnSpc>
                <a:spcPct val="10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8">
                  <a:extLst>
                    <a:ext uri="{A12FA001-AC4F-418D-AE19-62706E023703}">
                      <ahyp:hlinkClr xmlns:ahyp="http://schemas.microsoft.com/office/drawing/2018/hyperlinkcolor" val="tx"/>
                    </a:ext>
                  </a:extLst>
                </a:hlinkClick>
              </a:rPr>
              <a:t>DMP Assistant</a:t>
            </a:r>
            <a:r>
              <a:rPr kumimoji="0" lang="en-US" sz="12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a:t>
            </a:r>
            <a:r>
              <a:rPr kumimoji="0" lang="en-US" sz="12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interactive tool for data management plan creation - templates and exportable plans to fulfill grant requirements.</a:t>
            </a:r>
          </a:p>
          <a:p>
            <a:pPr marL="0" marR="0" lvl="0" indent="0" algn="l" defTabSz="622300" rtl="0" eaLnBrk="1" fontAlgn="auto" latinLnBrk="0" hangingPunct="1">
              <a:lnSpc>
                <a:spcPct val="10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9">
                  <a:extLst>
                    <a:ext uri="{A12FA001-AC4F-418D-AE19-62706E023703}">
                      <ahyp:hlinkClr xmlns:ahyp="http://schemas.microsoft.com/office/drawing/2018/hyperlinkcolor" val="tx"/>
                    </a:ext>
                  </a:extLst>
                </a:hlinkClick>
              </a:rPr>
              <a:t>McMaster Dataverse</a:t>
            </a:r>
            <a:r>
              <a:rPr kumimoji="0" lang="en-US" sz="12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a:t>
            </a:r>
            <a:r>
              <a:rPr kumimoji="0" lang="en-US" sz="12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Institutional data repository for sharing research data. Part of the Canada-wide Borealis Repository</a:t>
            </a:r>
          </a:p>
          <a:p>
            <a:pPr marL="0" marR="0" lvl="0" indent="0" algn="l" defTabSz="622300" rtl="0" eaLnBrk="1" fontAlgn="auto" latinLnBrk="0" hangingPunct="1">
              <a:lnSpc>
                <a:spcPct val="10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6F571-7773-4BBC-A2E2-CE9E16730F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488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Roboto"/>
                <a:ea typeface="Roboto"/>
                <a:cs typeface="Roboto"/>
              </a:rPr>
              <a:t>In March 2021, the </a:t>
            </a:r>
            <a:r>
              <a:rPr lang="en-US" sz="1800" dirty="0">
                <a:solidFill>
                  <a:srgbClr val="000000"/>
                </a:solidFill>
                <a:latin typeface="Roboto"/>
                <a:ea typeface="Roboto"/>
                <a:cs typeface="Roboto"/>
              </a:rPr>
              <a:t>Tri-Agencies released a </a:t>
            </a:r>
            <a:r>
              <a:rPr lang="en-US" sz="1800" b="0" i="0" u="none" strike="noStrike" baseline="0" dirty="0">
                <a:solidFill>
                  <a:srgbClr val="000000"/>
                </a:solidFill>
                <a:latin typeface="Roboto"/>
                <a:ea typeface="Roboto"/>
                <a:cs typeface="Roboto"/>
              </a:rPr>
              <a:t>Research Data Management Policy to advance Canadian research excellence and ensure that publicly funded research is supported by sound RDM and data stewardship practices.</a:t>
            </a:r>
            <a:r>
              <a:rPr lang="en-US" sz="1800" dirty="0">
                <a:solidFill>
                  <a:srgbClr val="000000"/>
                </a:solidFill>
                <a:latin typeface="Roboto"/>
                <a:ea typeface="Roboto"/>
                <a:cs typeface="Roboto"/>
              </a:rPr>
              <a:t> </a:t>
            </a:r>
            <a:endParaRPr lang="en-US" sz="1800" b="0" i="0" u="none" strike="noStrike" baseline="0" dirty="0">
              <a:solidFill>
                <a:srgbClr val="333333"/>
              </a:solidFill>
              <a:effectLst/>
              <a:latin typeface="Noto Sans"/>
            </a:endParaRPr>
          </a:p>
          <a:p>
            <a:endParaRPr lang="en-US" sz="1800" b="0" i="0" u="none" strike="noStrike" baseline="0" dirty="0">
              <a:solidFill>
                <a:srgbClr val="333333"/>
              </a:solidFill>
              <a:effectLst/>
              <a:latin typeface="Noto Sans"/>
            </a:endParaRPr>
          </a:p>
          <a:p>
            <a:r>
              <a:rPr lang="en-US" sz="1800" b="0" i="0" u="none" strike="noStrike" baseline="0" dirty="0">
                <a:solidFill>
                  <a:srgbClr val="333333"/>
                </a:solidFill>
                <a:effectLst/>
                <a:latin typeface="Noto Sans"/>
              </a:rPr>
              <a:t>The policy has 3 pillars – a requirement for researchers to deposit research data online (in the future, not data sharing), a requirement for data management plans to be submitted with grant applications (in process), and a </a:t>
            </a:r>
            <a:r>
              <a:rPr lang="en-US" sz="1800" b="1" i="0" u="none" strike="noStrike" baseline="0" dirty="0">
                <a:solidFill>
                  <a:srgbClr val="333333"/>
                </a:solidFill>
                <a:effectLst/>
                <a:latin typeface="Noto Sans"/>
              </a:rPr>
              <a:t>requirement for institutions to create and publish Institutional Strategies for supporting RDM. </a:t>
            </a:r>
            <a:r>
              <a:rPr lang="en-US" sz="1800" b="0" i="0" u="none" strike="noStrike" baseline="0" dirty="0">
                <a:solidFill>
                  <a:srgbClr val="333333"/>
                </a:solidFill>
                <a:effectLst/>
                <a:latin typeface="Noto Sans"/>
              </a:rPr>
              <a:t>We’ve been working since then to develop a strategy for McMaster.</a:t>
            </a:r>
          </a:p>
          <a:p>
            <a:endParaRPr lang="en-US" sz="1800" b="0" i="0" u="none" strike="noStrike" baseline="0" dirty="0">
              <a:solidFill>
                <a:srgbClr val="333333"/>
              </a:solidFill>
              <a:effectLst/>
              <a:latin typeface="Noto Sans"/>
              <a:ea typeface="Noto Sans"/>
              <a:cs typeface="Noto Sans"/>
            </a:endParaRPr>
          </a:p>
          <a:p>
            <a:pPr marL="0" marR="0" lvl="0" indent="0" algn="l" defTabSz="914400" rtl="0" eaLnBrk="1" fontAlgn="auto" latinLnBrk="0" hangingPunct="1">
              <a:lnSpc>
                <a:spcPct val="100000"/>
              </a:lnSpc>
              <a:spcBef>
                <a:spcPts val="0"/>
              </a:spcBef>
              <a:spcAft>
                <a:spcPts val="600"/>
              </a:spcAft>
              <a:buClr>
                <a:srgbClr val="0F6FC6"/>
              </a:buClr>
              <a:buSzPct val="100000"/>
              <a:buFont typeface="Tw Cen MT" panose="020B0602020104020603" pitchFamily="34" charset="0"/>
              <a:buNone/>
              <a:tabLst/>
              <a:defRPr/>
            </a:pPr>
            <a:r>
              <a:rPr kumimoji="0" lang="en-US" sz="2000" b="1" i="0" u="none" strike="noStrike" kern="1200" cap="none" spc="0" normalizeH="0" baseline="0" noProof="0" dirty="0">
                <a:ln>
                  <a:noFill/>
                </a:ln>
                <a:solidFill>
                  <a:prstClr val="black"/>
                </a:solidFill>
                <a:effectLst/>
                <a:uLnTx/>
                <a:uFillTx/>
                <a:latin typeface="Roboto"/>
                <a:ea typeface="+mn-ea"/>
                <a:cs typeface="+mn-cs"/>
              </a:rPr>
              <a:t>SSHRC</a:t>
            </a:r>
            <a:endParaRPr kumimoji="0" lang="en-US" sz="2000" b="0" i="0" u="none" strike="noStrike" kern="1200" cap="none" spc="0" normalizeH="0" baseline="0" noProof="0" dirty="0">
              <a:ln>
                <a:noFill/>
              </a:ln>
              <a:solidFill>
                <a:prstClr val="black"/>
              </a:solidFill>
              <a:effectLst/>
              <a:uLnTx/>
              <a:uFillTx/>
              <a:latin typeface="Roboto"/>
              <a:ea typeface="+mn-ea"/>
              <a:cs typeface="+mn-cs"/>
            </a:endParaRPr>
          </a:p>
          <a:p>
            <a:pPr marL="685800" marR="0" lvl="1" indent="-228600" algn="l" defTabSz="914400" rtl="0" eaLnBrk="1" fontAlgn="auto" latinLnBrk="0" hangingPunct="1">
              <a:lnSpc>
                <a:spcPct val="100000"/>
              </a:lnSpc>
              <a:spcBef>
                <a:spcPts val="0"/>
              </a:spcBef>
              <a:spcAft>
                <a:spcPts val="600"/>
              </a:spcAft>
              <a:buClr>
                <a:srgbClr val="0F6FC6"/>
              </a:buClr>
              <a:buSzPct val="10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Roboto"/>
                <a:ea typeface="+mn-ea"/>
                <a:cs typeface="+mn-cs"/>
              </a:rPr>
              <a:t>Partnership Grants Stage 2 (Anticipated launch summer 2023)</a:t>
            </a:r>
          </a:p>
          <a:p>
            <a:endParaRPr lang="en-US" sz="1800" b="0" i="0" u="none" strike="noStrike" baseline="0" dirty="0">
              <a:solidFill>
                <a:srgbClr val="333333"/>
              </a:solidFill>
              <a:effectLst/>
              <a:latin typeface="Noto Sans"/>
              <a:ea typeface="Noto Sans"/>
              <a:cs typeface="Noto Sans"/>
            </a:endParaRPr>
          </a:p>
          <a:p>
            <a:r>
              <a:rPr lang="en-US" sz="1800" b="0" i="0" u="none" strike="noStrike" baseline="0" dirty="0">
                <a:solidFill>
                  <a:srgbClr val="333333"/>
                </a:solidFill>
                <a:effectLst/>
                <a:latin typeface="Noto Sans"/>
                <a:ea typeface="Noto Sans"/>
                <a:cs typeface="Noto Sans"/>
              </a:rPr>
              <a:t>DMP Assistant Tool - https://rdm.mcmaster.ca/plan. We will also soon have a list of DMP exemplars, including those for Social Sciences. </a:t>
            </a:r>
          </a:p>
          <a:p>
            <a:endParaRPr lang="en-US" sz="1800" b="0" i="0" u="none" strike="noStrike" baseline="0" dirty="0">
              <a:solidFill>
                <a:srgbClr val="333333"/>
              </a:solidFill>
              <a:effectLst/>
              <a:latin typeface="Noto Sans"/>
              <a:ea typeface="Noto Sans"/>
              <a:cs typeface="Noto Sans"/>
            </a:endParaRPr>
          </a:p>
          <a:p>
            <a:pPr marL="0" marR="0" lvl="1" indent="0" algn="l" defTabSz="914400" rtl="0" eaLnBrk="1" fontAlgn="auto" latinLnBrk="0" hangingPunct="1">
              <a:lnSpc>
                <a:spcPct val="90000"/>
              </a:lnSpc>
              <a:spcBef>
                <a:spcPts val="1200"/>
              </a:spcBef>
              <a:spcAft>
                <a:spcPts val="1200"/>
              </a:spcAft>
              <a:buClr>
                <a:srgbClr val="002060"/>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Roboto"/>
                <a:ea typeface="+mn-ea"/>
                <a:cs typeface="+mn-cs"/>
              </a:rPr>
              <a:t>SSHRC also has some specific data related requirements currently in force which were initially established in 1990 and updated in 2016. Researchers are required to:</a:t>
            </a:r>
          </a:p>
          <a:p>
            <a:pPr marL="685800" marR="0" lvl="2" indent="-228600" algn="l" defTabSz="914400" rtl="0" eaLnBrk="1" fontAlgn="auto" latinLnBrk="0" hangingPunct="1">
              <a:lnSpc>
                <a:spcPct val="90000"/>
              </a:lnSpc>
              <a:spcBef>
                <a:spcPts val="1200"/>
              </a:spcBef>
              <a:spcAft>
                <a:spcPts val="1200"/>
              </a:spcAft>
              <a:buClr>
                <a:srgbClr val="00206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Roboto"/>
                <a:ea typeface="+mn-ea"/>
                <a:cs typeface="+mn-cs"/>
              </a:rPr>
              <a:t>Preserve and make available for use by others all research data collected with the use of SSHRC funds. This must occur within “a reasonable period of time.”</a:t>
            </a:r>
          </a:p>
          <a:p>
            <a:pPr marL="685800" marR="0" lvl="2" indent="-228600" algn="l" defTabSz="914400" rtl="0" eaLnBrk="1" fontAlgn="auto" latinLnBrk="0" hangingPunct="1">
              <a:lnSpc>
                <a:spcPct val="90000"/>
              </a:lnSpc>
              <a:spcBef>
                <a:spcPts val="1200"/>
              </a:spcBef>
              <a:spcAft>
                <a:spcPts val="1200"/>
              </a:spcAft>
              <a:buClr>
                <a:srgbClr val="00206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Roboto"/>
                <a:ea typeface="+mn-ea"/>
                <a:cs typeface="+mn-cs"/>
              </a:rPr>
              <a:t>SSHRC considers "a reasonable period" to be within two years of the completion of the research project for which the data was collected.</a:t>
            </a:r>
          </a:p>
          <a:p>
            <a:endParaRPr lang="en-US" sz="1800" b="0" i="0" u="none" strike="noStrike" baseline="0" dirty="0">
              <a:solidFill>
                <a:srgbClr val="333333"/>
              </a:solidFill>
              <a:effectLst/>
              <a:latin typeface="Noto Sans"/>
            </a:endParaRPr>
          </a:p>
          <a:p>
            <a:r>
              <a:rPr lang="en-US" sz="1800" dirty="0">
                <a:effectLst/>
                <a:latin typeface="Calibri"/>
                <a:cs typeface="Calibri"/>
              </a:rPr>
              <a:t>Could be a box-checking measure, throw something together that meets the funder’s expectations and publish it. </a:t>
            </a:r>
            <a:r>
              <a:rPr lang="en-US" sz="1800" b="1" dirty="0">
                <a:effectLst/>
                <a:latin typeface="Calibri"/>
                <a:cs typeface="Calibri"/>
              </a:rPr>
              <a:t>We want to embody the same considered process as the research this strategy will support</a:t>
            </a:r>
            <a:r>
              <a:rPr lang="en-US" sz="1800" dirty="0">
                <a:effectLst/>
                <a:latin typeface="Calibri"/>
                <a:cs typeface="Calibri"/>
              </a:rPr>
              <a:t>.</a:t>
            </a:r>
            <a:r>
              <a:rPr lang="en-US" sz="1800" dirty="0">
                <a:latin typeface="Calibri"/>
                <a:cs typeface="Calibri"/>
              </a:rPr>
              <a:t> </a:t>
            </a:r>
          </a:p>
          <a:p>
            <a:endParaRPr lang="en-US" sz="1800" dirty="0">
              <a:effectLst/>
              <a:latin typeface="Calibri"/>
              <a:cs typeface="Calibri"/>
            </a:endParaRPr>
          </a:p>
          <a:p>
            <a:endParaRPr lang="en-US" sz="1800" dirty="0">
              <a:effectLst/>
              <a:latin typeface="Calibri" panose="020F0502020204030204" pitchFamily="34" charset="0"/>
              <a:cs typeface="Calibri"/>
            </a:endParaRPr>
          </a:p>
          <a:p>
            <a:pPr marL="0" marR="0">
              <a:spcBef>
                <a:spcPts val="0"/>
              </a:spcBef>
              <a:spcAft>
                <a:spcPts val="0"/>
              </a:spcAft>
            </a:pPr>
            <a:r>
              <a:rPr lang="en-US" sz="1800" dirty="0">
                <a:effectLst/>
                <a:latin typeface="Calibri"/>
                <a:cs typeface="Calibri"/>
              </a:rPr>
              <a:t> </a:t>
            </a:r>
          </a:p>
          <a:p>
            <a:endParaRPr lang="en-US" sz="1800" b="0" i="0" u="none" strike="noStrike" baseline="0" dirty="0">
              <a:solidFill>
                <a:srgbClr val="333333"/>
              </a:solidFill>
              <a:effectLst/>
              <a:latin typeface="Noto Sans"/>
            </a:endParaRPr>
          </a:p>
          <a:p>
            <a:endParaRPr lang="en-US" sz="1800" b="0" i="0" u="none" strike="noStrike" baseline="0" dirty="0">
              <a:solidFill>
                <a:srgbClr val="333333"/>
              </a:solidFill>
              <a:effectLst/>
              <a:latin typeface="Noto Sans"/>
            </a:endParaRPr>
          </a:p>
          <a:p>
            <a:endParaRPr lang="en-US" b="1" i="0" dirty="0">
              <a:solidFill>
                <a:srgbClr val="333333"/>
              </a:solidFill>
              <a:effectLst/>
              <a:latin typeface="Noto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7B2DE-5C89-48A6-B37E-3EA35C34B7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763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draft version of the strategy was sent to you in advance of this meeting and is available for viewing online at the link here – we’ve also </a:t>
            </a:r>
            <a:r>
              <a:rPr lang="en-US" b="1"/>
              <a:t>put the link in the chat.</a:t>
            </a:r>
          </a:p>
          <a:p>
            <a:endParaRPr lang="en-US" b="1"/>
          </a:p>
          <a:p>
            <a:r>
              <a:rPr lang="en-US" b="1"/>
              <a:t>NIH also has a new Data Management and Sharing Policy which could impact you as researchers too. This Strategy is meant to extend beyond that. </a:t>
            </a:r>
            <a:endParaRPr lang="en-CA"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6F571-7773-4BBC-A2E2-CE9E16730F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46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inform this Strategy, McMaster RDM Services (on behalf of the ISWG) conducted an in-depth data collection and consultation process involving researchers, research service providers, and other stakeholders on campus. The consultation process involved 4 major projects: an environmental scan of RDM related services provided by McMaster, an online survey of researcher’s RDM needs, a series of focus groups, and a maturity assessment of RDM services. </a:t>
            </a:r>
          </a:p>
          <a:p>
            <a:endParaRPr lang="en-US" dirty="0"/>
          </a:p>
          <a:p>
            <a:r>
              <a:rPr lang="en-US" dirty="0"/>
              <a:t>Together these efforts gathered feedback from over 250 members of the McMaster research community, which was compiled into two summary documents: Current State of RDM at McMaster (2022) and A Vision for RDM at McMaster (2022). From these, we worked to bridge the current state and the ideal state through the Institutional Strategy Document.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6F571-7773-4BBC-A2E2-CE9E16730F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496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Research excellence &amp; Integrity</a:t>
            </a:r>
            <a:r>
              <a:rPr lang="en-US" dirty="0"/>
              <a:t>: </a:t>
            </a:r>
            <a:r>
              <a:rPr lang="en-US" sz="1800" b="0" i="0" u="none" strike="noStrike" baseline="0" dirty="0">
                <a:solidFill>
                  <a:srgbClr val="000000"/>
                </a:solidFill>
                <a:latin typeface="Roboto" panose="02000000000000000000" pitchFamily="2" charset="0"/>
              </a:rPr>
              <a:t>supporting research excellence by promoting sound RDM and data stewardship practices </a:t>
            </a:r>
          </a:p>
          <a:p>
            <a:r>
              <a:rPr lang="en-US" sz="1800" b="1" i="0" u="none" strike="noStrike" baseline="0" dirty="0">
                <a:solidFill>
                  <a:srgbClr val="000000"/>
                </a:solidFill>
                <a:latin typeface="Roboto" panose="02000000000000000000" pitchFamily="2" charset="0"/>
              </a:rPr>
              <a:t>Indigenous data sovereignty</a:t>
            </a:r>
            <a:r>
              <a:rPr lang="en-US" sz="1800" b="0" i="0" u="none" strike="noStrike" baseline="0" dirty="0">
                <a:solidFill>
                  <a:srgbClr val="000000"/>
                </a:solidFill>
                <a:latin typeface="Roboto" panose="02000000000000000000" pitchFamily="2" charset="0"/>
              </a:rPr>
              <a:t>: McMaster research by and with Indigenous researchers and communities will embody and exemplify Indigenous data management practices </a:t>
            </a:r>
            <a:r>
              <a:rPr lang="en-US" sz="1800" b="0" i="0" u="none" strike="noStrike" baseline="0" dirty="0">
                <a:solidFill>
                  <a:srgbClr val="000000"/>
                </a:solidFill>
              </a:rPr>
              <a:t>developed and approved by these communities </a:t>
            </a:r>
          </a:p>
          <a:p>
            <a:r>
              <a:rPr lang="en-US" sz="1800" b="1" i="0" u="none" strike="noStrike" baseline="0" dirty="0">
                <a:solidFill>
                  <a:srgbClr val="000000"/>
                </a:solidFill>
              </a:rPr>
              <a:t>Collaboration &amp; coordination</a:t>
            </a:r>
            <a:r>
              <a:rPr lang="en-US" sz="1800" b="0" i="0" u="none" strike="noStrike" baseline="0" dirty="0">
                <a:solidFill>
                  <a:srgbClr val="000000"/>
                </a:solidFill>
              </a:rPr>
              <a:t>: </a:t>
            </a:r>
            <a:r>
              <a:rPr lang="en-US" sz="1800" b="0" i="0" u="none" strike="noStrike" baseline="0" dirty="0">
                <a:solidFill>
                  <a:srgbClr val="000000"/>
                </a:solidFill>
                <a:latin typeface="Roboto" panose="02000000000000000000" pitchFamily="2" charset="0"/>
              </a:rPr>
              <a:t>building a culture that promotes effective and lasting partnerships and knowledge sharing between RDM stakeholders across campus, including researchers, administrators, IT service providers, research ethics boards (REBs), the libraries, research administration offices (ROADS, HRS, MILO), McMaster Indigenous Research Institute (MIRI), Indigenous Health Learning Lodge (IHLL), and other service units </a:t>
            </a:r>
          </a:p>
          <a:p>
            <a:r>
              <a:rPr lang="en-US" sz="1800" b="1" i="0" u="none" strike="noStrike" baseline="0" dirty="0">
                <a:solidFill>
                  <a:srgbClr val="000000"/>
                </a:solidFill>
                <a:latin typeface="Roboto" panose="02000000000000000000" pitchFamily="2" charset="0"/>
              </a:rPr>
              <a:t>Researcher-centered support</a:t>
            </a:r>
            <a:r>
              <a:rPr lang="en-US" sz="1800" b="0" i="0" u="none" strike="noStrike" baseline="0" dirty="0">
                <a:solidFill>
                  <a:srgbClr val="000000"/>
                </a:solidFill>
                <a:latin typeface="Roboto" panose="02000000000000000000" pitchFamily="2" charset="0"/>
              </a:rPr>
              <a:t>: a core set of RDM services will be available to all members of the institution who require them, regardless of their role or discipline. Services development and delivery will be guided by and responsive to researcher needs </a:t>
            </a:r>
          </a:p>
          <a:p>
            <a:r>
              <a:rPr lang="en-US" sz="1800" b="1" i="0" u="none" strike="noStrike" baseline="0" dirty="0">
                <a:solidFill>
                  <a:srgbClr val="000000"/>
                </a:solidFill>
                <a:latin typeface="Roboto" panose="02000000000000000000" pitchFamily="2" charset="0"/>
              </a:rPr>
              <a:t>Global research leadership and impact</a:t>
            </a:r>
            <a:r>
              <a:rPr lang="en-US" sz="1800" b="0" i="0" u="none" strike="noStrike" baseline="0" dirty="0">
                <a:solidFill>
                  <a:srgbClr val="000000"/>
                </a:solidFill>
                <a:latin typeface="Roboto" panose="02000000000000000000" pitchFamily="2" charset="0"/>
              </a:rPr>
              <a:t>: we will strive to be an innovator and leader in RDM practices, support, and training to support McMaster’s global research leadership</a:t>
            </a:r>
          </a:p>
          <a:p>
            <a:r>
              <a:rPr lang="en-US" sz="1800" b="1" i="0" u="none" strike="noStrike" baseline="0" dirty="0">
                <a:solidFill>
                  <a:srgbClr val="000000"/>
                </a:solidFill>
                <a:latin typeface="Roboto" panose="02000000000000000000" pitchFamily="2" charset="0"/>
              </a:rPr>
              <a:t>Research security</a:t>
            </a:r>
            <a:r>
              <a:rPr lang="en-US" sz="1800" b="0" i="0" u="none" strike="noStrike" baseline="0" dirty="0">
                <a:solidFill>
                  <a:srgbClr val="000000"/>
                </a:solidFill>
                <a:latin typeface="Roboto" panose="02000000000000000000" pitchFamily="2" charset="0"/>
              </a:rPr>
              <a:t>: McMaster will ensure that researchers have access to the knowledge, infrastructure, and support to protect their research instruments and data from unwarranted access, compromise, and loss </a:t>
            </a:r>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6F571-7773-4BBC-A2E2-CE9E16730F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279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Roboto" panose="02000000000000000000" pitchFamily="2" charset="0"/>
              </a:rPr>
              <a:t>Each stakeholder group plays an important role in promoting, supporting, and applying best RDM practices. </a:t>
            </a:r>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6F571-7773-4BBC-A2E2-CE9E16730F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85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Organizational Frameworks – institutional and community supports </a:t>
            </a:r>
          </a:p>
          <a:p>
            <a:r>
              <a:rPr lang="en-US" dirty="0"/>
              <a:t>Practices, Tools, and Infrastructure which are areas of focus for researchers. Organizational Frameworks in development cohere around:</a:t>
            </a:r>
          </a:p>
          <a:p>
            <a:pPr marL="171450" indent="-171450">
              <a:buFont typeface="Arial" panose="020B0604020202020204" pitchFamily="34" charset="0"/>
              <a:buChar char="•"/>
            </a:pPr>
            <a:r>
              <a:rPr lang="en-US" b="1" dirty="0"/>
              <a:t>Governance and Policy: </a:t>
            </a:r>
            <a:r>
              <a:rPr lang="en-US" dirty="0"/>
              <a:t>RDM policies, procedures, guidelines; strategy, roles and responsibilities; communication and assessment. </a:t>
            </a:r>
          </a:p>
          <a:p>
            <a:pPr marL="171450" indent="-171450">
              <a:buFont typeface="Arial" panose="020B0604020202020204" pitchFamily="34" charset="0"/>
              <a:buChar char="•"/>
            </a:pPr>
            <a:r>
              <a:rPr lang="en-US" b="1" dirty="0"/>
              <a:t>Funding and Support</a:t>
            </a:r>
            <a:r>
              <a:rPr lang="en-US" dirty="0"/>
              <a:t>: Equitable funding for students and academics and units with smaller research budgets; scalable support. </a:t>
            </a:r>
          </a:p>
          <a:p>
            <a:pPr marL="171450" indent="-171450">
              <a:buFont typeface="Arial" panose="020B0604020202020204" pitchFamily="34" charset="0"/>
              <a:buChar char="•"/>
            </a:pPr>
            <a:r>
              <a:rPr lang="en-US" b="1" dirty="0"/>
              <a:t>Culture, Community, and Collaboration</a:t>
            </a:r>
            <a:r>
              <a:rPr lang="en-US" dirty="0"/>
              <a:t>: Incentives; raising awareness about RDM and RDM services; and finding moments of interdisciplinary knowledge exchange; as well as those on campus who can champion RDM.</a:t>
            </a:r>
          </a:p>
          <a:p>
            <a:pPr marL="171450" indent="-171450">
              <a:buFont typeface="Arial" panose="020B0604020202020204" pitchFamily="34" charset="0"/>
              <a:buChar char="•"/>
            </a:pPr>
            <a:r>
              <a:rPr lang="en-US" b="1" dirty="0"/>
              <a:t>Services and Training: </a:t>
            </a:r>
            <a:r>
              <a:rPr lang="en-US" dirty="0"/>
              <a:t>Equalizing service across campus, building a Research Commons – single place for accurate and current information. Central RDM services, and training across levels.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6F571-7773-4BBC-A2E2-CE9E16730F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637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aseline="0" dirty="0"/>
              <a:t>April 2021-August 2022: Preparation (Working group formation, outreach, RDM Current &amp; Ideal State Documents)</a:t>
            </a:r>
          </a:p>
          <a:p>
            <a:pPr marL="0" lvl="0" indent="0">
              <a:buFont typeface="Arial" panose="020B0604020202020204" pitchFamily="34" charset="0"/>
              <a:buNone/>
            </a:pPr>
            <a:r>
              <a:rPr lang="en-US" baseline="0" dirty="0"/>
              <a:t>August 2022: First Draft (Institutional Strategy Working Group (WG) Review</a:t>
            </a:r>
          </a:p>
          <a:p>
            <a:pPr marL="0" lvl="0" indent="0">
              <a:buFont typeface="Arial" panose="020B0604020202020204" pitchFamily="34" charset="0"/>
              <a:buNone/>
            </a:pPr>
            <a:r>
              <a:rPr lang="en-US" baseline="0" dirty="0"/>
              <a:t>September 2022: Second Draft (Research Information Technology Committee (RITC) Review, Vice President Research (OVPR) Review</a:t>
            </a:r>
          </a:p>
          <a:p>
            <a:pPr marL="0" lvl="0" indent="0">
              <a:buFont typeface="Arial" panose="020B0604020202020204" pitchFamily="34" charset="0"/>
              <a:buNone/>
            </a:pPr>
            <a:r>
              <a:rPr lang="en-US" baseline="0" dirty="0"/>
              <a:t>October 2022-January 2023: Third Draft (Research Community Review, Town halls, Department Visits, Focus Groups)</a:t>
            </a:r>
          </a:p>
          <a:p>
            <a:pPr marL="0" lvl="0" indent="0">
              <a:buFont typeface="Arial" panose="020B0604020202020204" pitchFamily="34" charset="0"/>
              <a:buNone/>
            </a:pPr>
            <a:r>
              <a:rPr lang="en-US" baseline="0" dirty="0"/>
              <a:t>February 2023 (We are here): Fourth Draft (WG Approval, RITC Approval, OVPR Approval)</a:t>
            </a:r>
          </a:p>
          <a:p>
            <a:pPr marL="0" lvl="0" indent="0">
              <a:buFont typeface="Arial" panose="020B0604020202020204" pitchFamily="34" charset="0"/>
              <a:buNone/>
            </a:pPr>
            <a:r>
              <a:rPr lang="en-US" baseline="0" dirty="0"/>
              <a:t>March 2023: Final Version &amp; Launch (Final Draft, Media Article, Website, Glossy Document)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244722-FB9D-48B4-850D-625FBF30FDF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307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6F571-7773-4BBC-A2E2-CE9E16730F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615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11621C-3EA7-C342-A130-13C6D43C8C0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78433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F3B7308-67D8-4817-9F4A-3CB3DA1B0BFE}" type="slidenum">
              <a:rPr lang="en-US" smtClean="0"/>
              <a:t>2</a:t>
            </a:fld>
            <a:endParaRPr lang="en-US"/>
          </a:p>
        </p:txBody>
      </p:sp>
    </p:spTree>
    <p:extLst>
      <p:ext uri="{BB962C8B-B14F-4D97-AF65-F5344CB8AC3E}">
        <p14:creationId xmlns:p14="http://schemas.microsoft.com/office/powerpoint/2010/main" val="4285635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244722-FB9D-48B4-850D-625FBF30FDFF}" type="slidenum">
              <a:rPr lang="en-CA" smtClean="0"/>
              <a:t>26</a:t>
            </a:fld>
            <a:endParaRPr lang="en-CA"/>
          </a:p>
        </p:txBody>
      </p:sp>
    </p:spTree>
    <p:extLst>
      <p:ext uri="{BB962C8B-B14F-4D97-AF65-F5344CB8AC3E}">
        <p14:creationId xmlns:p14="http://schemas.microsoft.com/office/powerpoint/2010/main" val="4119504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6244722-FB9D-48B4-850D-625FBF30FDFF}" type="slidenum">
              <a:rPr lang="en-CA" smtClean="0"/>
              <a:t>3</a:t>
            </a:fld>
            <a:endParaRPr lang="en-CA"/>
          </a:p>
        </p:txBody>
      </p:sp>
    </p:spTree>
    <p:extLst>
      <p:ext uri="{BB962C8B-B14F-4D97-AF65-F5344CB8AC3E}">
        <p14:creationId xmlns:p14="http://schemas.microsoft.com/office/powerpoint/2010/main" val="2783010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number of us that are co-leading this initiative reflecting the c-sponsorship of the pilot</a:t>
            </a:r>
          </a:p>
          <a:p>
            <a:endParaRPr lang="en-US" dirty="0">
              <a:cs typeface="Calibri"/>
            </a:endParaRPr>
          </a:p>
        </p:txBody>
      </p:sp>
      <p:sp>
        <p:nvSpPr>
          <p:cNvPr id="4" name="Slide Number Placeholder 3"/>
          <p:cNvSpPr>
            <a:spLocks noGrp="1"/>
          </p:cNvSpPr>
          <p:nvPr>
            <p:ph type="sldNum" sz="quarter" idx="5"/>
          </p:nvPr>
        </p:nvSpPr>
        <p:spPr/>
        <p:txBody>
          <a:bodyPr/>
          <a:lstStyle/>
          <a:p>
            <a:fld id="{C6244722-FB9D-48B4-850D-625FBF30FDFF}" type="slidenum">
              <a:rPr lang="en-CA" smtClean="0"/>
              <a:t>4</a:t>
            </a:fld>
            <a:endParaRPr lang="en-CA"/>
          </a:p>
        </p:txBody>
      </p:sp>
    </p:spTree>
    <p:extLst>
      <p:ext uri="{BB962C8B-B14F-4D97-AF65-F5344CB8AC3E}">
        <p14:creationId xmlns:p14="http://schemas.microsoft.com/office/powerpoint/2010/main" val="1828289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an ideal state, researchers--no matter their role--can access the supports they need for research, whether offered through local service providers or those are provincial or national levels</a:t>
            </a:r>
          </a:p>
          <a:p>
            <a:r>
              <a:rPr lang="en-US" b="0" dirty="0"/>
              <a:t>At the same time, service providers should have thorough knowledge of digital research needs across campus and should work together to meet them.</a:t>
            </a:r>
          </a:p>
          <a:p>
            <a:endParaRPr lang="en-US" b="0" dirty="0"/>
          </a:p>
          <a:p>
            <a:r>
              <a:rPr lang="en-US" b="0" dirty="0"/>
              <a:t>It’s this virtuous cycle that the DRCP aims to build, and we intend to do this by building into and around existing digital research support, so that: </a:t>
            </a:r>
          </a:p>
          <a:p>
            <a:r>
              <a:rPr lang="en-US" b="0" dirty="0"/>
              <a:t>1. Researchers can easily find and use the services, systems, training, and resources they need to succeed in their research.</a:t>
            </a:r>
          </a:p>
          <a:p>
            <a:r>
              <a:rPr lang="en-US" b="0" dirty="0"/>
              <a:t>2. Service providers and support units can collaborate to identify support gaps and develop complementary and shared services that meet diverse needs across campus.</a:t>
            </a:r>
          </a:p>
          <a:p>
            <a:endParaRPr lang="en-US" b="0" dirty="0"/>
          </a:p>
          <a:p>
            <a:endParaRPr lang="en-US" b="0" dirty="0"/>
          </a:p>
          <a:p>
            <a:endParaRPr lang="en-US" b="0" dirty="0"/>
          </a:p>
          <a:p>
            <a:endParaRPr lang="en-US" b="0" dirty="0"/>
          </a:p>
          <a:p>
            <a:endParaRPr lang="en-US" b="0" dirty="0"/>
          </a:p>
          <a:p>
            <a:endParaRPr lang="en-US" b="1" dirty="0"/>
          </a:p>
          <a:p>
            <a:r>
              <a:rPr lang="en-US" b="1" dirty="0"/>
              <a:t>Systems</a:t>
            </a:r>
            <a:r>
              <a:rPr lang="en-US" dirty="0"/>
              <a:t>, </a:t>
            </a:r>
            <a:r>
              <a:rPr lang="en-US" b="1" dirty="0"/>
              <a:t>services</a:t>
            </a:r>
            <a:r>
              <a:rPr lang="en-US" dirty="0"/>
              <a:t>, </a:t>
            </a:r>
            <a:r>
              <a:rPr lang="en-US" b="1" dirty="0"/>
              <a:t>software</a:t>
            </a:r>
            <a:r>
              <a:rPr lang="en-US" dirty="0"/>
              <a:t> required for research, and the necessary expertise and training to use them effectively.</a:t>
            </a:r>
          </a:p>
          <a:p>
            <a:pPr marL="341313" indent="-341313">
              <a:buFont typeface="Wingdings" panose="05000000000000000000" pitchFamily="2" charset="2"/>
              <a:buChar char="§"/>
            </a:pPr>
            <a:r>
              <a:rPr lang="en-US" dirty="0"/>
              <a:t>Across campus, DRI support needs are diverse and dynamic</a:t>
            </a:r>
          </a:p>
          <a:p>
            <a:pPr marL="341313" indent="-341313">
              <a:buFont typeface="Wingdings" panose="05000000000000000000" pitchFamily="2" charset="2"/>
              <a:buChar char="§"/>
            </a:pPr>
            <a:r>
              <a:rPr lang="en-US" dirty="0"/>
              <a:t>Many different groups contribute to DRI support</a:t>
            </a:r>
            <a:endParaRPr lang="en-US" b="1" dirty="0"/>
          </a:p>
          <a:p>
            <a:pPr marL="0" indent="0">
              <a:buNone/>
            </a:pPr>
            <a:r>
              <a:rPr lang="en-US" b="1" dirty="0"/>
              <a:t>Challenges:</a:t>
            </a:r>
            <a:endParaRPr lang="en-US" dirty="0"/>
          </a:p>
          <a:p>
            <a:pPr marL="341313" indent="-341313">
              <a:buFont typeface="Wingdings" panose="05000000000000000000" pitchFamily="2" charset="2"/>
              <a:buChar char="§"/>
            </a:pPr>
            <a:r>
              <a:rPr lang="en-US" dirty="0"/>
              <a:t>Unavailable or inaccessible services, supports, etc.</a:t>
            </a:r>
          </a:p>
          <a:p>
            <a:pPr marL="341313" indent="-341313">
              <a:buFont typeface="Wingdings" panose="05000000000000000000" pitchFamily="2" charset="2"/>
              <a:buChar char="§"/>
            </a:pPr>
            <a:r>
              <a:rPr lang="en-US" dirty="0"/>
              <a:t>Lack of researcher awareness of existing resources </a:t>
            </a:r>
          </a:p>
          <a:p>
            <a:pPr marL="341313" indent="-341313">
              <a:buFont typeface="Wingdings" panose="05000000000000000000" pitchFamily="2" charset="2"/>
              <a:buChar char="§"/>
            </a:pPr>
            <a:r>
              <a:rPr lang="en-US" dirty="0"/>
              <a:t>Duplicated efforts by supporting units</a:t>
            </a:r>
          </a:p>
          <a:p>
            <a:endParaRPr lang="en-US" dirty="0"/>
          </a:p>
        </p:txBody>
      </p:sp>
      <p:sp>
        <p:nvSpPr>
          <p:cNvPr id="4" name="Slide Number Placeholder 3"/>
          <p:cNvSpPr>
            <a:spLocks noGrp="1"/>
          </p:cNvSpPr>
          <p:nvPr>
            <p:ph type="sldNum" sz="quarter" idx="5"/>
          </p:nvPr>
        </p:nvSpPr>
        <p:spPr/>
        <p:txBody>
          <a:bodyPr/>
          <a:lstStyle/>
          <a:p>
            <a:fld id="{C6244722-FB9D-48B4-850D-625FBF30FDFF}" type="slidenum">
              <a:rPr lang="en-CA" smtClean="0"/>
              <a:t>5</a:t>
            </a:fld>
            <a:endParaRPr lang="en-CA"/>
          </a:p>
        </p:txBody>
      </p:sp>
    </p:spTree>
    <p:extLst>
      <p:ext uri="{BB962C8B-B14F-4D97-AF65-F5344CB8AC3E}">
        <p14:creationId xmlns:p14="http://schemas.microsoft.com/office/powerpoint/2010/main" val="308257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spcBef>
                <a:spcPts val="0"/>
              </a:spcBef>
              <a:spcAft>
                <a:spcPts val="0"/>
              </a:spcAft>
              <a:buFont typeface="+mj-lt"/>
              <a:buAutoNum type="arabicPeriod"/>
            </a:pPr>
            <a:r>
              <a:rPr lang="en-US" dirty="0">
                <a:effectLst/>
                <a:latin typeface="Charter" panose="02000503060000020004"/>
                <a:ea typeface="Calibri" panose="020F0502020204030204" pitchFamily="34" charset="0"/>
                <a:cs typeface="Arial" panose="020B0604020202020204" pitchFamily="34" charset="0"/>
              </a:rPr>
              <a:t>Engage with research stakeholder groups to </a:t>
            </a:r>
            <a:r>
              <a:rPr lang="en-US" b="1" dirty="0">
                <a:effectLst/>
                <a:latin typeface="Charter" panose="02000503060000020004"/>
                <a:ea typeface="Calibri" panose="020F0502020204030204" pitchFamily="34" charset="0"/>
                <a:cs typeface="Arial" panose="020B0604020202020204" pitchFamily="34" charset="0"/>
              </a:rPr>
              <a:t>identify opportunities for meaningful collaboration</a:t>
            </a:r>
            <a:r>
              <a:rPr lang="en-US" dirty="0">
                <a:effectLst/>
                <a:latin typeface="Charter" panose="02000503060000020004"/>
                <a:ea typeface="Calibri" panose="020F0502020204030204" pitchFamily="34" charset="0"/>
                <a:cs typeface="Arial" panose="020B0604020202020204" pitchFamily="34" charset="0"/>
              </a:rPr>
              <a:t> and co-create a vision for coordinated digital research support at McMaster.</a:t>
            </a:r>
          </a:p>
          <a:p>
            <a:pPr marL="457200" indent="-457200">
              <a:buAutoNum type="arabicPeriod"/>
            </a:pPr>
            <a:r>
              <a:rPr lang="en-US" dirty="0">
                <a:effectLst/>
                <a:latin typeface="Charter" panose="02000503060000020004"/>
                <a:ea typeface="Calibri" panose="020F0502020204030204" pitchFamily="34" charset="0"/>
                <a:cs typeface="Arial" panose="020B0604020202020204" pitchFamily="34" charset="0"/>
              </a:rPr>
              <a:t>Pilot </a:t>
            </a:r>
            <a:r>
              <a:rPr lang="en-US" b="1" dirty="0">
                <a:effectLst/>
                <a:latin typeface="Charter" panose="02000503060000020004"/>
                <a:ea typeface="Calibri" panose="020F0502020204030204" pitchFamily="34" charset="0"/>
                <a:cs typeface="Arial" panose="020B0604020202020204" pitchFamily="34" charset="0"/>
              </a:rPr>
              <a:t>shared resources, services, and communities of practice </a:t>
            </a:r>
            <a:r>
              <a:rPr lang="en-US" dirty="0">
                <a:effectLst/>
                <a:latin typeface="Charter" panose="02000503060000020004"/>
                <a:ea typeface="Calibri" panose="020F0502020204030204" pitchFamily="34" charset="0"/>
                <a:cs typeface="Arial" panose="020B0604020202020204" pitchFamily="34" charset="0"/>
              </a:rPr>
              <a:t>that require coordinated governance, with an initial focus on research data management, research IT security, research impact, research software, and online data collection.</a:t>
            </a:r>
            <a:r>
              <a:rPr lang="en-US" dirty="0">
                <a:latin typeface="Charter" panose="02000503060000020004"/>
                <a:ea typeface="Calibri" panose="020F0502020204030204" pitchFamily="34" charset="0"/>
                <a:cs typeface="Arial" panose="020B0604020202020204" pitchFamily="34" charset="0"/>
              </a:rPr>
              <a:t> </a:t>
            </a:r>
            <a:r>
              <a:rPr lang="en-US" b="1" dirty="0"/>
              <a:t>All of these services that require multiple units on campus to work together to be able to support what researchers want to do</a:t>
            </a:r>
            <a:endParaRPr lang="en-US" b="1" dirty="0">
              <a:effectLst/>
            </a:endParaRPr>
          </a:p>
          <a:p>
            <a:pPr marL="457200" marR="0" lvl="0" indent="-457200">
              <a:spcBef>
                <a:spcPts val="0"/>
              </a:spcBef>
              <a:spcAft>
                <a:spcPts val="0"/>
              </a:spcAft>
              <a:buFont typeface="+mj-lt"/>
              <a:buAutoNum type="arabicPeriod"/>
            </a:pPr>
            <a:r>
              <a:rPr lang="en-US" dirty="0">
                <a:effectLst/>
                <a:latin typeface="Charter" panose="02000503060000020004"/>
                <a:ea typeface="Calibri" panose="020F0502020204030204" pitchFamily="34" charset="0"/>
                <a:cs typeface="Arial" panose="020B0604020202020204" pitchFamily="34" charset="0"/>
              </a:rPr>
              <a:t>Provide researchers a </a:t>
            </a:r>
            <a:r>
              <a:rPr lang="en-US" b="1" dirty="0">
                <a:effectLst/>
                <a:latin typeface="Charter" panose="02000503060000020004"/>
                <a:ea typeface="Calibri" panose="020F0502020204030204" pitchFamily="34" charset="0"/>
                <a:cs typeface="Arial" panose="020B0604020202020204" pitchFamily="34" charset="0"/>
              </a:rPr>
              <a:t>single interface</a:t>
            </a:r>
            <a:r>
              <a:rPr lang="en-US" dirty="0">
                <a:effectLst/>
                <a:latin typeface="Charter" panose="02000503060000020004"/>
                <a:ea typeface="Calibri" panose="020F0502020204030204" pitchFamily="34" charset="0"/>
                <a:cs typeface="Arial" panose="020B0604020202020204" pitchFamily="34" charset="0"/>
              </a:rPr>
              <a:t> to find information about (and get help with) digital research support. Compile information about services available through local, provincial, or national service providers.</a:t>
            </a:r>
          </a:p>
          <a:p>
            <a:pPr marL="457200" indent="-457200">
              <a:spcAft>
                <a:spcPts val="800"/>
              </a:spcAft>
              <a:buAutoNum type="arabicPeriod"/>
            </a:pPr>
            <a:r>
              <a:rPr lang="en-US" dirty="0">
                <a:effectLst/>
                <a:latin typeface="Charter" panose="02000503060000020004"/>
                <a:ea typeface="Calibri" panose="020F0502020204030204" pitchFamily="34" charset="0"/>
                <a:cs typeface="Arial" panose="020B0604020202020204" pitchFamily="34" charset="0"/>
              </a:rPr>
              <a:t>Continuously assess and refine our approaches to guide efforts during and beyond the pilot.</a:t>
            </a:r>
            <a:r>
              <a:rPr lang="en-US" dirty="0">
                <a:latin typeface="Charter" panose="02000503060000020004"/>
                <a:ea typeface="Calibri" panose="020F0502020204030204" pitchFamily="34" charset="0"/>
                <a:cs typeface="Arial" panose="020B0604020202020204" pitchFamily="34" charset="0"/>
              </a:rPr>
              <a:t>  CIPP: Context, </a:t>
            </a:r>
            <a:r>
              <a:rPr lang="en-US" dirty="0"/>
              <a:t>Input, Process, Product (CIPP) Evaluation </a:t>
            </a:r>
            <a:endParaRPr lang="en-US" dirty="0">
              <a:effectLst/>
              <a:cs typeface="Calibri"/>
            </a:endParaRPr>
          </a:p>
          <a:p>
            <a:endParaRPr lang="en-US" dirty="0"/>
          </a:p>
        </p:txBody>
      </p:sp>
      <p:sp>
        <p:nvSpPr>
          <p:cNvPr id="4" name="Slide Number Placeholder 3"/>
          <p:cNvSpPr>
            <a:spLocks noGrp="1"/>
          </p:cNvSpPr>
          <p:nvPr>
            <p:ph type="sldNum" sz="quarter" idx="5"/>
          </p:nvPr>
        </p:nvSpPr>
        <p:spPr/>
        <p:txBody>
          <a:bodyPr/>
          <a:lstStyle/>
          <a:p>
            <a:fld id="{C6244722-FB9D-48B4-850D-625FBF30FDFF}" type="slidenum">
              <a:rPr lang="en-CA" smtClean="0"/>
              <a:t>6</a:t>
            </a:fld>
            <a:endParaRPr lang="en-CA"/>
          </a:p>
        </p:txBody>
      </p:sp>
    </p:spTree>
    <p:extLst>
      <p:ext uri="{BB962C8B-B14F-4D97-AF65-F5344CB8AC3E}">
        <p14:creationId xmlns:p14="http://schemas.microsoft.com/office/powerpoint/2010/main" val="1314064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Much of the DRCP’s capacity arises through the in-kind contributions of and collaboration between existing staff in the McMaster University Library (MUL), University Technology Services (UTS), the OVPR, and Research and High-Performance Research Support (RHPCS). </a:t>
            </a:r>
          </a:p>
          <a:p>
            <a:endParaRPr lang="en-US">
              <a:cs typeface="Calibri"/>
            </a:endParaRPr>
          </a:p>
          <a:p>
            <a:r>
              <a:rPr lang="en-US"/>
              <a:t>As of February 1, 2023, the DRCP team comprises 18 individuals; 14 of whom are contributing to the initiative through in-kind funding contributions. </a:t>
            </a:r>
            <a:endParaRPr lang="en-US">
              <a:cs typeface="Calibri"/>
            </a:endParaRPr>
          </a:p>
        </p:txBody>
      </p:sp>
      <p:sp>
        <p:nvSpPr>
          <p:cNvPr id="4" name="Slide Number Placeholder 3"/>
          <p:cNvSpPr>
            <a:spLocks noGrp="1"/>
          </p:cNvSpPr>
          <p:nvPr>
            <p:ph type="sldNum" sz="quarter" idx="5"/>
          </p:nvPr>
        </p:nvSpPr>
        <p:spPr/>
        <p:txBody>
          <a:bodyPr/>
          <a:lstStyle/>
          <a:p>
            <a:fld id="{C6244722-FB9D-48B4-850D-625FBF30FDFF}" type="slidenum">
              <a:rPr lang="en-CA" smtClean="0"/>
              <a:t>7</a:t>
            </a:fld>
            <a:endParaRPr lang="en-CA"/>
          </a:p>
        </p:txBody>
      </p:sp>
    </p:spTree>
    <p:extLst>
      <p:ext uri="{BB962C8B-B14F-4D97-AF65-F5344CB8AC3E}">
        <p14:creationId xmlns:p14="http://schemas.microsoft.com/office/powerpoint/2010/main" val="2001028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Within the DRCP, our role is to care for research data throughout its lifecycle. RDM impacts all researchers; our Institutional Strategy will coordinate and improve RDM services, we need to make sure your needs as a department are reflected in the strategy. </a:t>
            </a:r>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6F571-7773-4BBC-A2E2-CE9E16730F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484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Digital Research Commons Pilot! All researchers gather research data, so they do some form of Research Data Management or RDM. What it looks like varies from field to field. RDM is a set of connected processes and practices, which are applied throughout the research lifecycle.</a:t>
            </a:r>
          </a:p>
          <a:p>
            <a:endParaRPr lang="en-US" dirty="0"/>
          </a:p>
          <a:p>
            <a:r>
              <a:rPr lang="en-US" dirty="0"/>
              <a:t>Planning (Data Management Plans, grant applications, ethics); Data Collection (access controls, de-identification, electronic lab notebooks); Analyze (file management, folder organization, collaboration); Publication and Sharing (data repositories where data can be shared, archiving, metadata); Discovery and Reuse (reproducibility, open access, persistent identifiers, data sharing agreements). </a:t>
            </a:r>
          </a:p>
          <a:p>
            <a:endParaRPr lang="en-US" dirty="0">
              <a:cs typeface="Calibri" panose="020F0502020204030204"/>
            </a:endParaRPr>
          </a:p>
          <a:p>
            <a:r>
              <a:rPr lang="en-US" dirty="0"/>
              <a:t>Strategy needs to attend to each stage of this cycle.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1431E-2738-4B05-BF4F-51A33C8797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745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A66BD848-711B-420D-833F-377D96B1454D}"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484DA-D03D-4915-869C-049F94B6B7A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167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6BD848-711B-420D-833F-377D96B1454D}"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484DA-D03D-4915-869C-049F94B6B7AD}" type="slidenum">
              <a:rPr lang="en-US" smtClean="0"/>
              <a:t>‹#›</a:t>
            </a:fld>
            <a:endParaRPr lang="en-US"/>
          </a:p>
        </p:txBody>
      </p:sp>
    </p:spTree>
    <p:extLst>
      <p:ext uri="{BB962C8B-B14F-4D97-AF65-F5344CB8AC3E}">
        <p14:creationId xmlns:p14="http://schemas.microsoft.com/office/powerpoint/2010/main" val="109695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6BD848-711B-420D-833F-377D96B1454D}"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484DA-D03D-4915-869C-049F94B6B7AD}"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058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a:xfrm>
            <a:off x="1024129" y="6470704"/>
            <a:ext cx="2154143" cy="274320"/>
          </a:xfrm>
          <a:prstGeom prst="rect">
            <a:avLst/>
          </a:prstGeom>
        </p:spPr>
        <p:txBody>
          <a:bodyPr/>
          <a:lstStyle>
            <a:lvl1pPr algn="l">
              <a:defRPr/>
            </a:lvl1pPr>
          </a:lstStyle>
          <a:p>
            <a:fld id="{6263E12A-A7EF-44BD-BC55-8E92C4204B48}" type="datetimeFigureOut">
              <a:rPr lang="en-US" smtClean="0"/>
              <a:t>3/22/2023</a:t>
            </a:fld>
            <a:endParaRPr lang="en-US"/>
          </a:p>
        </p:txBody>
      </p:sp>
      <p:sp>
        <p:nvSpPr>
          <p:cNvPr id="5" name="Footer Placeholder 4"/>
          <p:cNvSpPr>
            <a:spLocks noGrp="1"/>
          </p:cNvSpPr>
          <p:nvPr>
            <p:ph type="ftr" sz="quarter" idx="11"/>
          </p:nvPr>
        </p:nvSpPr>
        <p:spPr>
          <a:xfrm>
            <a:off x="4842932" y="6470704"/>
            <a:ext cx="5901459" cy="27432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779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653347" cy="1327474"/>
          </a:xfrm>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A4A4E-ACA1-A34C-A955-E5C2499B0993}"/>
              </a:ext>
            </a:extLst>
          </p:cNvPr>
          <p:cNvSpPr>
            <a:spLocks noGrp="1"/>
          </p:cNvSpPr>
          <p:nvPr>
            <p:ph type="dt" sz="half" idx="10"/>
          </p:nvPr>
        </p:nvSpPr>
        <p:spPr>
          <a:xfrm>
            <a:off x="1024129" y="6470704"/>
            <a:ext cx="2154143" cy="274320"/>
          </a:xfrm>
          <a:prstGeom prst="rect">
            <a:avLst/>
          </a:prstGeom>
        </p:spPr>
        <p:txBody>
          <a:bodyPr/>
          <a:lstStyle/>
          <a:p>
            <a:fld id="{6263E12A-A7EF-44BD-BC55-8E92C4204B48}" type="datetimeFigureOut">
              <a:rPr lang="en-US" smtClean="0"/>
              <a:t>3/22/2023</a:t>
            </a:fld>
            <a:endParaRPr lang="en-US"/>
          </a:p>
        </p:txBody>
      </p:sp>
      <p:sp>
        <p:nvSpPr>
          <p:cNvPr id="8" name="Footer Placeholder 7">
            <a:extLst>
              <a:ext uri="{FF2B5EF4-FFF2-40B4-BE49-F238E27FC236}">
                <a16:creationId xmlns:a16="http://schemas.microsoft.com/office/drawing/2014/main" id="{324FC21A-EC04-C10B-3B1C-964265BBF999}"/>
              </a:ext>
            </a:extLst>
          </p:cNvPr>
          <p:cNvSpPr>
            <a:spLocks noGrp="1"/>
          </p:cNvSpPr>
          <p:nvPr>
            <p:ph type="ftr" sz="quarter" idx="11"/>
          </p:nvPr>
        </p:nvSpPr>
        <p:spPr>
          <a:xfrm>
            <a:off x="4842932" y="6470704"/>
            <a:ext cx="5901459" cy="274320"/>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BC686E-8822-554E-1E9B-C9372C54CF17}"/>
              </a:ext>
            </a:extLst>
          </p:cNvPr>
          <p:cNvSpPr>
            <a:spLocks noGrp="1"/>
          </p:cNvSpPr>
          <p:nvPr>
            <p:ph type="sldNum" sz="quarter" idx="12"/>
          </p:nvPr>
        </p:nvSpPr>
        <p:spPr/>
        <p:txBody>
          <a:bodyPr/>
          <a:lstStyle/>
          <a:p>
            <a:fld id="{FDA4442A-B5B2-4200-B3F9-9A5EDAFCD29C}" type="slidenum">
              <a:rPr lang="en-US" smtClean="0"/>
              <a:t>‹#›</a:t>
            </a:fld>
            <a:endParaRPr lang="en-US"/>
          </a:p>
        </p:txBody>
      </p:sp>
    </p:spTree>
    <p:extLst>
      <p:ext uri="{BB962C8B-B14F-4D97-AF65-F5344CB8AC3E}">
        <p14:creationId xmlns:p14="http://schemas.microsoft.com/office/powerpoint/2010/main" val="653464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24129" y="6470704"/>
            <a:ext cx="2154143" cy="274320"/>
          </a:xfrm>
          <a:prstGeom prst="rect">
            <a:avLst/>
          </a:prstGeom>
        </p:spPr>
        <p:txBody>
          <a:bodyPr/>
          <a:lstStyle/>
          <a:p>
            <a:fld id="{6263E12A-A7EF-44BD-BC55-8E92C4204B48}" type="datetimeFigureOut">
              <a:rPr lang="en-US" smtClean="0"/>
              <a:t>3/22/2023</a:t>
            </a:fld>
            <a:endParaRPr lang="en-US"/>
          </a:p>
        </p:txBody>
      </p:sp>
      <p:sp>
        <p:nvSpPr>
          <p:cNvPr id="5" name="Footer Placeholder 4"/>
          <p:cNvSpPr>
            <a:spLocks noGrp="1"/>
          </p:cNvSpPr>
          <p:nvPr>
            <p:ph type="ftr" sz="quarter" idx="11"/>
          </p:nvPr>
        </p:nvSpPr>
        <p:spPr>
          <a:xfrm>
            <a:off x="4842932" y="6470704"/>
            <a:ext cx="5901459" cy="27432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A4442A-B5B2-4200-B3F9-9A5EDAFCD29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043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24129" y="6470704"/>
            <a:ext cx="2154143" cy="274320"/>
          </a:xfrm>
          <a:prstGeom prst="rect">
            <a:avLst/>
          </a:prstGeom>
        </p:spPr>
        <p:txBody>
          <a:bodyPr/>
          <a:lstStyle/>
          <a:p>
            <a:fld id="{6263E12A-A7EF-44BD-BC55-8E92C4204B48}" type="datetimeFigureOut">
              <a:rPr lang="en-US" smtClean="0"/>
              <a:t>3/22/2023</a:t>
            </a:fld>
            <a:endParaRPr lang="en-US"/>
          </a:p>
        </p:txBody>
      </p:sp>
      <p:sp>
        <p:nvSpPr>
          <p:cNvPr id="6" name="Footer Placeholder 5"/>
          <p:cNvSpPr>
            <a:spLocks noGrp="1"/>
          </p:cNvSpPr>
          <p:nvPr>
            <p:ph type="ftr" sz="quarter" idx="11"/>
          </p:nvPr>
        </p:nvSpPr>
        <p:spPr>
          <a:xfrm>
            <a:off x="4842932" y="6470704"/>
            <a:ext cx="5901459" cy="27432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DA4442A-B5B2-4200-B3F9-9A5EDAFCD29C}" type="slidenum">
              <a:rPr lang="en-US" smtClean="0"/>
              <a:t>‹#›</a:t>
            </a:fld>
            <a:endParaRPr lang="en-US"/>
          </a:p>
        </p:txBody>
      </p:sp>
    </p:spTree>
    <p:extLst>
      <p:ext uri="{BB962C8B-B14F-4D97-AF65-F5344CB8AC3E}">
        <p14:creationId xmlns:p14="http://schemas.microsoft.com/office/powerpoint/2010/main" val="135663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24129" y="6470704"/>
            <a:ext cx="2154143" cy="274320"/>
          </a:xfrm>
          <a:prstGeom prst="rect">
            <a:avLst/>
          </a:prstGeom>
        </p:spPr>
        <p:txBody>
          <a:bodyPr/>
          <a:lstStyle/>
          <a:p>
            <a:fld id="{6263E12A-A7EF-44BD-BC55-8E92C4204B48}" type="datetimeFigureOut">
              <a:rPr lang="en-US" smtClean="0"/>
              <a:t>3/22/2023</a:t>
            </a:fld>
            <a:endParaRPr lang="en-US"/>
          </a:p>
        </p:txBody>
      </p:sp>
      <p:sp>
        <p:nvSpPr>
          <p:cNvPr id="8" name="Footer Placeholder 7"/>
          <p:cNvSpPr>
            <a:spLocks noGrp="1"/>
          </p:cNvSpPr>
          <p:nvPr>
            <p:ph type="ftr" sz="quarter" idx="11"/>
          </p:nvPr>
        </p:nvSpPr>
        <p:spPr>
          <a:xfrm>
            <a:off x="4842932" y="6470704"/>
            <a:ext cx="5901459" cy="274320"/>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DA4442A-B5B2-4200-B3F9-9A5EDAFCD29C}" type="slidenum">
              <a:rPr lang="en-US" smtClean="0"/>
              <a:t>‹#›</a:t>
            </a:fld>
            <a:endParaRPr lang="en-US"/>
          </a:p>
        </p:txBody>
      </p:sp>
    </p:spTree>
    <p:extLst>
      <p:ext uri="{BB962C8B-B14F-4D97-AF65-F5344CB8AC3E}">
        <p14:creationId xmlns:p14="http://schemas.microsoft.com/office/powerpoint/2010/main" val="16999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024129" y="6470704"/>
            <a:ext cx="2154143" cy="274320"/>
          </a:xfrm>
          <a:prstGeom prst="rect">
            <a:avLst/>
          </a:prstGeom>
        </p:spPr>
        <p:txBody>
          <a:bodyPr/>
          <a:lstStyle/>
          <a:p>
            <a:fld id="{6263E12A-A7EF-44BD-BC55-8E92C4204B48}" type="datetimeFigureOut">
              <a:rPr lang="en-US" smtClean="0"/>
              <a:t>3/22/2023</a:t>
            </a:fld>
            <a:endParaRPr lang="en-US"/>
          </a:p>
        </p:txBody>
      </p:sp>
      <p:sp>
        <p:nvSpPr>
          <p:cNvPr id="4" name="Footer Placeholder 3"/>
          <p:cNvSpPr>
            <a:spLocks noGrp="1"/>
          </p:cNvSpPr>
          <p:nvPr>
            <p:ph type="ftr" sz="quarter" idx="11"/>
          </p:nvPr>
        </p:nvSpPr>
        <p:spPr>
          <a:xfrm>
            <a:off x="4842932" y="6470704"/>
            <a:ext cx="5901459" cy="274320"/>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DA4442A-B5B2-4200-B3F9-9A5EDAFCD29C}" type="slidenum">
              <a:rPr lang="en-US" smtClean="0"/>
              <a:t>‹#›</a:t>
            </a:fld>
            <a:endParaRPr lang="en-US"/>
          </a:p>
        </p:txBody>
      </p:sp>
    </p:spTree>
    <p:extLst>
      <p:ext uri="{BB962C8B-B14F-4D97-AF65-F5344CB8AC3E}">
        <p14:creationId xmlns:p14="http://schemas.microsoft.com/office/powerpoint/2010/main" val="1064036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24129" y="6470704"/>
            <a:ext cx="2154143" cy="274320"/>
          </a:xfrm>
          <a:prstGeom prst="rect">
            <a:avLst/>
          </a:prstGeom>
        </p:spPr>
        <p:txBody>
          <a:bodyPr/>
          <a:lstStyle/>
          <a:p>
            <a:fld id="{6263E12A-A7EF-44BD-BC55-8E92C4204B48}" type="datetimeFigureOut">
              <a:rPr lang="en-US" smtClean="0"/>
              <a:t>3/22/2023</a:t>
            </a:fld>
            <a:endParaRPr lang="en-US"/>
          </a:p>
        </p:txBody>
      </p:sp>
      <p:sp>
        <p:nvSpPr>
          <p:cNvPr id="3" name="Footer Placeholder 2"/>
          <p:cNvSpPr>
            <a:spLocks noGrp="1"/>
          </p:cNvSpPr>
          <p:nvPr>
            <p:ph type="ftr" sz="quarter" idx="11"/>
          </p:nvPr>
        </p:nvSpPr>
        <p:spPr>
          <a:xfrm>
            <a:off x="4842932" y="6470704"/>
            <a:ext cx="5901459" cy="274320"/>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DA4442A-B5B2-4200-B3F9-9A5EDAFCD29C}" type="slidenum">
              <a:rPr lang="en-US" smtClean="0"/>
              <a:t>‹#›</a:t>
            </a:fld>
            <a:endParaRPr lang="en-US"/>
          </a:p>
        </p:txBody>
      </p:sp>
    </p:spTree>
    <p:extLst>
      <p:ext uri="{BB962C8B-B14F-4D97-AF65-F5344CB8AC3E}">
        <p14:creationId xmlns:p14="http://schemas.microsoft.com/office/powerpoint/2010/main" val="4151255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24129" y="6470704"/>
            <a:ext cx="2154143" cy="274320"/>
          </a:xfrm>
          <a:prstGeom prst="rect">
            <a:avLst/>
          </a:prstGeom>
        </p:spPr>
        <p:txBody>
          <a:bodyPr/>
          <a:lstStyle/>
          <a:p>
            <a:fld id="{6263E12A-A7EF-44BD-BC55-8E92C4204B48}" type="datetimeFigureOut">
              <a:rPr lang="en-US" smtClean="0"/>
              <a:t>3/22/2023</a:t>
            </a:fld>
            <a:endParaRPr lang="en-US"/>
          </a:p>
        </p:txBody>
      </p:sp>
      <p:sp>
        <p:nvSpPr>
          <p:cNvPr id="6" name="Footer Placeholder 5"/>
          <p:cNvSpPr>
            <a:spLocks noGrp="1"/>
          </p:cNvSpPr>
          <p:nvPr>
            <p:ph type="ftr" sz="quarter" idx="11"/>
          </p:nvPr>
        </p:nvSpPr>
        <p:spPr>
          <a:xfrm>
            <a:off x="4842932" y="6470704"/>
            <a:ext cx="5901459" cy="27432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DA4442A-B5B2-4200-B3F9-9A5EDAFCD29C}" type="slidenum">
              <a:rPr lang="en-US" smtClean="0"/>
              <a:t>‹#›</a:t>
            </a:fld>
            <a:endParaRPr lang="en-US"/>
          </a:p>
        </p:txBody>
      </p:sp>
    </p:spTree>
    <p:extLst>
      <p:ext uri="{BB962C8B-B14F-4D97-AF65-F5344CB8AC3E}">
        <p14:creationId xmlns:p14="http://schemas.microsoft.com/office/powerpoint/2010/main" val="548278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harter" panose="02000503060000020004" pitchFamily="2" charset="0"/>
              </a:defRPr>
            </a:lvl1pPr>
            <a:lvl2pPr>
              <a:defRPr sz="2000">
                <a:latin typeface="Charter" panose="02000503060000020004" pitchFamily="2" charset="0"/>
              </a:defRPr>
            </a:lvl2pPr>
            <a:lvl3pPr marL="448056" indent="-137160">
              <a:buFont typeface="Wingdings" panose="05000000000000000000" pitchFamily="2" charset="2"/>
              <a:buChar char="Ø"/>
              <a:defRPr sz="1800">
                <a:latin typeface="Charter" panose="02000503060000020004" pitchFamily="2" charset="0"/>
              </a:defRPr>
            </a:lvl3pPr>
            <a:lvl4pPr>
              <a:defRPr sz="1800">
                <a:latin typeface="Charter" panose="02000503060000020004" pitchFamily="2" charset="0"/>
              </a:defRPr>
            </a:lvl4pPr>
            <a:lvl5pPr>
              <a:defRPr sz="1800">
                <a:latin typeface="Charter" panose="02000503060000020004" pitchFamily="2" charset="0"/>
              </a:defRPr>
            </a:lvl5pPr>
          </a:lstStyle>
          <a:p>
            <a:pPr lvl="0"/>
            <a:r>
              <a:rPr lang="en-US"/>
              <a:t>Click to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4" name="Date Placeholder 3"/>
          <p:cNvSpPr>
            <a:spLocks noGrp="1"/>
          </p:cNvSpPr>
          <p:nvPr>
            <p:ph type="dt" sz="half" idx="10"/>
          </p:nvPr>
        </p:nvSpPr>
        <p:spPr/>
        <p:txBody>
          <a:bodyPr/>
          <a:lstStyle/>
          <a:p>
            <a:fld id="{A66BD848-711B-420D-833F-377D96B1454D}"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484DA-D03D-4915-869C-049F94B6B7AD}" type="slidenum">
              <a:rPr lang="en-US" smtClean="0"/>
              <a:t>‹#›</a:t>
            </a:fld>
            <a:endParaRPr lang="en-US"/>
          </a:p>
        </p:txBody>
      </p:sp>
    </p:spTree>
    <p:extLst>
      <p:ext uri="{BB962C8B-B14F-4D97-AF65-F5344CB8AC3E}">
        <p14:creationId xmlns:p14="http://schemas.microsoft.com/office/powerpoint/2010/main" val="2981425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024129" y="6470704"/>
            <a:ext cx="2154143" cy="274320"/>
          </a:xfrm>
          <a:prstGeom prst="rect">
            <a:avLst/>
          </a:prstGeom>
        </p:spPr>
        <p:txBody>
          <a:bodyPr/>
          <a:lstStyle/>
          <a:p>
            <a:fld id="{6263E12A-A7EF-44BD-BC55-8E92C4204B48}" type="datetimeFigureOut">
              <a:rPr lang="en-US" smtClean="0"/>
              <a:t>3/22/2023</a:t>
            </a:fld>
            <a:endParaRPr lang="en-US"/>
          </a:p>
        </p:txBody>
      </p:sp>
      <p:sp>
        <p:nvSpPr>
          <p:cNvPr id="6" name="Footer Placeholder 5"/>
          <p:cNvSpPr>
            <a:spLocks noGrp="1"/>
          </p:cNvSpPr>
          <p:nvPr>
            <p:ph type="ftr" sz="quarter" idx="11"/>
          </p:nvPr>
        </p:nvSpPr>
        <p:spPr>
          <a:xfrm>
            <a:off x="4842932" y="6470704"/>
            <a:ext cx="5901459" cy="27432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DA4442A-B5B2-4200-B3F9-9A5EDAFCD29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185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24129" y="6470704"/>
            <a:ext cx="2154143" cy="274320"/>
          </a:xfrm>
          <a:prstGeom prst="rect">
            <a:avLst/>
          </a:prstGeom>
        </p:spPr>
        <p:txBody>
          <a:bodyPr/>
          <a:lstStyle/>
          <a:p>
            <a:fld id="{6263E12A-A7EF-44BD-BC55-8E92C4204B48}" type="datetimeFigureOut">
              <a:rPr lang="en-US" smtClean="0"/>
              <a:t>3/22/2023</a:t>
            </a:fld>
            <a:endParaRPr lang="en-US"/>
          </a:p>
        </p:txBody>
      </p:sp>
      <p:sp>
        <p:nvSpPr>
          <p:cNvPr id="5" name="Footer Placeholder 4"/>
          <p:cNvSpPr>
            <a:spLocks noGrp="1"/>
          </p:cNvSpPr>
          <p:nvPr>
            <p:ph type="ftr" sz="quarter" idx="11"/>
          </p:nvPr>
        </p:nvSpPr>
        <p:spPr>
          <a:xfrm>
            <a:off x="4842932" y="6470704"/>
            <a:ext cx="5901459" cy="27432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A4442A-B5B2-4200-B3F9-9A5EDAFCD29C}" type="slidenum">
              <a:rPr lang="en-US" smtClean="0"/>
              <a:t>‹#›</a:t>
            </a:fld>
            <a:endParaRPr lang="en-US"/>
          </a:p>
        </p:txBody>
      </p:sp>
    </p:spTree>
    <p:extLst>
      <p:ext uri="{BB962C8B-B14F-4D97-AF65-F5344CB8AC3E}">
        <p14:creationId xmlns:p14="http://schemas.microsoft.com/office/powerpoint/2010/main" val="118921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24129" y="6470704"/>
            <a:ext cx="2154143" cy="274320"/>
          </a:xfrm>
          <a:prstGeom prst="rect">
            <a:avLst/>
          </a:prstGeom>
        </p:spPr>
        <p:txBody>
          <a:bodyPr/>
          <a:lstStyle/>
          <a:p>
            <a:fld id="{6263E12A-A7EF-44BD-BC55-8E92C4204B48}" type="datetimeFigureOut">
              <a:rPr lang="en-US" smtClean="0"/>
              <a:t>3/22/2023</a:t>
            </a:fld>
            <a:endParaRPr lang="en-US"/>
          </a:p>
        </p:txBody>
      </p:sp>
      <p:sp>
        <p:nvSpPr>
          <p:cNvPr id="5" name="Footer Placeholder 4"/>
          <p:cNvSpPr>
            <a:spLocks noGrp="1"/>
          </p:cNvSpPr>
          <p:nvPr>
            <p:ph type="ftr" sz="quarter" idx="11"/>
          </p:nvPr>
        </p:nvSpPr>
        <p:spPr>
          <a:xfrm>
            <a:off x="4842932" y="6470704"/>
            <a:ext cx="5901459" cy="27432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DA4442A-B5B2-4200-B3F9-9A5EDAFCD29C}"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sign&#10;&#10;Description automatically generated">
            <a:extLst>
              <a:ext uri="{FF2B5EF4-FFF2-40B4-BE49-F238E27FC236}">
                <a16:creationId xmlns:a16="http://schemas.microsoft.com/office/drawing/2014/main" id="{3DA61ACA-B6B2-A1F6-F73D-88C2C61F4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6884" y="5516995"/>
            <a:ext cx="2107554" cy="509302"/>
          </a:xfrm>
          <a:prstGeom prst="rect">
            <a:avLst/>
          </a:prstGeom>
        </p:spPr>
      </p:pic>
      <p:pic>
        <p:nvPicPr>
          <p:cNvPr id="11" name="Picture 10" descr="Logo&#10;&#10;Description automatically generated">
            <a:extLst>
              <a:ext uri="{FF2B5EF4-FFF2-40B4-BE49-F238E27FC236}">
                <a16:creationId xmlns:a16="http://schemas.microsoft.com/office/drawing/2014/main" id="{B5FAC54B-F1B8-0556-B232-2188C8CE6B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9264" y="6190401"/>
            <a:ext cx="1502298" cy="509302"/>
          </a:xfrm>
          <a:prstGeom prst="rect">
            <a:avLst/>
          </a:prstGeom>
        </p:spPr>
      </p:pic>
    </p:spTree>
    <p:extLst>
      <p:ext uri="{BB962C8B-B14F-4D97-AF65-F5344CB8AC3E}">
        <p14:creationId xmlns:p14="http://schemas.microsoft.com/office/powerpoint/2010/main" val="2302092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Background Image" descr="McMaster University Brighter World themed background image featuring overlayed circles, radiences and an image of the McMaster Iconic Archway">
            <a:extLst>
              <a:ext uri="{FF2B5EF4-FFF2-40B4-BE49-F238E27FC236}">
                <a16:creationId xmlns:a16="http://schemas.microsoft.com/office/drawing/2014/main" id="{B6EC7246-D40E-A849-88BF-8FEAEB18D21B}"/>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Placeholder" descr="Master title"/>
          <p:cNvSpPr>
            <a:spLocks noGrp="1"/>
          </p:cNvSpPr>
          <p:nvPr>
            <p:ph type="ctrTitle"/>
          </p:nvPr>
        </p:nvSpPr>
        <p:spPr>
          <a:xfrm>
            <a:off x="3417455" y="634805"/>
            <a:ext cx="4341091" cy="2666171"/>
          </a:xfrm>
        </p:spPr>
        <p:txBody>
          <a:bodyPr anchor="b" anchorCtr="0">
            <a:normAutofit/>
          </a:bodyPr>
          <a:lstStyle>
            <a:lvl1pPr>
              <a:lnSpc>
                <a:spcPct val="100000"/>
              </a:lnSpc>
              <a:defRPr sz="4000">
                <a:solidFill>
                  <a:schemeClr val="tx1"/>
                </a:solidFill>
              </a:defRPr>
            </a:lvl1pPr>
          </a:lstStyle>
          <a:p>
            <a:r>
              <a:rPr lang="en-US"/>
              <a:t>Click to edit Master title style</a:t>
            </a:r>
          </a:p>
        </p:txBody>
      </p:sp>
      <p:sp>
        <p:nvSpPr>
          <p:cNvPr id="3" name="Subtitle Placeholder" descr="Master subtitle"/>
          <p:cNvSpPr>
            <a:spLocks noGrp="1"/>
          </p:cNvSpPr>
          <p:nvPr>
            <p:ph type="subTitle" idx="1"/>
          </p:nvPr>
        </p:nvSpPr>
        <p:spPr>
          <a:xfrm>
            <a:off x="3417454" y="3300976"/>
            <a:ext cx="4073237" cy="911624"/>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7" name="Meeting Information" descr="Meering or Audience Data">
            <a:extLst>
              <a:ext uri="{FF2B5EF4-FFF2-40B4-BE49-F238E27FC236}">
                <a16:creationId xmlns:a16="http://schemas.microsoft.com/office/drawing/2014/main" id="{E4830579-3FC9-4C47-AF4E-DC02A16FCB8B}"/>
              </a:ext>
            </a:extLst>
          </p:cNvPr>
          <p:cNvSpPr>
            <a:spLocks noGrp="1"/>
          </p:cNvSpPr>
          <p:nvPr>
            <p:ph type="body" sz="quarter" idx="10" hasCustomPrompt="1"/>
          </p:nvPr>
        </p:nvSpPr>
        <p:spPr>
          <a:xfrm>
            <a:off x="2013528" y="4212600"/>
            <a:ext cx="1819563" cy="1359173"/>
          </a:xfrm>
        </p:spPr>
        <p:txBody>
          <a:bodyPr anchor="ctr" anchorCtr="0">
            <a:noAutofit/>
          </a:bodyPr>
          <a:lstStyle>
            <a:lvl1pPr marL="0" indent="0" algn="ctr">
              <a:buNone/>
              <a:defRPr sz="1467">
                <a:solidFill>
                  <a:srgbClr val="464F55"/>
                </a:solidFill>
              </a:defRPr>
            </a:lvl1pPr>
            <a:lvl2pPr marL="457189" indent="0">
              <a:buNone/>
              <a:defRPr sz="1467"/>
            </a:lvl2pPr>
            <a:lvl3pPr marL="914377" indent="0">
              <a:buNone/>
              <a:defRPr sz="1467"/>
            </a:lvl3pPr>
            <a:lvl4pPr marL="1371566" indent="0">
              <a:buNone/>
              <a:defRPr sz="1467"/>
            </a:lvl4pPr>
            <a:lvl5pPr marL="1828754" indent="0">
              <a:buNone/>
              <a:defRPr sz="1467"/>
            </a:lvl5pPr>
          </a:lstStyle>
          <a:p>
            <a:pPr lvl="0"/>
            <a:r>
              <a:rPr lang="en-US"/>
              <a:t>Meeting or Audience Date</a:t>
            </a:r>
          </a:p>
        </p:txBody>
      </p:sp>
      <p:cxnSp>
        <p:nvCxnSpPr>
          <p:cNvPr id="13" name="Brighter World Divider">
            <a:extLst>
              <a:ext uri="{C183D7F6-B498-43B3-948B-1728B52AA6E4}">
                <adec:decorative xmlns:adec="http://schemas.microsoft.com/office/drawing/2017/decorative" val="1"/>
              </a:ext>
            </a:extLst>
          </p:cNvPr>
          <p:cNvCxnSpPr>
            <a:cxnSpLocks/>
          </p:cNvCxnSpPr>
          <p:nvPr userDrawn="1"/>
        </p:nvCxnSpPr>
        <p:spPr>
          <a:xfrm>
            <a:off x="1" y="6214887"/>
            <a:ext cx="10280072" cy="0"/>
          </a:xfrm>
          <a:prstGeom prst="line">
            <a:avLst/>
          </a:prstGeom>
          <a:ln w="38100" cap="flat">
            <a:solidFill>
              <a:srgbClr val="7C0040"/>
            </a:solidFill>
          </a:ln>
          <a:effectLst/>
        </p:spPr>
        <p:style>
          <a:lnRef idx="2">
            <a:schemeClr val="accent1"/>
          </a:lnRef>
          <a:fillRef idx="0">
            <a:schemeClr val="accent1"/>
          </a:fillRef>
          <a:effectRef idx="1">
            <a:schemeClr val="accent1"/>
          </a:effectRef>
          <a:fontRef idx="minor">
            <a:schemeClr val="tx1"/>
          </a:fontRef>
        </p:style>
      </p:cxnSp>
      <p:pic>
        <p:nvPicPr>
          <p:cNvPr id="14" name="McMaster Logo" descr="McMaster University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7026" y="5979690"/>
            <a:ext cx="1358900" cy="749300"/>
          </a:xfrm>
          <a:prstGeom prst="rect">
            <a:avLst/>
          </a:prstGeom>
        </p:spPr>
      </p:pic>
      <p:pic>
        <p:nvPicPr>
          <p:cNvPr id="15" name="Brighter World Logo" descr="Brighter World Logo"/>
          <p:cNvPicPr>
            <a:picLocks noChangeAspect="1"/>
          </p:cNvPicPr>
          <p:nvPr userDrawn="1"/>
        </p:nvPicPr>
        <p:blipFill rotWithShape="1">
          <a:blip r:embed="rId4">
            <a:extLst>
              <a:ext uri="{28A0092B-C50C-407E-A947-70E740481C1C}">
                <a14:useLocalDpi xmlns:a14="http://schemas.microsoft.com/office/drawing/2010/main" val="0"/>
              </a:ext>
            </a:extLst>
          </a:blip>
          <a:srcRect t="1" r="39176" b="47"/>
          <a:stretch/>
        </p:blipFill>
        <p:spPr>
          <a:xfrm>
            <a:off x="267857" y="6446370"/>
            <a:ext cx="1514763" cy="182455"/>
          </a:xfrm>
          <a:prstGeom prst="rect">
            <a:avLst/>
          </a:prstGeom>
        </p:spPr>
      </p:pic>
      <p:sp>
        <p:nvSpPr>
          <p:cNvPr id="18" name="URL">
            <a:extLst>
              <a:ext uri="{FF2B5EF4-FFF2-40B4-BE49-F238E27FC236}">
                <a16:creationId xmlns:a16="http://schemas.microsoft.com/office/drawing/2014/main" id="{966BBFA2-FDBF-FA4A-9952-D71EB07DF1D7}"/>
              </a:ext>
            </a:extLst>
          </p:cNvPr>
          <p:cNvSpPr txBox="1"/>
          <p:nvPr userDrawn="1"/>
        </p:nvSpPr>
        <p:spPr>
          <a:xfrm>
            <a:off x="1703354" y="6365625"/>
            <a:ext cx="3339700" cy="292388"/>
          </a:xfrm>
          <a:prstGeom prst="rect">
            <a:avLst/>
          </a:prstGeom>
          <a:noFill/>
        </p:spPr>
        <p:txBody>
          <a:bodyPr wrap="square" rtlCol="0">
            <a:spAutoFit/>
          </a:bodyPr>
          <a:lstStyle/>
          <a:p>
            <a:r>
              <a:rPr lang="en-US" sz="1300" spc="27" baseline="0">
                <a:latin typeface="Arial" panose="020B0604020202020204" pitchFamily="34" charset="0"/>
                <a:cs typeface="Arial" panose="020B0604020202020204" pitchFamily="34" charset="0"/>
              </a:rPr>
              <a:t>mcmaster.ca</a:t>
            </a:r>
          </a:p>
        </p:txBody>
      </p:sp>
    </p:spTree>
    <p:extLst>
      <p:ext uri="{BB962C8B-B14F-4D97-AF65-F5344CB8AC3E}">
        <p14:creationId xmlns:p14="http://schemas.microsoft.com/office/powerpoint/2010/main" val="3329429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3" name="Background Picture">
            <a:extLst>
              <a:ext uri="{FF2B5EF4-FFF2-40B4-BE49-F238E27FC236}">
                <a16:creationId xmlns:a16="http://schemas.microsoft.com/office/drawing/2014/main" id="{B5352B15-F5A1-3540-B5B6-E1513B58E0FE}"/>
              </a:ext>
            </a:extLst>
          </p:cNvPr>
          <p:cNvSpPr>
            <a:spLocks noGrp="1"/>
          </p:cNvSpPr>
          <p:nvPr>
            <p:ph type="pic" sz="quarter" idx="11" hasCustomPrompt="1"/>
          </p:nvPr>
        </p:nvSpPr>
        <p:spPr>
          <a:xfrm>
            <a:off x="0" y="0"/>
            <a:ext cx="12192000" cy="6858000"/>
          </a:xfrm>
          <a:solidFill>
            <a:schemeClr val="tx1"/>
          </a:solidFill>
        </p:spPr>
        <p:txBody>
          <a:bodyPr anchor="ctr" anchorCtr="0"/>
          <a:lstStyle>
            <a:lvl1pPr marL="0" indent="0" algn="l">
              <a:buNone/>
              <a:defRPr>
                <a:solidFill>
                  <a:schemeClr val="bg1"/>
                </a:solidFill>
              </a:defRPr>
            </a:lvl1pPr>
          </a:lstStyle>
          <a:p>
            <a:r>
              <a:rPr lang="en-US"/>
              <a:t>Click the picture icon to insert a background picture. </a:t>
            </a:r>
            <a:br>
              <a:rPr lang="en-US"/>
            </a:br>
            <a:r>
              <a:rPr lang="en-US"/>
              <a:t>Make sure to include an image description by right </a:t>
            </a:r>
            <a:br>
              <a:rPr lang="en-US"/>
            </a:br>
            <a:r>
              <a:rPr lang="en-US"/>
              <a:t>clicking on your image and selecting ‘Edit Alt Text…’ </a:t>
            </a:r>
          </a:p>
          <a:p>
            <a:endParaRPr lang="en-US"/>
          </a:p>
        </p:txBody>
      </p:sp>
      <p:sp>
        <p:nvSpPr>
          <p:cNvPr id="20" name="Background Circle">
            <a:extLst>
              <a:ext uri="{FF2B5EF4-FFF2-40B4-BE49-F238E27FC236}">
                <a16:creationId xmlns:a16="http://schemas.microsoft.com/office/drawing/2014/main" id="{5A2FA8D5-369B-C44D-90BE-9F100D869C39}"/>
              </a:ext>
              <a:ext uri="{C183D7F6-B498-43B3-948B-1728B52AA6E4}">
                <adec:decorative xmlns:adec="http://schemas.microsoft.com/office/drawing/2017/decorative" val="1"/>
              </a:ext>
            </a:extLst>
          </p:cNvPr>
          <p:cNvSpPr>
            <a:spLocks noGrp="1"/>
          </p:cNvSpPr>
          <p:nvPr>
            <p:ph type="pic" sz="quarter" idx="13"/>
          </p:nvPr>
        </p:nvSpPr>
        <p:spPr>
          <a:xfrm>
            <a:off x="8514542" y="1737784"/>
            <a:ext cx="4451351" cy="4451349"/>
          </a:xfrm>
          <a:prstGeom prst="ellipse">
            <a:avLst/>
          </a:prstGeom>
          <a:solidFill>
            <a:schemeClr val="accent1"/>
          </a:solidFill>
        </p:spPr>
        <p:txBody>
          <a:bodyPr/>
          <a:lstStyle>
            <a:lvl1pPr>
              <a:defRPr>
                <a:solidFill>
                  <a:schemeClr val="accent1"/>
                </a:solidFill>
              </a:defRPr>
            </a:lvl1pPr>
          </a:lstStyle>
          <a:p>
            <a:endParaRPr lang="en-US"/>
          </a:p>
        </p:txBody>
      </p:sp>
      <p:sp>
        <p:nvSpPr>
          <p:cNvPr id="2" name="Title Placeholder">
            <a:extLst>
              <a:ext uri="{FF2B5EF4-FFF2-40B4-BE49-F238E27FC236}">
                <a16:creationId xmlns:a16="http://schemas.microsoft.com/office/drawing/2014/main" id="{649F63A3-0BA1-094E-B7F9-F33A78C6C9F4}"/>
              </a:ext>
            </a:extLst>
          </p:cNvPr>
          <p:cNvSpPr>
            <a:spLocks noGrp="1"/>
          </p:cNvSpPr>
          <p:nvPr>
            <p:ph type="title"/>
          </p:nvPr>
        </p:nvSpPr>
        <p:spPr>
          <a:xfrm>
            <a:off x="8903856" y="2142837"/>
            <a:ext cx="3223491" cy="1929348"/>
          </a:xfrm>
        </p:spPr>
        <p:txBody>
          <a:bodyPr anchor="b" anchorCtr="0">
            <a:normAutofit/>
          </a:bodyPr>
          <a:lstStyle>
            <a:lvl1pPr algn="l">
              <a:lnSpc>
                <a:spcPct val="100000"/>
              </a:lnSpc>
              <a:defRPr sz="3200">
                <a:solidFill>
                  <a:schemeClr val="bg1"/>
                </a:solidFill>
              </a:defRPr>
            </a:lvl1pPr>
          </a:lstStyle>
          <a:p>
            <a:r>
              <a:rPr lang="en-US"/>
              <a:t>Click to edit Master title style</a:t>
            </a:r>
          </a:p>
        </p:txBody>
      </p:sp>
      <p:sp>
        <p:nvSpPr>
          <p:cNvPr id="12" name="Subtitle Placeholder" descr="Master subtitle">
            <a:extLst>
              <a:ext uri="{FF2B5EF4-FFF2-40B4-BE49-F238E27FC236}">
                <a16:creationId xmlns:a16="http://schemas.microsoft.com/office/drawing/2014/main" id="{FC2F2E22-5550-2248-8176-512794DFA78D}"/>
              </a:ext>
            </a:extLst>
          </p:cNvPr>
          <p:cNvSpPr>
            <a:spLocks noGrp="1"/>
          </p:cNvSpPr>
          <p:nvPr>
            <p:ph type="subTitle" idx="1" hasCustomPrompt="1"/>
          </p:nvPr>
        </p:nvSpPr>
        <p:spPr>
          <a:xfrm>
            <a:off x="8903856" y="4076804"/>
            <a:ext cx="3223491" cy="1733384"/>
          </a:xfrm>
        </p:spPr>
        <p:txBody>
          <a:bodyPr/>
          <a:lstStyle>
            <a:lvl1pPr marL="0" indent="0" algn="l">
              <a:lnSpc>
                <a:spcPct val="150000"/>
              </a:lnSpc>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a:t>
            </a:r>
          </a:p>
        </p:txBody>
      </p:sp>
    </p:spTree>
    <p:extLst>
      <p:ext uri="{BB962C8B-B14F-4D97-AF65-F5344CB8AC3E}">
        <p14:creationId xmlns:p14="http://schemas.microsoft.com/office/powerpoint/2010/main" val="192443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itle Placeholder" descr="Slide title">
            <a:extLst>
              <a:ext uri="{FF2B5EF4-FFF2-40B4-BE49-F238E27FC236}">
                <a16:creationId xmlns:a16="http://schemas.microsoft.com/office/drawing/2014/main" id="{6BBD06D5-C1DC-E148-8EFB-74F86B116334}"/>
              </a:ext>
            </a:extLst>
          </p:cNvPr>
          <p:cNvSpPr>
            <a:spLocks noGrp="1"/>
          </p:cNvSpPr>
          <p:nvPr>
            <p:ph type="title"/>
          </p:nvPr>
        </p:nvSpPr>
        <p:spPr>
          <a:xfrm>
            <a:off x="267858" y="1"/>
            <a:ext cx="11708068" cy="655383"/>
          </a:xfrm>
        </p:spPr>
        <p:txBody>
          <a:bodyPr bIns="0" anchor="b" anchorCtr="0"/>
          <a:lstStyle>
            <a:lvl1pPr>
              <a:lnSpc>
                <a:spcPct val="150000"/>
              </a:lnSpc>
              <a:defRPr>
                <a:solidFill>
                  <a:schemeClr val="accent1"/>
                </a:solidFill>
              </a:defRPr>
            </a:lvl1pPr>
          </a:lstStyle>
          <a:p>
            <a:r>
              <a:rPr lang="en-US"/>
              <a:t>Click to edit Master title style</a:t>
            </a:r>
          </a:p>
        </p:txBody>
      </p:sp>
      <p:sp>
        <p:nvSpPr>
          <p:cNvPr id="12" name="Subtitle Placeholder" descr="Slide sub title">
            <a:extLst>
              <a:ext uri="{FF2B5EF4-FFF2-40B4-BE49-F238E27FC236}">
                <a16:creationId xmlns:a16="http://schemas.microsoft.com/office/drawing/2014/main" id="{E4697456-D8E5-5447-AB08-1193E92AD317}"/>
              </a:ext>
            </a:extLst>
          </p:cNvPr>
          <p:cNvSpPr>
            <a:spLocks noGrp="1"/>
          </p:cNvSpPr>
          <p:nvPr>
            <p:ph type="body" sz="quarter" idx="12" hasCustomPrompt="1"/>
          </p:nvPr>
        </p:nvSpPr>
        <p:spPr>
          <a:xfrm>
            <a:off x="268817" y="658947"/>
            <a:ext cx="11707283" cy="753256"/>
          </a:xfrm>
        </p:spPr>
        <p:txBody>
          <a:bodyPr>
            <a:no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3" name="Content Placeholder" descr="Slide content"/>
          <p:cNvSpPr>
            <a:spLocks noGrp="1"/>
          </p:cNvSpPr>
          <p:nvPr>
            <p:ph idx="1" hasCustomPrompt="1"/>
          </p:nvPr>
        </p:nvSpPr>
        <p:spPr>
          <a:xfrm>
            <a:off x="267858" y="1421441"/>
            <a:ext cx="11708068" cy="4536015"/>
          </a:xfrm>
        </p:spPr>
        <p:txBody>
          <a:bodyPr lIns="108000"/>
          <a:lstStyle>
            <a:lvl1pPr>
              <a:lnSpc>
                <a:spcPct val="100000"/>
              </a:lnSpc>
              <a:spcBef>
                <a:spcPts val="0"/>
              </a:spcBef>
              <a:spcAft>
                <a:spcPts val="800"/>
              </a:spcAft>
              <a:defRPr/>
            </a:lvl1pPr>
            <a:lvl2pPr>
              <a:lnSpc>
                <a:spcPct val="100000"/>
              </a:lnSpc>
              <a:spcBef>
                <a:spcPts val="0"/>
              </a:spcBef>
              <a:spcAft>
                <a:spcPts val="800"/>
              </a:spcAft>
              <a:defRPr/>
            </a:lvl2pPr>
            <a:lvl3pPr>
              <a:lnSpc>
                <a:spcPct val="100000"/>
              </a:lnSpc>
              <a:spcBef>
                <a:spcPts val="0"/>
              </a:spcBef>
              <a:spcAft>
                <a:spcPts val="800"/>
              </a:spcAft>
              <a:defRPr/>
            </a:lvl3pPr>
            <a:lvl4pPr>
              <a:lnSpc>
                <a:spcPct val="100000"/>
              </a:lnSpc>
              <a:spcBef>
                <a:spcPts val="0"/>
              </a:spcBef>
              <a:spcAft>
                <a:spcPts val="800"/>
              </a:spcAft>
              <a:defRPr/>
            </a:lvl4pPr>
            <a:lvl5pPr>
              <a:lnSpc>
                <a:spcPct val="100000"/>
              </a:lnSpc>
              <a:spcBef>
                <a:spcPts val="0"/>
              </a:spcBef>
              <a:spcAft>
                <a:spcPts val="800"/>
              </a:spcAft>
              <a:defRPr/>
            </a:lvl5pPr>
          </a:lstStyle>
          <a:p>
            <a:pPr lvl="0"/>
            <a:r>
              <a:rPr lang="en-US"/>
              <a:t>Click to add text or select an icon below for picture, table, graph and more content options.</a:t>
            </a:r>
          </a:p>
        </p:txBody>
      </p:sp>
      <p:sp>
        <p:nvSpPr>
          <p:cNvPr id="19" name="Slide Number" descr="Slide Number"/>
          <p:cNvSpPr>
            <a:spLocks noGrp="1"/>
          </p:cNvSpPr>
          <p:nvPr>
            <p:ph type="sldNum" sz="quarter" idx="11"/>
          </p:nvPr>
        </p:nvSpPr>
        <p:spPr/>
        <p:txBody>
          <a:bodyPr/>
          <a:lstStyle/>
          <a:p>
            <a:fld id="{E2CB33EA-91D6-F140-A440-0A130B2A34DE}" type="slidenum">
              <a:rPr lang="en-US" smtClean="0"/>
              <a:pPr/>
              <a:t>‹#›</a:t>
            </a:fld>
            <a:endParaRPr lang="en-US"/>
          </a:p>
        </p:txBody>
      </p:sp>
      <p:sp>
        <p:nvSpPr>
          <p:cNvPr id="18" name="Date">
            <a:extLst>
              <a:ext uri="{C183D7F6-B498-43B3-948B-1728B52AA6E4}">
                <adec:decorative xmlns:adec="http://schemas.microsoft.com/office/drawing/2017/decorative" val="1"/>
              </a:ext>
            </a:extLst>
          </p:cNvPr>
          <p:cNvSpPr>
            <a:spLocks noGrp="1"/>
          </p:cNvSpPr>
          <p:nvPr>
            <p:ph type="dt" sz="half" idx="10"/>
          </p:nvPr>
        </p:nvSpPr>
        <p:spPr/>
        <p:txBody>
          <a:bodyPr/>
          <a:lstStyle/>
          <a:p>
            <a:fld id="{12CEF10F-437A-1E47-9122-F08C813F0AE8}" type="datetime4">
              <a:rPr lang="en-CA" smtClean="0"/>
              <a:pPr/>
              <a:t>March 22, 2023</a:t>
            </a:fld>
            <a:endParaRPr lang="en-US"/>
          </a:p>
        </p:txBody>
      </p:sp>
    </p:spTree>
    <p:extLst>
      <p:ext uri="{BB962C8B-B14F-4D97-AF65-F5344CB8AC3E}">
        <p14:creationId xmlns:p14="http://schemas.microsoft.com/office/powerpoint/2010/main" val="854383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Placeholder">
            <a:extLst>
              <a:ext uri="{FF2B5EF4-FFF2-40B4-BE49-F238E27FC236}">
                <a16:creationId xmlns:a16="http://schemas.microsoft.com/office/drawing/2014/main" id="{6C77D3C7-0799-4147-8E2C-FF0B1E1717F6}"/>
              </a:ext>
            </a:extLst>
          </p:cNvPr>
          <p:cNvSpPr>
            <a:spLocks noGrp="1"/>
          </p:cNvSpPr>
          <p:nvPr>
            <p:ph type="title"/>
          </p:nvPr>
        </p:nvSpPr>
        <p:spPr>
          <a:xfrm>
            <a:off x="267858" y="1"/>
            <a:ext cx="11708068" cy="655383"/>
          </a:xfrm>
        </p:spPr>
        <p:txBody>
          <a:bodyPr bIns="0" anchor="b" anchorCtr="0"/>
          <a:lstStyle>
            <a:lvl1pPr>
              <a:lnSpc>
                <a:spcPct val="150000"/>
              </a:lnSpc>
              <a:defRPr>
                <a:solidFill>
                  <a:schemeClr val="accent1"/>
                </a:solidFill>
              </a:defRPr>
            </a:lvl1pPr>
          </a:lstStyle>
          <a:p>
            <a:r>
              <a:rPr lang="en-US"/>
              <a:t>Click to edit Master title style</a:t>
            </a:r>
          </a:p>
        </p:txBody>
      </p:sp>
      <p:sp>
        <p:nvSpPr>
          <p:cNvPr id="10" name="Subtitle Placeholder">
            <a:extLst>
              <a:ext uri="{FF2B5EF4-FFF2-40B4-BE49-F238E27FC236}">
                <a16:creationId xmlns:a16="http://schemas.microsoft.com/office/drawing/2014/main" id="{9F008ECF-AE56-1E42-879F-E7F7F65B5AA2}"/>
              </a:ext>
            </a:extLst>
          </p:cNvPr>
          <p:cNvSpPr>
            <a:spLocks noGrp="1"/>
          </p:cNvSpPr>
          <p:nvPr>
            <p:ph type="body" sz="quarter" idx="12" hasCustomPrompt="1"/>
          </p:nvPr>
        </p:nvSpPr>
        <p:spPr>
          <a:xfrm>
            <a:off x="268817" y="658946"/>
            <a:ext cx="11707283" cy="831079"/>
          </a:xfrm>
        </p:spPr>
        <p:txBody>
          <a:bodyPr>
            <a:no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3" name="Left Content Placeholder"/>
          <p:cNvSpPr>
            <a:spLocks noGrp="1"/>
          </p:cNvSpPr>
          <p:nvPr>
            <p:ph sz="half" idx="1" hasCustomPrompt="1"/>
          </p:nvPr>
        </p:nvSpPr>
        <p:spPr>
          <a:xfrm>
            <a:off x="609600" y="1600201"/>
            <a:ext cx="5384800" cy="45259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 or select an icon below for picture, table, graph and more content options.</a:t>
            </a:r>
          </a:p>
        </p:txBody>
      </p:sp>
      <p:sp>
        <p:nvSpPr>
          <p:cNvPr id="4" name="Right Content Placeholder"/>
          <p:cNvSpPr>
            <a:spLocks noGrp="1"/>
          </p:cNvSpPr>
          <p:nvPr>
            <p:ph sz="half" idx="2" hasCustomPrompt="1"/>
          </p:nvPr>
        </p:nvSpPr>
        <p:spPr>
          <a:xfrm>
            <a:off x="6197600" y="1600201"/>
            <a:ext cx="5384800" cy="45259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 or select an icon below for picture, table, graph and more content options.</a:t>
            </a:r>
          </a:p>
        </p:txBody>
      </p:sp>
      <p:sp>
        <p:nvSpPr>
          <p:cNvPr id="14" name="Slide Number"/>
          <p:cNvSpPr>
            <a:spLocks noGrp="1"/>
          </p:cNvSpPr>
          <p:nvPr>
            <p:ph type="sldNum" sz="quarter" idx="11"/>
          </p:nvPr>
        </p:nvSpPr>
        <p:spPr/>
        <p:txBody>
          <a:bodyPr/>
          <a:lstStyle/>
          <a:p>
            <a:fld id="{E2CB33EA-91D6-F140-A440-0A130B2A34DE}" type="slidenum">
              <a:rPr lang="en-US" smtClean="0"/>
              <a:pPr/>
              <a:t>‹#›</a:t>
            </a:fld>
            <a:endParaRPr lang="en-US"/>
          </a:p>
        </p:txBody>
      </p:sp>
      <p:sp>
        <p:nvSpPr>
          <p:cNvPr id="13" name="Date"/>
          <p:cNvSpPr>
            <a:spLocks noGrp="1"/>
          </p:cNvSpPr>
          <p:nvPr>
            <p:ph type="dt" sz="half" idx="10"/>
          </p:nvPr>
        </p:nvSpPr>
        <p:spPr/>
        <p:txBody>
          <a:bodyPr/>
          <a:lstStyle/>
          <a:p>
            <a:fld id="{12CEF10F-437A-1E47-9122-F08C813F0AE8}" type="datetime4">
              <a:rPr lang="en-CA" smtClean="0"/>
              <a:pPr/>
              <a:t>March 22, 2023</a:t>
            </a:fld>
            <a:endParaRPr lang="en-US"/>
          </a:p>
        </p:txBody>
      </p:sp>
    </p:spTree>
    <p:extLst>
      <p:ext uri="{BB962C8B-B14F-4D97-AF65-F5344CB8AC3E}">
        <p14:creationId xmlns:p14="http://schemas.microsoft.com/office/powerpoint/2010/main" val="396013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9F834383-94D0-7E4C-BCAE-DAC829951A9A}"/>
              </a:ext>
            </a:extLst>
          </p:cNvPr>
          <p:cNvSpPr>
            <a:spLocks noGrp="1"/>
          </p:cNvSpPr>
          <p:nvPr>
            <p:ph type="title"/>
          </p:nvPr>
        </p:nvSpPr>
        <p:spPr>
          <a:xfrm>
            <a:off x="267858" y="1"/>
            <a:ext cx="11708068" cy="655383"/>
          </a:xfrm>
        </p:spPr>
        <p:txBody>
          <a:bodyPr bIns="0" anchor="b" anchorCtr="0"/>
          <a:lstStyle>
            <a:lvl1pPr>
              <a:lnSpc>
                <a:spcPct val="150000"/>
              </a:lnSpc>
              <a:defRPr>
                <a:solidFill>
                  <a:schemeClr val="accent1"/>
                </a:solidFill>
              </a:defRPr>
            </a:lvl1pPr>
          </a:lstStyle>
          <a:p>
            <a:r>
              <a:rPr lang="en-US"/>
              <a:t>Click to edit Master title style</a:t>
            </a:r>
          </a:p>
        </p:txBody>
      </p:sp>
      <p:sp>
        <p:nvSpPr>
          <p:cNvPr id="6" name="Subtitle Placeholder">
            <a:extLst>
              <a:ext uri="{FF2B5EF4-FFF2-40B4-BE49-F238E27FC236}">
                <a16:creationId xmlns:a16="http://schemas.microsoft.com/office/drawing/2014/main" id="{192EC7AF-6E96-4C4A-BA85-15411DB3BCF0}"/>
              </a:ext>
            </a:extLst>
          </p:cNvPr>
          <p:cNvSpPr>
            <a:spLocks noGrp="1"/>
          </p:cNvSpPr>
          <p:nvPr>
            <p:ph type="body" sz="quarter" idx="12" hasCustomPrompt="1"/>
          </p:nvPr>
        </p:nvSpPr>
        <p:spPr>
          <a:xfrm>
            <a:off x="268817" y="658946"/>
            <a:ext cx="11707283" cy="831079"/>
          </a:xfrm>
        </p:spPr>
        <p:txBody>
          <a:bodyPr>
            <a:no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12" name="Slide Number"/>
          <p:cNvSpPr>
            <a:spLocks noGrp="1"/>
          </p:cNvSpPr>
          <p:nvPr>
            <p:ph type="sldNum" sz="quarter" idx="11"/>
          </p:nvPr>
        </p:nvSpPr>
        <p:spPr/>
        <p:txBody>
          <a:bodyPr/>
          <a:lstStyle/>
          <a:p>
            <a:fld id="{E2CB33EA-91D6-F140-A440-0A130B2A34DE}" type="slidenum">
              <a:rPr lang="en-US" smtClean="0"/>
              <a:pPr/>
              <a:t>‹#›</a:t>
            </a:fld>
            <a:endParaRPr lang="en-US"/>
          </a:p>
        </p:txBody>
      </p:sp>
      <p:sp>
        <p:nvSpPr>
          <p:cNvPr id="11" name="Date"/>
          <p:cNvSpPr>
            <a:spLocks noGrp="1"/>
          </p:cNvSpPr>
          <p:nvPr>
            <p:ph type="dt" sz="half" idx="10"/>
          </p:nvPr>
        </p:nvSpPr>
        <p:spPr/>
        <p:txBody>
          <a:bodyPr/>
          <a:lstStyle/>
          <a:p>
            <a:fld id="{12CEF10F-437A-1E47-9122-F08C813F0AE8}" type="datetime4">
              <a:rPr lang="en-CA" smtClean="0"/>
              <a:pPr/>
              <a:t>March 22, 2023</a:t>
            </a:fld>
            <a:endParaRPr lang="en-US"/>
          </a:p>
        </p:txBody>
      </p:sp>
    </p:spTree>
    <p:extLst>
      <p:ext uri="{BB962C8B-B14F-4D97-AF65-F5344CB8AC3E}">
        <p14:creationId xmlns:p14="http://schemas.microsoft.com/office/powerpoint/2010/main" val="3672672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ircles">
    <p:spTree>
      <p:nvGrpSpPr>
        <p:cNvPr id="1" name=""/>
        <p:cNvGrpSpPr/>
        <p:nvPr/>
      </p:nvGrpSpPr>
      <p:grpSpPr>
        <a:xfrm>
          <a:off x="0" y="0"/>
          <a:ext cx="0" cy="0"/>
          <a:chOff x="0" y="0"/>
          <a:chExt cx="0" cy="0"/>
        </a:xfrm>
      </p:grpSpPr>
      <p:pic>
        <p:nvPicPr>
          <p:cNvPr id="7" name="Background Picture" descr="circle image collage depicting a rending of the human brain and a student smiling while reading a book beside a window">
            <a:extLst>
              <a:ext uri="{FF2B5EF4-FFF2-40B4-BE49-F238E27FC236}">
                <a16:creationId xmlns:a16="http://schemas.microsoft.com/office/drawing/2014/main" id="{E6070089-2CCE-BC44-92E5-1BB4AB268B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0967" y="280399"/>
            <a:ext cx="7772400" cy="5510784"/>
          </a:xfrm>
          <a:prstGeom prst="rect">
            <a:avLst/>
          </a:prstGeom>
        </p:spPr>
      </p:pic>
      <p:sp>
        <p:nvSpPr>
          <p:cNvPr id="5" name="Title Placeholder">
            <a:extLst>
              <a:ext uri="{FF2B5EF4-FFF2-40B4-BE49-F238E27FC236}">
                <a16:creationId xmlns:a16="http://schemas.microsoft.com/office/drawing/2014/main" id="{9F834383-94D0-7E4C-BCAE-DAC829951A9A}"/>
              </a:ext>
            </a:extLst>
          </p:cNvPr>
          <p:cNvSpPr>
            <a:spLocks noGrp="1"/>
          </p:cNvSpPr>
          <p:nvPr>
            <p:ph type="title"/>
          </p:nvPr>
        </p:nvSpPr>
        <p:spPr>
          <a:xfrm>
            <a:off x="267858" y="1"/>
            <a:ext cx="11708068" cy="655383"/>
          </a:xfrm>
        </p:spPr>
        <p:txBody>
          <a:bodyPr bIns="0" anchor="b" anchorCtr="0"/>
          <a:lstStyle>
            <a:lvl1pPr>
              <a:lnSpc>
                <a:spcPct val="150000"/>
              </a:lnSpc>
              <a:defRPr>
                <a:solidFill>
                  <a:schemeClr val="accent1"/>
                </a:solidFill>
              </a:defRPr>
            </a:lvl1pPr>
          </a:lstStyle>
          <a:p>
            <a:r>
              <a:rPr lang="en-US"/>
              <a:t>Click to edit Master title style</a:t>
            </a:r>
          </a:p>
        </p:txBody>
      </p:sp>
      <p:sp>
        <p:nvSpPr>
          <p:cNvPr id="6" name="Subtitle Placeholder">
            <a:extLst>
              <a:ext uri="{FF2B5EF4-FFF2-40B4-BE49-F238E27FC236}">
                <a16:creationId xmlns:a16="http://schemas.microsoft.com/office/drawing/2014/main" id="{192EC7AF-6E96-4C4A-BA85-15411DB3BCF0}"/>
              </a:ext>
            </a:extLst>
          </p:cNvPr>
          <p:cNvSpPr>
            <a:spLocks noGrp="1"/>
          </p:cNvSpPr>
          <p:nvPr>
            <p:ph type="body" sz="quarter" idx="12" hasCustomPrompt="1"/>
          </p:nvPr>
        </p:nvSpPr>
        <p:spPr>
          <a:xfrm>
            <a:off x="268817" y="658946"/>
            <a:ext cx="11707283" cy="831079"/>
          </a:xfrm>
        </p:spPr>
        <p:txBody>
          <a:bodyPr>
            <a:no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3" name="Content Placeholder">
            <a:extLst>
              <a:ext uri="{FF2B5EF4-FFF2-40B4-BE49-F238E27FC236}">
                <a16:creationId xmlns:a16="http://schemas.microsoft.com/office/drawing/2014/main" id="{CA6AC2AF-EA7D-1845-B660-F59AAE826966}"/>
              </a:ext>
            </a:extLst>
          </p:cNvPr>
          <p:cNvSpPr>
            <a:spLocks noGrp="1"/>
          </p:cNvSpPr>
          <p:nvPr>
            <p:ph type="body" sz="quarter" idx="13" hasCustomPrompt="1"/>
          </p:nvPr>
        </p:nvSpPr>
        <p:spPr>
          <a:xfrm>
            <a:off x="4202545" y="2641600"/>
            <a:ext cx="3057236" cy="2567517"/>
          </a:xfrm>
        </p:spPr>
        <p:txBody>
          <a:bodyPr anchor="ctr" anchorCtr="0">
            <a:noAutofit/>
          </a:bodyPr>
          <a:lstStyle>
            <a:lvl1pPr marL="0" indent="0" algn="ctr">
              <a:buNone/>
              <a:defRPr sz="3200">
                <a:solidFill>
                  <a:schemeClr val="tx1"/>
                </a:solidFill>
              </a:defRPr>
            </a:lvl1pPr>
            <a:lvl2pPr marL="457189" indent="0" algn="ctr">
              <a:buNone/>
              <a:defRPr sz="3200">
                <a:solidFill>
                  <a:schemeClr val="bg1"/>
                </a:solidFill>
              </a:defRPr>
            </a:lvl2pPr>
            <a:lvl3pPr marL="914377" indent="0" algn="ctr">
              <a:buNone/>
              <a:defRPr sz="3200">
                <a:solidFill>
                  <a:schemeClr val="bg1"/>
                </a:solidFill>
              </a:defRPr>
            </a:lvl3pPr>
            <a:lvl4pPr marL="1371566" indent="0" algn="ctr">
              <a:buNone/>
              <a:defRPr sz="3200">
                <a:solidFill>
                  <a:schemeClr val="bg1"/>
                </a:solidFill>
              </a:defRPr>
            </a:lvl4pPr>
            <a:lvl5pPr marL="1828754" indent="0" algn="ctr">
              <a:buNone/>
              <a:defRPr sz="3200">
                <a:solidFill>
                  <a:schemeClr val="bg1"/>
                </a:solidFill>
              </a:defRPr>
            </a:lvl5pPr>
          </a:lstStyle>
          <a:p>
            <a:pPr lvl="0"/>
            <a:r>
              <a:rPr lang="en-US"/>
              <a:t>Click to add title</a:t>
            </a:r>
          </a:p>
        </p:txBody>
      </p:sp>
      <p:sp>
        <p:nvSpPr>
          <p:cNvPr id="12" name="Slide Number"/>
          <p:cNvSpPr>
            <a:spLocks noGrp="1"/>
          </p:cNvSpPr>
          <p:nvPr>
            <p:ph type="sldNum" sz="quarter" idx="11"/>
          </p:nvPr>
        </p:nvSpPr>
        <p:spPr/>
        <p:txBody>
          <a:bodyPr/>
          <a:lstStyle/>
          <a:p>
            <a:fld id="{E2CB33EA-91D6-F140-A440-0A130B2A34DE}" type="slidenum">
              <a:rPr lang="en-US" smtClean="0"/>
              <a:pPr/>
              <a:t>‹#›</a:t>
            </a:fld>
            <a:endParaRPr lang="en-US"/>
          </a:p>
        </p:txBody>
      </p:sp>
      <p:sp>
        <p:nvSpPr>
          <p:cNvPr id="11" name="Date"/>
          <p:cNvSpPr>
            <a:spLocks noGrp="1"/>
          </p:cNvSpPr>
          <p:nvPr>
            <p:ph type="dt" sz="half" idx="10"/>
          </p:nvPr>
        </p:nvSpPr>
        <p:spPr/>
        <p:txBody>
          <a:bodyPr/>
          <a:lstStyle/>
          <a:p>
            <a:fld id="{12CEF10F-437A-1E47-9122-F08C813F0AE8}" type="datetime4">
              <a:rPr lang="en-CA" smtClean="0"/>
              <a:pPr/>
              <a:t>March 22, 2023</a:t>
            </a:fld>
            <a:endParaRPr lang="en-US"/>
          </a:p>
        </p:txBody>
      </p:sp>
    </p:spTree>
    <p:extLst>
      <p:ext uri="{BB962C8B-B14F-4D97-AF65-F5344CB8AC3E}">
        <p14:creationId xmlns:p14="http://schemas.microsoft.com/office/powerpoint/2010/main" val="3687928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Background Picture" descr="colourful circles with text overlayed. Im image of a boy and a girl walking together on campus engaged in coversation and smiling.">
            <a:extLst>
              <a:ext uri="{FF2B5EF4-FFF2-40B4-BE49-F238E27FC236}">
                <a16:creationId xmlns:a16="http://schemas.microsoft.com/office/drawing/2014/main" id="{CE1C8C8A-E128-DB4F-89B6-F62207053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2726" y="787819"/>
            <a:ext cx="8118623" cy="4871175"/>
          </a:xfrm>
          <a:prstGeom prst="rect">
            <a:avLst/>
          </a:prstGeom>
        </p:spPr>
      </p:pic>
      <p:sp>
        <p:nvSpPr>
          <p:cNvPr id="5" name="Title Placeholder">
            <a:extLst>
              <a:ext uri="{FF2B5EF4-FFF2-40B4-BE49-F238E27FC236}">
                <a16:creationId xmlns:a16="http://schemas.microsoft.com/office/drawing/2014/main" id="{3957A4D7-17B2-DF4C-9315-D964D47D3AC0}"/>
              </a:ext>
            </a:extLst>
          </p:cNvPr>
          <p:cNvSpPr>
            <a:spLocks noGrp="1"/>
          </p:cNvSpPr>
          <p:nvPr>
            <p:ph type="title"/>
          </p:nvPr>
        </p:nvSpPr>
        <p:spPr>
          <a:xfrm>
            <a:off x="4616971" y="1180535"/>
            <a:ext cx="3427751" cy="3964120"/>
          </a:xfrm>
        </p:spPr>
        <p:txBody>
          <a:bodyPr bIns="0" anchor="ctr" anchorCtr="0"/>
          <a:lstStyle>
            <a:lvl1pPr algn="ctr">
              <a:lnSpc>
                <a:spcPct val="112000"/>
              </a:lnSpc>
              <a:defRPr>
                <a:solidFill>
                  <a:schemeClr val="tx1"/>
                </a:solidFill>
              </a:defRPr>
            </a:lvl1pPr>
          </a:lstStyle>
          <a:p>
            <a:r>
              <a:rPr lang="en-US"/>
              <a:t>Click to edit Master title style</a:t>
            </a:r>
          </a:p>
        </p:txBody>
      </p:sp>
      <p:sp>
        <p:nvSpPr>
          <p:cNvPr id="6" name="Subtitle Placeholder">
            <a:extLst>
              <a:ext uri="{FF2B5EF4-FFF2-40B4-BE49-F238E27FC236}">
                <a16:creationId xmlns:a16="http://schemas.microsoft.com/office/drawing/2014/main" id="{3BC43BA5-B147-5E40-827F-3DE426502BC5}"/>
              </a:ext>
            </a:extLst>
          </p:cNvPr>
          <p:cNvSpPr>
            <a:spLocks noGrp="1"/>
          </p:cNvSpPr>
          <p:nvPr>
            <p:ph type="body" sz="quarter" idx="12" hasCustomPrompt="1"/>
          </p:nvPr>
        </p:nvSpPr>
        <p:spPr>
          <a:xfrm>
            <a:off x="8192656" y="3611417"/>
            <a:ext cx="1542472" cy="2047576"/>
          </a:xfrm>
        </p:spPr>
        <p:txBody>
          <a:bodyPr anchor="ctr" anchorCtr="0">
            <a:noAutofit/>
          </a:bodyPr>
          <a:lstStyle>
            <a:lvl1pPr marL="0" indent="0" algn="ctr">
              <a:buNone/>
              <a:defRPr sz="1600">
                <a:solidFill>
                  <a:schemeClr val="tx1"/>
                </a:solidFill>
              </a:defRPr>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11" name="Slide Number"/>
          <p:cNvSpPr>
            <a:spLocks noGrp="1"/>
          </p:cNvSpPr>
          <p:nvPr>
            <p:ph type="sldNum" sz="quarter" idx="11"/>
          </p:nvPr>
        </p:nvSpPr>
        <p:spPr/>
        <p:txBody>
          <a:bodyPr/>
          <a:lstStyle/>
          <a:p>
            <a:fld id="{E2CB33EA-91D6-F140-A440-0A130B2A34DE}" type="slidenum">
              <a:rPr lang="en-US" smtClean="0"/>
              <a:pPr/>
              <a:t>‹#›</a:t>
            </a:fld>
            <a:endParaRPr lang="en-US"/>
          </a:p>
        </p:txBody>
      </p:sp>
      <p:sp>
        <p:nvSpPr>
          <p:cNvPr id="10" name="Date"/>
          <p:cNvSpPr>
            <a:spLocks noGrp="1"/>
          </p:cNvSpPr>
          <p:nvPr>
            <p:ph type="dt" sz="half" idx="10"/>
          </p:nvPr>
        </p:nvSpPr>
        <p:spPr/>
        <p:txBody>
          <a:bodyPr/>
          <a:lstStyle/>
          <a:p>
            <a:fld id="{12CEF10F-437A-1E47-9122-F08C813F0AE8}" type="datetime4">
              <a:rPr lang="en-CA" smtClean="0"/>
              <a:pPr/>
              <a:t>March 22, 2023</a:t>
            </a:fld>
            <a:endParaRPr lang="en-US"/>
          </a:p>
        </p:txBody>
      </p:sp>
    </p:spTree>
    <p:extLst>
      <p:ext uri="{BB962C8B-B14F-4D97-AF65-F5344CB8AC3E}">
        <p14:creationId xmlns:p14="http://schemas.microsoft.com/office/powerpoint/2010/main" val="3859328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6BD848-711B-420D-833F-377D96B1454D}"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484DA-D03D-4915-869C-049F94B6B7A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467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Background Circle">
            <a:extLst>
              <a:ext uri="{FF2B5EF4-FFF2-40B4-BE49-F238E27FC236}">
                <a16:creationId xmlns:a16="http://schemas.microsoft.com/office/drawing/2014/main" id="{43338589-10ED-9C42-B552-9C7DF681C668}"/>
              </a:ext>
              <a:ext uri="{C183D7F6-B498-43B3-948B-1728B52AA6E4}">
                <adec:decorative xmlns:adec="http://schemas.microsoft.com/office/drawing/2017/decorative" val="1"/>
              </a:ext>
            </a:extLst>
          </p:cNvPr>
          <p:cNvSpPr>
            <a:spLocks noChangeArrowheads="1"/>
          </p:cNvSpPr>
          <p:nvPr userDrawn="1"/>
        </p:nvSpPr>
        <p:spPr bwMode="auto">
          <a:xfrm>
            <a:off x="-579228" y="854075"/>
            <a:ext cx="4451351" cy="4451349"/>
          </a:xfrm>
          <a:prstGeom prst="ellipse">
            <a:avLst/>
          </a:prstGeom>
          <a:solidFill>
            <a:schemeClr val="accent1"/>
          </a:solidFill>
          <a:ln w="9525">
            <a:noFill/>
            <a:round/>
            <a:headEnd/>
            <a:tailEnd/>
          </a:ln>
        </p:spPr>
        <p:txBody>
          <a:bodyPr anchor="ctr"/>
          <a:lstStyle>
            <a:lvl1pPr>
              <a:spcBef>
                <a:spcPct val="20000"/>
              </a:spcBef>
              <a:buClr>
                <a:srgbClr val="7A003C"/>
              </a:buClr>
              <a:buSzPct val="120000"/>
              <a:buFont typeface="Wingdings" charset="2"/>
              <a:buChar char="§"/>
              <a:defRPr sz="2400">
                <a:solidFill>
                  <a:schemeClr val="tx1"/>
                </a:solidFill>
                <a:latin typeface="Arial" charset="0"/>
                <a:ea typeface="Osaka" charset="-128"/>
              </a:defRPr>
            </a:lvl1pPr>
            <a:lvl2pPr marL="742950" indent="-285750">
              <a:spcBef>
                <a:spcPct val="20000"/>
              </a:spcBef>
              <a:buClr>
                <a:srgbClr val="7A003C"/>
              </a:buClr>
              <a:buSzPct val="60000"/>
              <a:buFont typeface="Wingdings" charset="2"/>
              <a:buChar char="q"/>
              <a:defRPr sz="2000">
                <a:solidFill>
                  <a:schemeClr val="tx1"/>
                </a:solidFill>
                <a:latin typeface="Arial" charset="0"/>
                <a:ea typeface="Osaka" charset="-128"/>
              </a:defRPr>
            </a:lvl2pPr>
            <a:lvl3pPr marL="1143000" indent="-228600">
              <a:spcBef>
                <a:spcPct val="20000"/>
              </a:spcBef>
              <a:buChar char="•"/>
              <a:defRPr sz="2000">
                <a:solidFill>
                  <a:schemeClr val="tx1"/>
                </a:solidFill>
                <a:latin typeface="Arial" charset="0"/>
                <a:ea typeface="Osaka" charset="-128"/>
              </a:defRPr>
            </a:lvl3pPr>
            <a:lvl4pPr marL="1600200" indent="-228600">
              <a:spcBef>
                <a:spcPct val="20000"/>
              </a:spcBef>
              <a:buFont typeface="Wingdings" charset="2"/>
              <a:buChar char="§"/>
              <a:defRPr sz="2000">
                <a:solidFill>
                  <a:schemeClr val="tx1"/>
                </a:solidFill>
                <a:latin typeface="Arial" charset="0"/>
                <a:ea typeface="Osaka" charset="-128"/>
              </a:defRPr>
            </a:lvl4pPr>
            <a:lvl5pPr marL="2057400" indent="-228600">
              <a:spcBef>
                <a:spcPct val="20000"/>
              </a:spcBef>
              <a:buClr>
                <a:schemeClr val="bg2"/>
              </a:buClr>
              <a:buSzPct val="50000"/>
              <a:buFont typeface="Wingdings" charset="2"/>
              <a:buChar char="q"/>
              <a:defRPr sz="2000">
                <a:solidFill>
                  <a:schemeClr val="tx1"/>
                </a:solidFill>
                <a:latin typeface="Arial" charset="0"/>
                <a:ea typeface="Osaka" charset="-128"/>
              </a:defRPr>
            </a:lvl5pPr>
            <a:lvl6pPr marL="2514600" indent="-228600" eaLnBrk="0" fontAlgn="base" hangingPunct="0">
              <a:spcBef>
                <a:spcPct val="20000"/>
              </a:spcBef>
              <a:spcAft>
                <a:spcPct val="0"/>
              </a:spcAft>
              <a:buClr>
                <a:schemeClr val="bg2"/>
              </a:buClr>
              <a:buSzPct val="50000"/>
              <a:buFont typeface="Wingdings" charset="2"/>
              <a:buChar char="q"/>
              <a:defRPr sz="2000">
                <a:solidFill>
                  <a:schemeClr val="tx1"/>
                </a:solidFill>
                <a:latin typeface="Arial" charset="0"/>
                <a:ea typeface="Osaka" charset="-128"/>
              </a:defRPr>
            </a:lvl6pPr>
            <a:lvl7pPr marL="2971800" indent="-228600" eaLnBrk="0" fontAlgn="base" hangingPunct="0">
              <a:spcBef>
                <a:spcPct val="20000"/>
              </a:spcBef>
              <a:spcAft>
                <a:spcPct val="0"/>
              </a:spcAft>
              <a:buClr>
                <a:schemeClr val="bg2"/>
              </a:buClr>
              <a:buSzPct val="50000"/>
              <a:buFont typeface="Wingdings" charset="2"/>
              <a:buChar char="q"/>
              <a:defRPr sz="2000">
                <a:solidFill>
                  <a:schemeClr val="tx1"/>
                </a:solidFill>
                <a:latin typeface="Arial" charset="0"/>
                <a:ea typeface="Osaka" charset="-128"/>
              </a:defRPr>
            </a:lvl7pPr>
            <a:lvl8pPr marL="3429000" indent="-228600" eaLnBrk="0" fontAlgn="base" hangingPunct="0">
              <a:spcBef>
                <a:spcPct val="20000"/>
              </a:spcBef>
              <a:spcAft>
                <a:spcPct val="0"/>
              </a:spcAft>
              <a:buClr>
                <a:schemeClr val="bg2"/>
              </a:buClr>
              <a:buSzPct val="50000"/>
              <a:buFont typeface="Wingdings" charset="2"/>
              <a:buChar char="q"/>
              <a:defRPr sz="2000">
                <a:solidFill>
                  <a:schemeClr val="tx1"/>
                </a:solidFill>
                <a:latin typeface="Arial" charset="0"/>
                <a:ea typeface="Osaka" charset="-128"/>
              </a:defRPr>
            </a:lvl8pPr>
            <a:lvl9pPr marL="3886200" indent="-228600" eaLnBrk="0" fontAlgn="base" hangingPunct="0">
              <a:spcBef>
                <a:spcPct val="20000"/>
              </a:spcBef>
              <a:spcAft>
                <a:spcPct val="0"/>
              </a:spcAft>
              <a:buClr>
                <a:schemeClr val="bg2"/>
              </a:buClr>
              <a:buSzPct val="50000"/>
              <a:buFont typeface="Wingdings" charset="2"/>
              <a:buChar char="q"/>
              <a:defRPr sz="2000">
                <a:solidFill>
                  <a:schemeClr val="tx1"/>
                </a:solidFill>
                <a:latin typeface="Arial" charset="0"/>
                <a:ea typeface="Osaka" charset="-128"/>
              </a:defRPr>
            </a:lvl9pPr>
          </a:lstStyle>
          <a:p>
            <a:pPr algn="ctr">
              <a:spcBef>
                <a:spcPct val="0"/>
              </a:spcBef>
              <a:buClrTx/>
              <a:buSzTx/>
              <a:buFontTx/>
              <a:buNone/>
            </a:pPr>
            <a:endParaRPr lang="en-US" altLang="en-US" sz="3500">
              <a:solidFill>
                <a:schemeClr val="bg1"/>
              </a:solidFill>
              <a:ea typeface="ＭＳ Ｐゴシック" charset="-128"/>
            </a:endParaRPr>
          </a:p>
        </p:txBody>
      </p:sp>
      <p:sp>
        <p:nvSpPr>
          <p:cNvPr id="2" name="Title Placeholder"/>
          <p:cNvSpPr>
            <a:spLocks noGrp="1"/>
          </p:cNvSpPr>
          <p:nvPr>
            <p:ph type="title"/>
          </p:nvPr>
        </p:nvSpPr>
        <p:spPr>
          <a:xfrm>
            <a:off x="314036" y="1991013"/>
            <a:ext cx="3168072" cy="1162051"/>
          </a:xfrm>
        </p:spPr>
        <p:txBody>
          <a:bodyPr anchor="b">
            <a:normAutofit/>
          </a:bodyPr>
          <a:lstStyle>
            <a:lvl1pPr algn="l">
              <a:lnSpc>
                <a:spcPct val="100000"/>
              </a:lnSpc>
              <a:defRPr sz="2400" b="0">
                <a:solidFill>
                  <a:schemeClr val="bg1"/>
                </a:solidFill>
              </a:defRPr>
            </a:lvl1pPr>
          </a:lstStyle>
          <a:p>
            <a:r>
              <a:rPr lang="en-US"/>
              <a:t>Click to edit Master title style</a:t>
            </a:r>
          </a:p>
        </p:txBody>
      </p:sp>
      <p:sp>
        <p:nvSpPr>
          <p:cNvPr id="4" name="Subtitle Placeholder"/>
          <p:cNvSpPr>
            <a:spLocks noGrp="1"/>
          </p:cNvSpPr>
          <p:nvPr>
            <p:ph type="body" sz="half" idx="2" hasCustomPrompt="1"/>
          </p:nvPr>
        </p:nvSpPr>
        <p:spPr>
          <a:xfrm>
            <a:off x="314036" y="3180774"/>
            <a:ext cx="3168072" cy="1418935"/>
          </a:xfrm>
        </p:spPr>
        <p:txBody>
          <a:bodyPr>
            <a:normAutofit/>
          </a:bodyPr>
          <a:lstStyle>
            <a:lvl1pPr marL="0" indent="0">
              <a:buNone/>
              <a:defRPr sz="1867">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add subtitle</a:t>
            </a:r>
          </a:p>
        </p:txBody>
      </p:sp>
      <p:sp>
        <p:nvSpPr>
          <p:cNvPr id="3" name="Content Placeholder"/>
          <p:cNvSpPr>
            <a:spLocks noGrp="1"/>
          </p:cNvSpPr>
          <p:nvPr>
            <p:ph idx="1" hasCustomPrompt="1"/>
          </p:nvPr>
        </p:nvSpPr>
        <p:spPr>
          <a:xfrm>
            <a:off x="4766733" y="683492"/>
            <a:ext cx="6815667" cy="520007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add text or select an icon below for picture, table, graph and more content options.</a:t>
            </a:r>
          </a:p>
        </p:txBody>
      </p:sp>
      <p:sp>
        <p:nvSpPr>
          <p:cNvPr id="14" name="Slide Number"/>
          <p:cNvSpPr>
            <a:spLocks noGrp="1"/>
          </p:cNvSpPr>
          <p:nvPr>
            <p:ph type="sldNum" sz="quarter" idx="11"/>
          </p:nvPr>
        </p:nvSpPr>
        <p:spPr/>
        <p:txBody>
          <a:bodyPr/>
          <a:lstStyle/>
          <a:p>
            <a:fld id="{E2CB33EA-91D6-F140-A440-0A130B2A34DE}" type="slidenum">
              <a:rPr lang="en-US" smtClean="0"/>
              <a:pPr/>
              <a:t>‹#›</a:t>
            </a:fld>
            <a:endParaRPr lang="en-US"/>
          </a:p>
        </p:txBody>
      </p:sp>
      <p:sp>
        <p:nvSpPr>
          <p:cNvPr id="13" name="Date"/>
          <p:cNvSpPr>
            <a:spLocks noGrp="1"/>
          </p:cNvSpPr>
          <p:nvPr>
            <p:ph type="dt" sz="half" idx="10"/>
          </p:nvPr>
        </p:nvSpPr>
        <p:spPr/>
        <p:txBody>
          <a:bodyPr/>
          <a:lstStyle/>
          <a:p>
            <a:fld id="{12CEF10F-437A-1E47-9122-F08C813F0AE8}" type="datetime4">
              <a:rPr lang="en-CA" smtClean="0"/>
              <a:pPr/>
              <a:t>March 22, 2023</a:t>
            </a:fld>
            <a:endParaRPr lang="en-US"/>
          </a:p>
        </p:txBody>
      </p:sp>
    </p:spTree>
    <p:extLst>
      <p:ext uri="{BB962C8B-B14F-4D97-AF65-F5344CB8AC3E}">
        <p14:creationId xmlns:p14="http://schemas.microsoft.com/office/powerpoint/2010/main" val="220078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9" name="Title Placeholder">
            <a:extLst>
              <a:ext uri="{FF2B5EF4-FFF2-40B4-BE49-F238E27FC236}">
                <a16:creationId xmlns:a16="http://schemas.microsoft.com/office/drawing/2014/main" id="{8C456362-D07C-D447-9EE5-3045E4C2E1C5}"/>
              </a:ext>
            </a:extLst>
          </p:cNvPr>
          <p:cNvSpPr>
            <a:spLocks noGrp="1"/>
          </p:cNvSpPr>
          <p:nvPr>
            <p:ph type="title"/>
          </p:nvPr>
        </p:nvSpPr>
        <p:spPr>
          <a:xfrm>
            <a:off x="267858" y="1"/>
            <a:ext cx="11708068" cy="655383"/>
          </a:xfrm>
        </p:spPr>
        <p:txBody>
          <a:bodyPr bIns="0" anchor="b" anchorCtr="0"/>
          <a:lstStyle>
            <a:lvl1pPr>
              <a:lnSpc>
                <a:spcPct val="150000"/>
              </a:lnSpc>
              <a:defRPr>
                <a:solidFill>
                  <a:schemeClr val="accent1"/>
                </a:solidFill>
              </a:defRPr>
            </a:lvl1pPr>
          </a:lstStyle>
          <a:p>
            <a:r>
              <a:rPr lang="en-US"/>
              <a:t>Click to edit Master title style</a:t>
            </a:r>
          </a:p>
        </p:txBody>
      </p:sp>
      <p:sp>
        <p:nvSpPr>
          <p:cNvPr id="10" name="Subtitle Placeholder">
            <a:extLst>
              <a:ext uri="{FF2B5EF4-FFF2-40B4-BE49-F238E27FC236}">
                <a16:creationId xmlns:a16="http://schemas.microsoft.com/office/drawing/2014/main" id="{79399BB8-DA3F-7144-B2BF-15A07BE135E1}"/>
              </a:ext>
            </a:extLst>
          </p:cNvPr>
          <p:cNvSpPr>
            <a:spLocks noGrp="1"/>
          </p:cNvSpPr>
          <p:nvPr>
            <p:ph type="body" sz="quarter" idx="12" hasCustomPrompt="1"/>
          </p:nvPr>
        </p:nvSpPr>
        <p:spPr>
          <a:xfrm>
            <a:off x="268817" y="658946"/>
            <a:ext cx="11707283" cy="831079"/>
          </a:xfrm>
        </p:spPr>
        <p:txBody>
          <a:bodyPr>
            <a:no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8" name="Background Circle">
            <a:extLst>
              <a:ext uri="{FF2B5EF4-FFF2-40B4-BE49-F238E27FC236}">
                <a16:creationId xmlns:a16="http://schemas.microsoft.com/office/drawing/2014/main" id="{0CD4AF8B-071D-174E-AE9D-8CAB9C065E2E}"/>
              </a:ext>
              <a:ext uri="{C183D7F6-B498-43B3-948B-1728B52AA6E4}">
                <adec:decorative xmlns:adec="http://schemas.microsoft.com/office/drawing/2017/decorative" val="1"/>
              </a:ext>
            </a:extLst>
          </p:cNvPr>
          <p:cNvSpPr>
            <a:spLocks noChangeArrowheads="1"/>
          </p:cNvSpPr>
          <p:nvPr userDrawn="1"/>
        </p:nvSpPr>
        <p:spPr bwMode="auto">
          <a:xfrm>
            <a:off x="1612564" y="1721907"/>
            <a:ext cx="2982913" cy="2982912"/>
          </a:xfrm>
          <a:prstGeom prst="ellipse">
            <a:avLst/>
          </a:prstGeom>
          <a:solidFill>
            <a:schemeClr val="accent4"/>
          </a:solidFill>
          <a:ln w="9525">
            <a:noFill/>
            <a:round/>
            <a:headEnd/>
            <a:tailEnd/>
          </a:ln>
        </p:spPr>
        <p:txBody>
          <a:bodyPr anchor="ctr"/>
          <a:lstStyle>
            <a:lvl1pPr>
              <a:spcBef>
                <a:spcPct val="20000"/>
              </a:spcBef>
              <a:buClr>
                <a:srgbClr val="7A003C"/>
              </a:buClr>
              <a:buSzPct val="120000"/>
              <a:buFont typeface="Wingdings" charset="2"/>
              <a:buChar char="§"/>
              <a:defRPr sz="2400">
                <a:solidFill>
                  <a:schemeClr val="tx1"/>
                </a:solidFill>
                <a:latin typeface="Arial" charset="0"/>
                <a:ea typeface="Osaka" charset="-128"/>
              </a:defRPr>
            </a:lvl1pPr>
            <a:lvl2pPr marL="742950" indent="-285750">
              <a:spcBef>
                <a:spcPct val="20000"/>
              </a:spcBef>
              <a:buClr>
                <a:srgbClr val="7A003C"/>
              </a:buClr>
              <a:buSzPct val="60000"/>
              <a:buFont typeface="Wingdings" charset="2"/>
              <a:buChar char="q"/>
              <a:defRPr sz="2000">
                <a:solidFill>
                  <a:schemeClr val="tx1"/>
                </a:solidFill>
                <a:latin typeface="Arial" charset="0"/>
                <a:ea typeface="Osaka" charset="-128"/>
              </a:defRPr>
            </a:lvl2pPr>
            <a:lvl3pPr marL="1143000" indent="-228600">
              <a:spcBef>
                <a:spcPct val="20000"/>
              </a:spcBef>
              <a:buChar char="•"/>
              <a:defRPr sz="2000">
                <a:solidFill>
                  <a:schemeClr val="tx1"/>
                </a:solidFill>
                <a:latin typeface="Arial" charset="0"/>
                <a:ea typeface="Osaka" charset="-128"/>
              </a:defRPr>
            </a:lvl3pPr>
            <a:lvl4pPr marL="1600200" indent="-228600">
              <a:spcBef>
                <a:spcPct val="20000"/>
              </a:spcBef>
              <a:buFont typeface="Wingdings" charset="2"/>
              <a:buChar char="§"/>
              <a:defRPr sz="2000">
                <a:solidFill>
                  <a:schemeClr val="tx1"/>
                </a:solidFill>
                <a:latin typeface="Arial" charset="0"/>
                <a:ea typeface="Osaka" charset="-128"/>
              </a:defRPr>
            </a:lvl4pPr>
            <a:lvl5pPr marL="2057400" indent="-228600">
              <a:spcBef>
                <a:spcPct val="20000"/>
              </a:spcBef>
              <a:buClr>
                <a:schemeClr val="bg2"/>
              </a:buClr>
              <a:buSzPct val="50000"/>
              <a:buFont typeface="Wingdings" charset="2"/>
              <a:buChar char="q"/>
              <a:defRPr sz="2000">
                <a:solidFill>
                  <a:schemeClr val="tx1"/>
                </a:solidFill>
                <a:latin typeface="Arial" charset="0"/>
                <a:ea typeface="Osaka" charset="-128"/>
              </a:defRPr>
            </a:lvl5pPr>
            <a:lvl6pPr marL="2514600" indent="-228600" eaLnBrk="0" fontAlgn="base" hangingPunct="0">
              <a:spcBef>
                <a:spcPct val="20000"/>
              </a:spcBef>
              <a:spcAft>
                <a:spcPct val="0"/>
              </a:spcAft>
              <a:buClr>
                <a:schemeClr val="bg2"/>
              </a:buClr>
              <a:buSzPct val="50000"/>
              <a:buFont typeface="Wingdings" charset="2"/>
              <a:buChar char="q"/>
              <a:defRPr sz="2000">
                <a:solidFill>
                  <a:schemeClr val="tx1"/>
                </a:solidFill>
                <a:latin typeface="Arial" charset="0"/>
                <a:ea typeface="Osaka" charset="-128"/>
              </a:defRPr>
            </a:lvl6pPr>
            <a:lvl7pPr marL="2971800" indent="-228600" eaLnBrk="0" fontAlgn="base" hangingPunct="0">
              <a:spcBef>
                <a:spcPct val="20000"/>
              </a:spcBef>
              <a:spcAft>
                <a:spcPct val="0"/>
              </a:spcAft>
              <a:buClr>
                <a:schemeClr val="bg2"/>
              </a:buClr>
              <a:buSzPct val="50000"/>
              <a:buFont typeface="Wingdings" charset="2"/>
              <a:buChar char="q"/>
              <a:defRPr sz="2000">
                <a:solidFill>
                  <a:schemeClr val="tx1"/>
                </a:solidFill>
                <a:latin typeface="Arial" charset="0"/>
                <a:ea typeface="Osaka" charset="-128"/>
              </a:defRPr>
            </a:lvl7pPr>
            <a:lvl8pPr marL="3429000" indent="-228600" eaLnBrk="0" fontAlgn="base" hangingPunct="0">
              <a:spcBef>
                <a:spcPct val="20000"/>
              </a:spcBef>
              <a:spcAft>
                <a:spcPct val="0"/>
              </a:spcAft>
              <a:buClr>
                <a:schemeClr val="bg2"/>
              </a:buClr>
              <a:buSzPct val="50000"/>
              <a:buFont typeface="Wingdings" charset="2"/>
              <a:buChar char="q"/>
              <a:defRPr sz="2000">
                <a:solidFill>
                  <a:schemeClr val="tx1"/>
                </a:solidFill>
                <a:latin typeface="Arial" charset="0"/>
                <a:ea typeface="Osaka" charset="-128"/>
              </a:defRPr>
            </a:lvl8pPr>
            <a:lvl9pPr marL="3886200" indent="-228600" eaLnBrk="0" fontAlgn="base" hangingPunct="0">
              <a:spcBef>
                <a:spcPct val="20000"/>
              </a:spcBef>
              <a:spcAft>
                <a:spcPct val="0"/>
              </a:spcAft>
              <a:buClr>
                <a:schemeClr val="bg2"/>
              </a:buClr>
              <a:buSzPct val="50000"/>
              <a:buFont typeface="Wingdings" charset="2"/>
              <a:buChar char="q"/>
              <a:defRPr sz="2000">
                <a:solidFill>
                  <a:schemeClr val="tx1"/>
                </a:solidFill>
                <a:latin typeface="Arial" charset="0"/>
                <a:ea typeface="Osaka" charset="-128"/>
              </a:defRPr>
            </a:lvl9pPr>
          </a:lstStyle>
          <a:p>
            <a:pPr algn="ctr">
              <a:spcBef>
                <a:spcPct val="0"/>
              </a:spcBef>
              <a:buClrTx/>
              <a:buSzTx/>
              <a:buFontTx/>
              <a:buNone/>
            </a:pPr>
            <a:endParaRPr lang="en-US" altLang="en-US" sz="3500">
              <a:solidFill>
                <a:schemeClr val="bg1"/>
              </a:solidFill>
              <a:ea typeface="ＭＳ Ｐゴシック" charset="-128"/>
            </a:endParaRPr>
          </a:p>
        </p:txBody>
      </p:sp>
      <p:sp>
        <p:nvSpPr>
          <p:cNvPr id="16" name="Subject Placeholder">
            <a:extLst>
              <a:ext uri="{FF2B5EF4-FFF2-40B4-BE49-F238E27FC236}">
                <a16:creationId xmlns:a16="http://schemas.microsoft.com/office/drawing/2014/main" id="{C0612D96-9BC3-9442-BA58-3850F396C358}"/>
              </a:ext>
            </a:extLst>
          </p:cNvPr>
          <p:cNvSpPr>
            <a:spLocks noGrp="1"/>
          </p:cNvSpPr>
          <p:nvPr>
            <p:ph type="body" sz="quarter" idx="13" hasCustomPrompt="1"/>
          </p:nvPr>
        </p:nvSpPr>
        <p:spPr>
          <a:xfrm>
            <a:off x="1612372" y="1720851"/>
            <a:ext cx="2982913" cy="2984500"/>
          </a:xfrm>
        </p:spPr>
        <p:txBody>
          <a:bodyPr anchor="ctr" anchorCtr="0">
            <a:normAutofit/>
          </a:bodyPr>
          <a:lstStyle>
            <a:lvl1pPr marL="0" indent="0" algn="ctr">
              <a:lnSpc>
                <a:spcPct val="100000"/>
              </a:lnSpc>
              <a:buNone/>
              <a:defRPr sz="3467"/>
            </a:lvl1pPr>
          </a:lstStyle>
          <a:p>
            <a:pPr lvl="0"/>
            <a:r>
              <a:rPr lang="en-US"/>
              <a:t>Subject Headline</a:t>
            </a:r>
          </a:p>
        </p:txBody>
      </p:sp>
      <p:sp>
        <p:nvSpPr>
          <p:cNvPr id="3" name="Content Placeholder"/>
          <p:cNvSpPr>
            <a:spLocks noGrp="1"/>
          </p:cNvSpPr>
          <p:nvPr>
            <p:ph idx="1" hasCustomPrompt="1"/>
          </p:nvPr>
        </p:nvSpPr>
        <p:spPr>
          <a:xfrm>
            <a:off x="4886807" y="1006369"/>
            <a:ext cx="6815667" cy="4505508"/>
          </a:xfrm>
        </p:spPr>
        <p:txBody>
          <a:bodyPr anchor="ctr" anchorCtr="0">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add text or</a:t>
            </a:r>
            <a:br>
              <a:rPr lang="en-US"/>
            </a:br>
            <a:r>
              <a:rPr lang="en-US"/>
              <a:t>select a content icon</a:t>
            </a:r>
          </a:p>
        </p:txBody>
      </p:sp>
      <p:sp>
        <p:nvSpPr>
          <p:cNvPr id="14" name="Slide Number"/>
          <p:cNvSpPr>
            <a:spLocks noGrp="1"/>
          </p:cNvSpPr>
          <p:nvPr>
            <p:ph type="sldNum" sz="quarter" idx="11"/>
          </p:nvPr>
        </p:nvSpPr>
        <p:spPr/>
        <p:txBody>
          <a:bodyPr/>
          <a:lstStyle/>
          <a:p>
            <a:fld id="{E2CB33EA-91D6-F140-A440-0A130B2A34DE}" type="slidenum">
              <a:rPr lang="en-US" smtClean="0"/>
              <a:pPr/>
              <a:t>‹#›</a:t>
            </a:fld>
            <a:endParaRPr lang="en-US"/>
          </a:p>
        </p:txBody>
      </p:sp>
      <p:sp>
        <p:nvSpPr>
          <p:cNvPr id="13" name="Date"/>
          <p:cNvSpPr>
            <a:spLocks noGrp="1"/>
          </p:cNvSpPr>
          <p:nvPr>
            <p:ph type="dt" sz="half" idx="10"/>
          </p:nvPr>
        </p:nvSpPr>
        <p:spPr/>
        <p:txBody>
          <a:bodyPr/>
          <a:lstStyle/>
          <a:p>
            <a:fld id="{12CEF10F-437A-1E47-9122-F08C813F0AE8}" type="datetime4">
              <a:rPr lang="en-CA" smtClean="0"/>
              <a:pPr/>
              <a:t>March 22, 2023</a:t>
            </a:fld>
            <a:endParaRPr lang="en-US"/>
          </a:p>
        </p:txBody>
      </p:sp>
    </p:spTree>
    <p:extLst>
      <p:ext uri="{BB962C8B-B14F-4D97-AF65-F5344CB8AC3E}">
        <p14:creationId xmlns:p14="http://schemas.microsoft.com/office/powerpoint/2010/main" val="2351747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Placeholder"/>
          <p:cNvSpPr>
            <a:spLocks noGrp="1"/>
          </p:cNvSpPr>
          <p:nvPr>
            <p:ph type="title"/>
          </p:nvPr>
        </p:nvSpPr>
        <p:spPr>
          <a:xfrm>
            <a:off x="2389717" y="4800600"/>
            <a:ext cx="7315200" cy="566739"/>
          </a:xfrm>
        </p:spPr>
        <p:txBody>
          <a:bodyPr anchor="b"/>
          <a:lstStyle>
            <a:lvl1pPr algn="l">
              <a:defRPr sz="2000" b="0">
                <a:solidFill>
                  <a:schemeClr val="accent1"/>
                </a:solidFill>
              </a:defRPr>
            </a:lvl1pPr>
          </a:lstStyle>
          <a:p>
            <a:r>
              <a:rPr lang="en-US"/>
              <a:t>Click to edit Master title style</a:t>
            </a:r>
          </a:p>
        </p:txBody>
      </p:sp>
      <p:sp>
        <p:nvSpPr>
          <p:cNvPr id="4" name="Subtitle Placeholder"/>
          <p:cNvSpPr>
            <a:spLocks noGrp="1"/>
          </p:cNvSpPr>
          <p:nvPr>
            <p:ph type="body" sz="half" idx="2" hasCustomPrompt="1"/>
          </p:nvPr>
        </p:nvSpPr>
        <p:spPr>
          <a:xfrm>
            <a:off x="2389717" y="5367338"/>
            <a:ext cx="7315200" cy="804863"/>
          </a:xfrm>
        </p:spPr>
        <p:txBody>
          <a:bodyPr/>
          <a:lstStyle>
            <a:lvl1pPr marL="0" indent="0">
              <a:buNone/>
              <a:defRPr sz="14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add subtitle</a:t>
            </a:r>
          </a:p>
        </p:txBody>
      </p:sp>
      <p:sp>
        <p:nvSpPr>
          <p:cNvPr id="3" name="Picture Placeholder"/>
          <p:cNvSpPr>
            <a:spLocks noGrp="1"/>
          </p:cNvSpPr>
          <p:nvPr>
            <p:ph type="pic" idx="1" hasCustomPrompt="1"/>
          </p:nvPr>
        </p:nvSpPr>
        <p:spPr>
          <a:xfrm>
            <a:off x="2389717" y="612775"/>
            <a:ext cx="7315200" cy="4114800"/>
          </a:xfrm>
          <a:solidFill>
            <a:schemeClr val="tx1"/>
          </a:solidFill>
          <a:effectLst>
            <a:outerShdw blurRad="393700" dist="50800" dir="5400000" sx="105000" sy="105000" algn="ctr" rotWithShape="0">
              <a:srgbClr val="000000">
                <a:alpha val="20000"/>
              </a:srgbClr>
            </a:outerShdw>
          </a:effectLst>
        </p:spPr>
        <p:txBody>
          <a:bodyPr>
            <a:normAutofit/>
          </a:bodyPr>
          <a:lstStyle>
            <a:lvl1pPr marL="0" indent="0">
              <a:buNone/>
              <a:defRPr sz="1867">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the picture icon to insert a picture. </a:t>
            </a:r>
            <a:br>
              <a:rPr lang="en-US"/>
            </a:br>
            <a:r>
              <a:rPr lang="en-US"/>
              <a:t>Make sure to include an image description by right clicking on your image and selecting ‘Edit Alt Text…’ </a:t>
            </a:r>
          </a:p>
        </p:txBody>
      </p:sp>
      <p:sp>
        <p:nvSpPr>
          <p:cNvPr id="14" name="Slide Number"/>
          <p:cNvSpPr>
            <a:spLocks noGrp="1"/>
          </p:cNvSpPr>
          <p:nvPr>
            <p:ph type="sldNum" sz="quarter" idx="11"/>
          </p:nvPr>
        </p:nvSpPr>
        <p:spPr/>
        <p:txBody>
          <a:bodyPr/>
          <a:lstStyle/>
          <a:p>
            <a:fld id="{E2CB33EA-91D6-F140-A440-0A130B2A34DE}" type="slidenum">
              <a:rPr lang="en-US" smtClean="0"/>
              <a:pPr/>
              <a:t>‹#›</a:t>
            </a:fld>
            <a:endParaRPr lang="en-US"/>
          </a:p>
        </p:txBody>
      </p:sp>
      <p:sp>
        <p:nvSpPr>
          <p:cNvPr id="13" name="Date"/>
          <p:cNvSpPr>
            <a:spLocks noGrp="1"/>
          </p:cNvSpPr>
          <p:nvPr>
            <p:ph type="dt" sz="half" idx="10"/>
          </p:nvPr>
        </p:nvSpPr>
        <p:spPr/>
        <p:txBody>
          <a:bodyPr/>
          <a:lstStyle/>
          <a:p>
            <a:fld id="{12CEF10F-437A-1E47-9122-F08C813F0AE8}" type="datetime4">
              <a:rPr lang="en-CA" smtClean="0"/>
              <a:pPr/>
              <a:t>March 22, 2023</a:t>
            </a:fld>
            <a:endParaRPr lang="en-US"/>
          </a:p>
        </p:txBody>
      </p:sp>
    </p:spTree>
    <p:extLst>
      <p:ext uri="{BB962C8B-B14F-4D97-AF65-F5344CB8AC3E}">
        <p14:creationId xmlns:p14="http://schemas.microsoft.com/office/powerpoint/2010/main" val="3863568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Background Picture">
            <a:extLst>
              <a:ext uri="{FF2B5EF4-FFF2-40B4-BE49-F238E27FC236}">
                <a16:creationId xmlns:a16="http://schemas.microsoft.com/office/drawing/2014/main" id="{409D0A44-800A-1E41-B4A3-4200850312ED}"/>
              </a:ext>
            </a:extLst>
          </p:cNvPr>
          <p:cNvSpPr>
            <a:spLocks noGrp="1"/>
          </p:cNvSpPr>
          <p:nvPr>
            <p:ph type="pic" sz="quarter" idx="11" hasCustomPrompt="1"/>
          </p:nvPr>
        </p:nvSpPr>
        <p:spPr>
          <a:xfrm>
            <a:off x="0" y="0"/>
            <a:ext cx="12192000" cy="6858000"/>
          </a:xfrm>
          <a:solidFill>
            <a:schemeClr val="tx1"/>
          </a:solidFill>
        </p:spPr>
        <p:txBody>
          <a:bodyPr anchor="ctr" anchorCtr="0"/>
          <a:lstStyle>
            <a:lvl1pPr marL="0" indent="0" algn="l">
              <a:buNone/>
              <a:defRPr>
                <a:solidFill>
                  <a:schemeClr val="bg1"/>
                </a:solidFill>
              </a:defRPr>
            </a:lvl1pPr>
          </a:lstStyle>
          <a:p>
            <a:r>
              <a:rPr lang="en-US"/>
              <a:t>Click the picture icon to insert a background picture. </a:t>
            </a:r>
            <a:br>
              <a:rPr lang="en-US"/>
            </a:br>
            <a:r>
              <a:rPr lang="en-US"/>
              <a:t>Make sure to include an image description by right </a:t>
            </a:r>
            <a:br>
              <a:rPr lang="en-US"/>
            </a:br>
            <a:r>
              <a:rPr lang="en-US"/>
              <a:t>clicking on your image and selecting ‘Edit Alt Text…’ </a:t>
            </a:r>
          </a:p>
          <a:p>
            <a:endParaRPr lang="en-US"/>
          </a:p>
        </p:txBody>
      </p:sp>
      <p:sp>
        <p:nvSpPr>
          <p:cNvPr id="8" name="Background Circle">
            <a:extLst>
              <a:ext uri="{FF2B5EF4-FFF2-40B4-BE49-F238E27FC236}">
                <a16:creationId xmlns:a16="http://schemas.microsoft.com/office/drawing/2014/main" id="{79F78E7C-BD8A-B74C-8DDE-969A46B4B0D8}"/>
              </a:ext>
              <a:ext uri="{C183D7F6-B498-43B3-948B-1728B52AA6E4}">
                <adec:decorative xmlns:adec="http://schemas.microsoft.com/office/drawing/2017/decorative" val="1"/>
              </a:ext>
            </a:extLst>
          </p:cNvPr>
          <p:cNvSpPr>
            <a:spLocks noGrp="1"/>
          </p:cNvSpPr>
          <p:nvPr>
            <p:ph type="pic" sz="quarter" idx="13"/>
          </p:nvPr>
        </p:nvSpPr>
        <p:spPr>
          <a:xfrm>
            <a:off x="8687057" y="-939508"/>
            <a:ext cx="5555052" cy="5555051"/>
          </a:xfrm>
          <a:prstGeom prst="ellipse">
            <a:avLst/>
          </a:prstGeom>
          <a:solidFill>
            <a:schemeClr val="accent1"/>
          </a:solidFill>
        </p:spPr>
        <p:txBody>
          <a:bodyPr/>
          <a:lstStyle>
            <a:lvl1pPr>
              <a:defRPr>
                <a:solidFill>
                  <a:schemeClr val="accent1"/>
                </a:solidFill>
              </a:defRPr>
            </a:lvl1pPr>
          </a:lstStyle>
          <a:p>
            <a:endParaRPr lang="en-US"/>
          </a:p>
        </p:txBody>
      </p:sp>
      <p:sp>
        <p:nvSpPr>
          <p:cNvPr id="2" name="Title Placeholder">
            <a:extLst>
              <a:ext uri="{FF2B5EF4-FFF2-40B4-BE49-F238E27FC236}">
                <a16:creationId xmlns:a16="http://schemas.microsoft.com/office/drawing/2014/main" id="{640BBB7F-73D8-794B-A9B5-A5869AB0A481}"/>
              </a:ext>
            </a:extLst>
          </p:cNvPr>
          <p:cNvSpPr>
            <a:spLocks noGrp="1"/>
          </p:cNvSpPr>
          <p:nvPr>
            <p:ph type="title" hasCustomPrompt="1"/>
          </p:nvPr>
        </p:nvSpPr>
        <p:spPr>
          <a:xfrm>
            <a:off x="9305018" y="661664"/>
            <a:ext cx="2705649" cy="2753784"/>
          </a:xfrm>
        </p:spPr>
        <p:txBody>
          <a:bodyPr>
            <a:normAutofit/>
          </a:bodyPr>
          <a:lstStyle>
            <a:lvl1pPr>
              <a:lnSpc>
                <a:spcPct val="112000"/>
              </a:lnSpc>
              <a:defRPr sz="1600">
                <a:solidFill>
                  <a:schemeClr val="bg1"/>
                </a:solidFill>
              </a:defRPr>
            </a:lvl1pPr>
          </a:lstStyle>
          <a:p>
            <a:pPr lvl="0"/>
            <a:r>
              <a:rPr lang="en-US"/>
              <a:t>Author Name, </a:t>
            </a:r>
            <a:br>
              <a:rPr lang="en-US"/>
            </a:br>
            <a:r>
              <a:rPr lang="en-US"/>
              <a:t>Title, </a:t>
            </a:r>
            <a:br>
              <a:rPr lang="en-US"/>
            </a:br>
            <a:r>
              <a:rPr lang="en-US"/>
              <a:t>Contact Details</a:t>
            </a:r>
          </a:p>
        </p:txBody>
      </p:sp>
    </p:spTree>
    <p:extLst>
      <p:ext uri="{BB962C8B-B14F-4D97-AF65-F5344CB8AC3E}">
        <p14:creationId xmlns:p14="http://schemas.microsoft.com/office/powerpoint/2010/main" val="35757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6BD848-711B-420D-833F-377D96B1454D}"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484DA-D03D-4915-869C-049F94B6B7AD}" type="slidenum">
              <a:rPr lang="en-US" smtClean="0"/>
              <a:t>‹#›</a:t>
            </a:fld>
            <a:endParaRPr lang="en-US"/>
          </a:p>
        </p:txBody>
      </p:sp>
    </p:spTree>
    <p:extLst>
      <p:ext uri="{BB962C8B-B14F-4D97-AF65-F5344CB8AC3E}">
        <p14:creationId xmlns:p14="http://schemas.microsoft.com/office/powerpoint/2010/main" val="307230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6BD848-711B-420D-833F-377D96B1454D}"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484DA-D03D-4915-869C-049F94B6B7AD}" type="slidenum">
              <a:rPr lang="en-US" smtClean="0"/>
              <a:t>‹#›</a:t>
            </a:fld>
            <a:endParaRPr lang="en-US"/>
          </a:p>
        </p:txBody>
      </p:sp>
    </p:spTree>
    <p:extLst>
      <p:ext uri="{BB962C8B-B14F-4D97-AF65-F5344CB8AC3E}">
        <p14:creationId xmlns:p14="http://schemas.microsoft.com/office/powerpoint/2010/main" val="3056901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6BD848-711B-420D-833F-377D96B1454D}"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484DA-D03D-4915-869C-049F94B6B7AD}" type="slidenum">
              <a:rPr lang="en-US" smtClean="0"/>
              <a:t>‹#›</a:t>
            </a:fld>
            <a:endParaRPr lang="en-US"/>
          </a:p>
        </p:txBody>
      </p:sp>
    </p:spTree>
    <p:extLst>
      <p:ext uri="{BB962C8B-B14F-4D97-AF65-F5344CB8AC3E}">
        <p14:creationId xmlns:p14="http://schemas.microsoft.com/office/powerpoint/2010/main" val="1043895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BD848-711B-420D-833F-377D96B1454D}"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484DA-D03D-4915-869C-049F94B6B7AD}" type="slidenum">
              <a:rPr lang="en-US" smtClean="0"/>
              <a:t>‹#›</a:t>
            </a:fld>
            <a:endParaRPr lang="en-US"/>
          </a:p>
        </p:txBody>
      </p:sp>
    </p:spTree>
    <p:extLst>
      <p:ext uri="{BB962C8B-B14F-4D97-AF65-F5344CB8AC3E}">
        <p14:creationId xmlns:p14="http://schemas.microsoft.com/office/powerpoint/2010/main" val="3990473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6BD848-711B-420D-833F-377D96B1454D}"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484DA-D03D-4915-869C-049F94B6B7AD}" type="slidenum">
              <a:rPr lang="en-US" smtClean="0"/>
              <a:t>‹#›</a:t>
            </a:fld>
            <a:endParaRPr lang="en-US"/>
          </a:p>
        </p:txBody>
      </p:sp>
    </p:spTree>
    <p:extLst>
      <p:ext uri="{BB962C8B-B14F-4D97-AF65-F5344CB8AC3E}">
        <p14:creationId xmlns:p14="http://schemas.microsoft.com/office/powerpoint/2010/main" val="418857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6BD848-711B-420D-833F-377D96B1454D}"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484DA-D03D-4915-869C-049F94B6B7A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270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rdm.mcmaster.ca/"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66BD848-711B-420D-833F-377D96B1454D}" type="datetimeFigureOut">
              <a:rPr lang="en-US" smtClean="0"/>
              <a:t>3/22/2023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2A484DA-D03D-4915-869C-049F94B6B7AD}"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458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DA4442A-B5B2-4200-B3F9-9A5EDAFCD29C}"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78DE1AA8-48C7-68C4-A5B6-6F71C7CA0CD4}"/>
              </a:ext>
            </a:extLst>
          </p:cNvPr>
          <p:cNvGrpSpPr/>
          <p:nvPr userDrawn="1"/>
        </p:nvGrpSpPr>
        <p:grpSpPr>
          <a:xfrm>
            <a:off x="8048190" y="6212173"/>
            <a:ext cx="3868020" cy="509302"/>
            <a:chOff x="780091" y="244478"/>
            <a:chExt cx="5468220" cy="720000"/>
          </a:xfrm>
        </p:grpSpPr>
        <p:pic>
          <p:nvPicPr>
            <p:cNvPr id="9" name="Picture 8" descr="A picture containing text, sign&#10;&#10;Description automatically generated">
              <a:extLst>
                <a:ext uri="{FF2B5EF4-FFF2-40B4-BE49-F238E27FC236}">
                  <a16:creationId xmlns:a16="http://schemas.microsoft.com/office/drawing/2014/main" id="{53B8EBF0-445B-F583-1B8B-D0400EEC57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0091" y="244478"/>
              <a:ext cx="2979449" cy="720000"/>
            </a:xfrm>
            <a:prstGeom prst="rect">
              <a:avLst/>
            </a:prstGeom>
          </p:spPr>
        </p:pic>
        <p:pic>
          <p:nvPicPr>
            <p:cNvPr id="10" name="Picture 9" descr="Logo&#10;&#10;Description automatically generated">
              <a:extLst>
                <a:ext uri="{FF2B5EF4-FFF2-40B4-BE49-F238E27FC236}">
                  <a16:creationId xmlns:a16="http://schemas.microsoft.com/office/drawing/2014/main" id="{19C072E9-EFAF-4E57-5C8B-700F8C4298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24512" y="244478"/>
              <a:ext cx="2123799" cy="720000"/>
            </a:xfrm>
            <a:prstGeom prst="rect">
              <a:avLst/>
            </a:prstGeom>
          </p:spPr>
        </p:pic>
      </p:grpSp>
      <p:sp>
        <p:nvSpPr>
          <p:cNvPr id="11" name="TextBox 10">
            <a:extLst>
              <a:ext uri="{FF2B5EF4-FFF2-40B4-BE49-F238E27FC236}">
                <a16:creationId xmlns:a16="http://schemas.microsoft.com/office/drawing/2014/main" id="{A716925F-AACF-B5F0-C578-B795A0381378}"/>
              </a:ext>
            </a:extLst>
          </p:cNvPr>
          <p:cNvSpPr txBox="1"/>
          <p:nvPr userDrawn="1"/>
        </p:nvSpPr>
        <p:spPr>
          <a:xfrm>
            <a:off x="5703226" y="6282158"/>
            <a:ext cx="2344964" cy="369332"/>
          </a:xfrm>
          <a:prstGeom prst="rect">
            <a:avLst/>
          </a:prstGeom>
          <a:noFill/>
        </p:spPr>
        <p:txBody>
          <a:bodyPr wrap="square" rtlCol="0">
            <a:spAutoFit/>
          </a:bodyPr>
          <a:lstStyle/>
          <a:p>
            <a:pPr algn="ctr"/>
            <a:r>
              <a:rPr lang="en-US" u="sng">
                <a:solidFill>
                  <a:srgbClr val="7A003C"/>
                </a:solidFill>
                <a:latin typeface="Roboto Condensed" panose="02000000000000000000" pitchFamily="2" charset="0"/>
                <a:ea typeface="Roboto Condensed" panose="02000000000000000000" pitchFamily="2" charset="0"/>
                <a:hlinkClick r:id="rId15">
                  <a:extLst>
                    <a:ext uri="{A12FA001-AC4F-418D-AE19-62706E023703}">
                      <ahyp:hlinkClr xmlns:ahyp="http://schemas.microsoft.com/office/drawing/2018/hyperlinkcolor" val="tx"/>
                    </a:ext>
                  </a:extLst>
                </a:hlinkClick>
              </a:rPr>
              <a:t>rdm.mcmaster.ca</a:t>
            </a:r>
            <a:endParaRPr lang="en-CA" u="sng">
              <a:solidFill>
                <a:srgbClr val="7A003C"/>
              </a:solidFill>
              <a:latin typeface="Roboto Condensed" panose="02000000000000000000" pitchFamily="2" charset="0"/>
              <a:ea typeface="Roboto Condensed" panose="02000000000000000000" pitchFamily="2" charset="0"/>
            </a:endParaRPr>
          </a:p>
        </p:txBody>
      </p:sp>
      <p:cxnSp>
        <p:nvCxnSpPr>
          <p:cNvPr id="13" name="Straight Connector 12">
            <a:extLst>
              <a:ext uri="{FF2B5EF4-FFF2-40B4-BE49-F238E27FC236}">
                <a16:creationId xmlns:a16="http://schemas.microsoft.com/office/drawing/2014/main" id="{E50B8D2B-E61A-A3BC-E49F-AB4EC7FADD02}"/>
              </a:ext>
            </a:extLst>
          </p:cNvPr>
          <p:cNvCxnSpPr>
            <a:cxnSpLocks/>
          </p:cNvCxnSpPr>
          <p:nvPr userDrawn="1"/>
        </p:nvCxnSpPr>
        <p:spPr>
          <a:xfrm flipH="1">
            <a:off x="687897" y="6280962"/>
            <a:ext cx="6979641" cy="0"/>
          </a:xfrm>
          <a:prstGeom prst="line">
            <a:avLst/>
          </a:prstGeom>
          <a:ln>
            <a:solidFill>
              <a:srgbClr val="7A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2240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descr="Master Title"/>
          <p:cNvSpPr>
            <a:spLocks noGrp="1"/>
          </p:cNvSpPr>
          <p:nvPr>
            <p:ph type="title"/>
          </p:nvPr>
        </p:nvSpPr>
        <p:spPr>
          <a:xfrm>
            <a:off x="267858" y="0"/>
            <a:ext cx="11708068" cy="1006368"/>
          </a:xfrm>
          <a:prstGeom prst="rect">
            <a:avLst/>
          </a:prstGeom>
        </p:spPr>
        <p:txBody>
          <a:bodyPr vert="horz" lIns="91440" tIns="45720" rIns="91440" bIns="45720" rtlCol="0" anchor="ctr">
            <a:normAutofit/>
          </a:bodyPr>
          <a:lstStyle/>
          <a:p>
            <a:r>
              <a:rPr lang="en-US"/>
              <a:t>Click to edit Master title style</a:t>
            </a:r>
          </a:p>
        </p:txBody>
      </p:sp>
      <p:sp>
        <p:nvSpPr>
          <p:cNvPr id="3" name="Content Placeholder" descr="Slide Content"/>
          <p:cNvSpPr>
            <a:spLocks noGrp="1"/>
          </p:cNvSpPr>
          <p:nvPr>
            <p:ph type="body" idx="1"/>
          </p:nvPr>
        </p:nvSpPr>
        <p:spPr>
          <a:xfrm>
            <a:off x="267858" y="1137999"/>
            <a:ext cx="11708068" cy="4988165"/>
          </a:xfrm>
          <a:prstGeom prst="rect">
            <a:avLst/>
          </a:prstGeom>
        </p:spPr>
        <p:txBody>
          <a:bodyPr vert="horz" lIns="10800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Brighter World Line">
            <a:extLst>
              <a:ext uri="{FF2B5EF4-FFF2-40B4-BE49-F238E27FC236}">
                <a16:creationId xmlns:a16="http://schemas.microsoft.com/office/drawing/2014/main" id="{99DC7CF7-5982-6749-B770-08C5172A398F}"/>
              </a:ext>
              <a:ext uri="{C183D7F6-B498-43B3-948B-1728B52AA6E4}">
                <adec:decorative xmlns:adec="http://schemas.microsoft.com/office/drawing/2017/decorative" val="1"/>
              </a:ext>
            </a:extLst>
          </p:cNvPr>
          <p:cNvCxnSpPr>
            <a:cxnSpLocks/>
          </p:cNvCxnSpPr>
          <p:nvPr userDrawn="1"/>
        </p:nvCxnSpPr>
        <p:spPr>
          <a:xfrm>
            <a:off x="1" y="6214887"/>
            <a:ext cx="10280072" cy="0"/>
          </a:xfrm>
          <a:prstGeom prst="line">
            <a:avLst/>
          </a:prstGeom>
          <a:ln w="38100" cap="flat">
            <a:solidFill>
              <a:srgbClr val="7C0040"/>
            </a:solidFill>
          </a:ln>
          <a:effectLst/>
        </p:spPr>
        <p:style>
          <a:lnRef idx="2">
            <a:schemeClr val="accent1"/>
          </a:lnRef>
          <a:fillRef idx="0">
            <a:schemeClr val="accent1"/>
          </a:fillRef>
          <a:effectRef idx="1">
            <a:schemeClr val="accent1"/>
          </a:effectRef>
          <a:fontRef idx="minor">
            <a:schemeClr val="tx1"/>
          </a:fontRef>
        </p:style>
      </p:cxnSp>
      <p:pic>
        <p:nvPicPr>
          <p:cNvPr id="13" name="Brighter World Logo" descr="Brighter World Logo">
            <a:extLst>
              <a:ext uri="{FF2B5EF4-FFF2-40B4-BE49-F238E27FC236}">
                <a16:creationId xmlns:a16="http://schemas.microsoft.com/office/drawing/2014/main" id="{29B74334-1B70-354B-A315-9B4AC67D2CB0}"/>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1" r="39176" b="47"/>
          <a:stretch/>
        </p:blipFill>
        <p:spPr>
          <a:xfrm>
            <a:off x="267857" y="6446370"/>
            <a:ext cx="1514763" cy="182455"/>
          </a:xfrm>
          <a:prstGeom prst="rect">
            <a:avLst/>
          </a:prstGeom>
        </p:spPr>
      </p:pic>
      <p:sp>
        <p:nvSpPr>
          <p:cNvPr id="14" name="URL">
            <a:extLst>
              <a:ext uri="{FF2B5EF4-FFF2-40B4-BE49-F238E27FC236}">
                <a16:creationId xmlns:a16="http://schemas.microsoft.com/office/drawing/2014/main" id="{0C654FC7-9C31-074E-AD8E-D6FD365BF2A7}"/>
              </a:ext>
            </a:extLst>
          </p:cNvPr>
          <p:cNvSpPr txBox="1"/>
          <p:nvPr userDrawn="1"/>
        </p:nvSpPr>
        <p:spPr>
          <a:xfrm>
            <a:off x="1703354" y="6365625"/>
            <a:ext cx="3339700" cy="292388"/>
          </a:xfrm>
          <a:prstGeom prst="rect">
            <a:avLst/>
          </a:prstGeom>
          <a:noFill/>
        </p:spPr>
        <p:txBody>
          <a:bodyPr wrap="square" rtlCol="0">
            <a:spAutoFit/>
          </a:bodyPr>
          <a:lstStyle/>
          <a:p>
            <a:r>
              <a:rPr lang="en-US" sz="1300" spc="27" baseline="0">
                <a:latin typeface="Arial" panose="020B0604020202020204" pitchFamily="34" charset="0"/>
                <a:cs typeface="Arial" panose="020B0604020202020204" pitchFamily="34" charset="0"/>
              </a:rPr>
              <a:t>mcmaster.ca</a:t>
            </a:r>
          </a:p>
        </p:txBody>
      </p:sp>
      <p:pic>
        <p:nvPicPr>
          <p:cNvPr id="12" name="McMaster University Logo" descr="McMaster University Logo">
            <a:extLst>
              <a:ext uri="{FF2B5EF4-FFF2-40B4-BE49-F238E27FC236}">
                <a16:creationId xmlns:a16="http://schemas.microsoft.com/office/drawing/2014/main" id="{25F451A7-DF44-C948-A3AA-6CB9F92DA20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17026" y="5979690"/>
            <a:ext cx="1358900" cy="749300"/>
          </a:xfrm>
          <a:prstGeom prst="rect">
            <a:avLst/>
          </a:prstGeom>
        </p:spPr>
      </p:pic>
      <p:sp>
        <p:nvSpPr>
          <p:cNvPr id="15" name="Slide Number" descr="Page Number"/>
          <p:cNvSpPr>
            <a:spLocks noGrp="1"/>
          </p:cNvSpPr>
          <p:nvPr>
            <p:ph type="sldNum" sz="quarter" idx="4"/>
          </p:nvPr>
        </p:nvSpPr>
        <p:spPr>
          <a:xfrm>
            <a:off x="9640707" y="6346518"/>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20" name="Divider Line">
            <a:extLst>
              <a:ext uri="{C183D7F6-B498-43B3-948B-1728B52AA6E4}">
                <adec:decorative xmlns:adec="http://schemas.microsoft.com/office/drawing/2017/decorative" val="1"/>
              </a:ext>
            </a:extLst>
          </p:cNvPr>
          <p:cNvSpPr txBox="1">
            <a:spLocks/>
          </p:cNvSpPr>
          <p:nvPr userDrawn="1"/>
        </p:nvSpPr>
        <p:spPr>
          <a:xfrm>
            <a:off x="9656077" y="6346519"/>
            <a:ext cx="299268" cy="365125"/>
          </a:xfrm>
          <a:prstGeom prst="rect">
            <a:avLst/>
          </a:prstGeom>
        </p:spPr>
        <p:txBody>
          <a:bodyPr vert="horz" lIns="91440" tIns="45720" rIns="91440" bIns="45720" rtlCol="0" anchor="ctr" anchorCtr="0"/>
          <a:lstStyle>
            <a:defPPr>
              <a:defRPr lang="en-US"/>
            </a:defPPr>
            <a:lvl1pPr marL="0" algn="r" defTabSz="457200" rtl="0" eaLnBrk="1" latinLnBrk="0" hangingPunct="1">
              <a:defRPr sz="1200" kern="1200">
                <a:solidFill>
                  <a:srgbClr val="92929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1200">
                <a:solidFill>
                  <a:schemeClr val="tx1"/>
                </a:solidFill>
              </a:rPr>
              <a:t>|</a:t>
            </a:r>
            <a:endParaRPr lang="en-US" sz="1200">
              <a:solidFill>
                <a:schemeClr val="tx1"/>
              </a:solidFill>
            </a:endParaRPr>
          </a:p>
        </p:txBody>
      </p:sp>
      <p:sp>
        <p:nvSpPr>
          <p:cNvPr id="16" name="Date">
            <a:extLst>
              <a:ext uri="{C183D7F6-B498-43B3-948B-1728B52AA6E4}">
                <adec:decorative xmlns:adec="http://schemas.microsoft.com/office/drawing/2017/decorative" val="1"/>
              </a:ext>
            </a:extLst>
          </p:cNvPr>
          <p:cNvSpPr>
            <a:spLocks noGrp="1"/>
          </p:cNvSpPr>
          <p:nvPr>
            <p:ph type="dt" sz="half" idx="2"/>
          </p:nvPr>
        </p:nvSpPr>
        <p:spPr>
          <a:xfrm>
            <a:off x="7000611" y="6346519"/>
            <a:ext cx="2611620"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fld id="{12CEF10F-437A-1E47-9122-F08C813F0AE8}" type="datetime4">
              <a:rPr lang="en-CA" smtClean="0"/>
              <a:pPr/>
              <a:t>March 22, 2023</a:t>
            </a:fld>
            <a:endParaRPr lang="en-US"/>
          </a:p>
        </p:txBody>
      </p:sp>
    </p:spTree>
    <p:extLst>
      <p:ext uri="{BB962C8B-B14F-4D97-AF65-F5344CB8AC3E}">
        <p14:creationId xmlns:p14="http://schemas.microsoft.com/office/powerpoint/2010/main" val="417903195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p:txStyles>
    <p:titleStyle>
      <a:lvl1pPr algn="l" defTabSz="457189" rtl="0" eaLnBrk="1" latinLnBrk="0" hangingPunct="1">
        <a:lnSpc>
          <a:spcPct val="150000"/>
        </a:lnSpc>
        <a:spcBef>
          <a:spcPct val="0"/>
        </a:spcBef>
        <a:buNone/>
        <a:defRPr sz="2400" b="0" i="0" kern="1200">
          <a:solidFill>
            <a:schemeClr val="accent1"/>
          </a:solidFill>
          <a:latin typeface="Arial" charset="0"/>
          <a:ea typeface="+mj-ea"/>
          <a:cs typeface="+mj-cs"/>
        </a:defRPr>
      </a:lvl1pPr>
    </p:titleStyle>
    <p:bodyStyle>
      <a:lvl1pPr marL="342891" indent="-342891" algn="l" defTabSz="457189" rtl="0" eaLnBrk="1" latinLnBrk="0" hangingPunct="1">
        <a:lnSpc>
          <a:spcPct val="112000"/>
        </a:lnSpc>
        <a:spcBef>
          <a:spcPts val="0"/>
        </a:spcBef>
        <a:spcAft>
          <a:spcPts val="800"/>
        </a:spcAft>
        <a:buClr>
          <a:srgbClr val="7C0040"/>
        </a:buClr>
        <a:buFont typeface="Arial"/>
        <a:buChar char="•"/>
        <a:defRPr sz="1800" b="0" i="0" kern="1200">
          <a:solidFill>
            <a:schemeClr val="tx1"/>
          </a:solidFill>
          <a:latin typeface="Arial" charset="0"/>
          <a:ea typeface="+mn-ea"/>
          <a:cs typeface="+mn-cs"/>
        </a:defRPr>
      </a:lvl1pPr>
      <a:lvl2pPr marL="646934" indent="-285744" algn="l" defTabSz="457189" rtl="0" eaLnBrk="1" latinLnBrk="0" hangingPunct="1">
        <a:lnSpc>
          <a:spcPct val="112000"/>
        </a:lnSpc>
        <a:spcBef>
          <a:spcPts val="0"/>
        </a:spcBef>
        <a:spcAft>
          <a:spcPts val="800"/>
        </a:spcAft>
        <a:buClr>
          <a:srgbClr val="7C0040"/>
        </a:buClr>
        <a:buSzPct val="65000"/>
        <a:buFont typeface="Courier New" panose="02070309020205020404" pitchFamily="49" charset="0"/>
        <a:buChar char="o"/>
        <a:defRPr sz="1800" b="0" i="0" kern="1200">
          <a:solidFill>
            <a:schemeClr val="tx1"/>
          </a:solidFill>
          <a:latin typeface="Arial" charset="0"/>
          <a:ea typeface="+mn-ea"/>
          <a:cs typeface="+mn-cs"/>
        </a:defRPr>
      </a:lvl2pPr>
      <a:lvl3pPr marL="902977" indent="-228594" algn="l" defTabSz="457189" rtl="0" eaLnBrk="1" latinLnBrk="0" hangingPunct="1">
        <a:lnSpc>
          <a:spcPct val="112000"/>
        </a:lnSpc>
        <a:spcBef>
          <a:spcPts val="0"/>
        </a:spcBef>
        <a:spcAft>
          <a:spcPts val="800"/>
        </a:spcAft>
        <a:buClr>
          <a:schemeClr val="tx1">
            <a:lumMod val="60000"/>
            <a:lumOff val="40000"/>
          </a:schemeClr>
        </a:buClr>
        <a:buFont typeface="Arial"/>
        <a:buChar char="•"/>
        <a:defRPr sz="1800" b="0" i="0" kern="1200">
          <a:solidFill>
            <a:schemeClr val="tx1"/>
          </a:solidFill>
          <a:latin typeface="Arial" charset="0"/>
          <a:ea typeface="+mn-ea"/>
          <a:cs typeface="+mn-cs"/>
        </a:defRPr>
      </a:lvl3pPr>
      <a:lvl4pPr marL="1168171" indent="-228594" algn="l" defTabSz="457189" rtl="0" eaLnBrk="1" latinLnBrk="0" hangingPunct="1">
        <a:lnSpc>
          <a:spcPct val="112000"/>
        </a:lnSpc>
        <a:spcBef>
          <a:spcPts val="0"/>
        </a:spcBef>
        <a:spcAft>
          <a:spcPts val="800"/>
        </a:spcAft>
        <a:buClr>
          <a:schemeClr val="tx1">
            <a:lumMod val="60000"/>
            <a:lumOff val="40000"/>
          </a:schemeClr>
        </a:buClr>
        <a:buSzPct val="65000"/>
        <a:buFont typeface="Courier New" panose="02070309020205020404" pitchFamily="49" charset="0"/>
        <a:buChar char="o"/>
        <a:defRPr sz="1800" b="0" i="0" kern="1200">
          <a:solidFill>
            <a:schemeClr val="tx1"/>
          </a:solidFill>
          <a:latin typeface="Arial" charset="0"/>
          <a:ea typeface="+mn-ea"/>
          <a:cs typeface="+mn-cs"/>
        </a:defRPr>
      </a:lvl4pPr>
      <a:lvl5pPr marL="1433364" indent="-228594" algn="l" defTabSz="457189" rtl="0" eaLnBrk="1" latinLnBrk="0" hangingPunct="1">
        <a:lnSpc>
          <a:spcPct val="112000"/>
        </a:lnSpc>
        <a:spcBef>
          <a:spcPts val="0"/>
        </a:spcBef>
        <a:spcAft>
          <a:spcPts val="800"/>
        </a:spcAft>
        <a:buClr>
          <a:schemeClr val="tx1">
            <a:lumMod val="60000"/>
            <a:lumOff val="40000"/>
          </a:schemeClr>
        </a:buClr>
        <a:buFont typeface="Arial" panose="020B0604020202020204" pitchFamily="34" charset="0"/>
        <a:buChar char="•"/>
        <a:defRPr sz="1800" b="0" i="0" kern="1200">
          <a:solidFill>
            <a:schemeClr val="tx1"/>
          </a:solidFill>
          <a:latin typeface="Arial"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mailto:rdm@mcmaster.ca" TargetMode="External"/><Relationship Id="rId13" Type="http://schemas.openxmlformats.org/officeDocument/2006/relationships/image" Target="../media/image17.png"/><Relationship Id="rId18" Type="http://schemas.openxmlformats.org/officeDocument/2006/relationships/hyperlink" Target="https://rdm.mcmaster.ca/finder" TargetMode="External"/><Relationship Id="rId3" Type="http://schemas.openxmlformats.org/officeDocument/2006/relationships/image" Target="../media/image11.png"/><Relationship Id="rId21" Type="http://schemas.openxmlformats.org/officeDocument/2006/relationships/image" Target="../media/image21.png"/><Relationship Id="rId7" Type="http://schemas.openxmlformats.org/officeDocument/2006/relationships/image" Target="../media/image14.svg"/><Relationship Id="rId12" Type="http://schemas.openxmlformats.org/officeDocument/2006/relationships/hyperlink" Target="http://u.mcmaster.ca/learn-rdm" TargetMode="External"/><Relationship Id="rId17" Type="http://schemas.openxmlformats.org/officeDocument/2006/relationships/image" Target="../media/image20.svg"/><Relationship Id="rId2" Type="http://schemas.openxmlformats.org/officeDocument/2006/relationships/notesSlide" Target="../notesSlides/notesSlide10.xml"/><Relationship Id="rId16" Type="http://schemas.openxmlformats.org/officeDocument/2006/relationships/image" Target="../media/image19.png"/><Relationship Id="rId20" Type="http://schemas.openxmlformats.org/officeDocument/2006/relationships/hyperlink" Target="https://borealisdata.ca/dataverse/mcmaster" TargetMode="Externa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hyperlink" Target="https://rdm.mcmaster.ca/events" TargetMode="External"/><Relationship Id="rId24" Type="http://schemas.openxmlformats.org/officeDocument/2006/relationships/image" Target="../media/image24.svg"/><Relationship Id="rId5" Type="http://schemas.openxmlformats.org/officeDocument/2006/relationships/hyperlink" Target="http://u.mcmaster.ca/rdm-appointments" TargetMode="External"/><Relationship Id="rId15" Type="http://schemas.openxmlformats.org/officeDocument/2006/relationships/hyperlink" Target="http://rdm.mcmaster.ca/" TargetMode="External"/><Relationship Id="rId23" Type="http://schemas.openxmlformats.org/officeDocument/2006/relationships/image" Target="../media/image23.png"/><Relationship Id="rId10" Type="http://schemas.openxmlformats.org/officeDocument/2006/relationships/image" Target="../media/image16.svg"/><Relationship Id="rId19" Type="http://schemas.openxmlformats.org/officeDocument/2006/relationships/hyperlink" Target="http://rdm.mcmaster.ca/plan" TargetMode="External"/><Relationship Id="rId4" Type="http://schemas.openxmlformats.org/officeDocument/2006/relationships/image" Target="../media/image12.svg"/><Relationship Id="rId9" Type="http://schemas.openxmlformats.org/officeDocument/2006/relationships/image" Target="../media/image15.png"/><Relationship Id="rId14" Type="http://schemas.openxmlformats.org/officeDocument/2006/relationships/image" Target="../media/image18.svg"/><Relationship Id="rId22"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u.mcmaster.ca/rdm-strategy-draft"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s://scds.github.io/intro-rdm/townhall.html"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hyperlink" Target="mailto:rdm@mcmaster.ca" TargetMode="External"/><Relationship Id="rId4" Type="http://schemas.openxmlformats.org/officeDocument/2006/relationships/hyperlink" Target="https://u.mcmaster.ca/rdm-feedbac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esearch.mcmaster.ca/home/support-for-researchers/research-resources/digital-research-commons-pilot-drcp/"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hyperlink" Target="mailto:cikam@mcmaster.ca" TargetMode="Externa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hyperlink" Target="https://informationsecurity.mcmaster.ca/" TargetMode="External"/><Relationship Id="rId3" Type="http://schemas.openxmlformats.org/officeDocument/2006/relationships/hyperlink" Target="mailto:askresearch@mcmaster.ca" TargetMode="External"/><Relationship Id="rId7" Type="http://schemas.openxmlformats.org/officeDocument/2006/relationships/hyperlink" Target="mailto:c-it-security@mcmaster.ca"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rdm.mcmaster.ca/" TargetMode="External"/><Relationship Id="rId5" Type="http://schemas.openxmlformats.org/officeDocument/2006/relationships/hyperlink" Target="mailto:rdm@mcmaster.ca" TargetMode="External"/><Relationship Id="rId4" Type="http://schemas.openxmlformats.org/officeDocument/2006/relationships/hyperlink" Target="https://u.mcmaster.ca/drcp" TargetMode="External"/><Relationship Id="rId9" Type="http://schemas.openxmlformats.org/officeDocument/2006/relationships/hyperlink" Target="https://u.mcmaster.ca/drcp-feedbac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22">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4" name="Straight Connector 26">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65" name="Rectangle 28">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 name="Rectangle 32">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7499A96-183E-4044-8607-8D17646364A1}"/>
              </a:ext>
            </a:extLst>
          </p:cNvPr>
          <p:cNvSpPr>
            <a:spLocks noGrp="1"/>
          </p:cNvSpPr>
          <p:nvPr>
            <p:ph type="title"/>
          </p:nvPr>
        </p:nvSpPr>
        <p:spPr>
          <a:xfrm>
            <a:off x="4713224" y="1105351"/>
            <a:ext cx="6353967" cy="3023981"/>
          </a:xfrm>
        </p:spPr>
        <p:txBody>
          <a:bodyPr vert="horz" lIns="91440" tIns="45720" rIns="91440" bIns="45720" rtlCol="0" anchor="b">
            <a:normAutofit/>
          </a:bodyPr>
          <a:lstStyle/>
          <a:p>
            <a:pPr algn="l"/>
            <a:r>
              <a:rPr lang="en-US" sz="4800" cap="none" dirty="0">
                <a:solidFill>
                  <a:srgbClr val="FFFFFF"/>
                </a:solidFill>
              </a:rPr>
              <a:t>McMaster Digital Research Support Updates</a:t>
            </a:r>
          </a:p>
        </p:txBody>
      </p:sp>
      <p:sp>
        <p:nvSpPr>
          <p:cNvPr id="68" name="Text Placeholder 4">
            <a:extLst>
              <a:ext uri="{FF2B5EF4-FFF2-40B4-BE49-F238E27FC236}">
                <a16:creationId xmlns:a16="http://schemas.microsoft.com/office/drawing/2014/main" id="{BC1F3B5E-54EB-460B-80D0-2E751C22BFA7}"/>
              </a:ext>
            </a:extLst>
          </p:cNvPr>
          <p:cNvSpPr>
            <a:spLocks noGrp="1"/>
          </p:cNvSpPr>
          <p:nvPr>
            <p:ph type="body" idx="1"/>
          </p:nvPr>
        </p:nvSpPr>
        <p:spPr>
          <a:xfrm>
            <a:off x="4713224" y="4297556"/>
            <a:ext cx="6353968" cy="1433391"/>
          </a:xfrm>
        </p:spPr>
        <p:txBody>
          <a:bodyPr vert="horz" lIns="91440" tIns="45720" rIns="91440" bIns="45720" rtlCol="0" anchor="t">
            <a:normAutofit/>
          </a:bodyPr>
          <a:lstStyle/>
          <a:p>
            <a:r>
              <a:rPr lang="en-US">
                <a:solidFill>
                  <a:srgbClr val="FFFFFF"/>
                </a:solidFill>
              </a:rPr>
              <a:t>Departmental Overview</a:t>
            </a:r>
          </a:p>
          <a:p>
            <a:endParaRPr lang="en-US">
              <a:solidFill>
                <a:srgbClr val="FFFFFF"/>
              </a:solidFill>
            </a:endParaRPr>
          </a:p>
          <a:p>
            <a:r>
              <a:rPr lang="en-US">
                <a:solidFill>
                  <a:srgbClr val="FFFFFF"/>
                </a:solidFill>
              </a:rPr>
              <a:t>Fall 2022 / Winter 2023</a:t>
            </a:r>
          </a:p>
        </p:txBody>
      </p:sp>
      <p:cxnSp>
        <p:nvCxnSpPr>
          <p:cNvPr id="69" name="Straight Connector 34">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70" name="Rectangle 36">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5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D4581-8844-4EDA-B9F8-A4F166A58177}"/>
              </a:ext>
            </a:extLst>
          </p:cNvPr>
          <p:cNvSpPr>
            <a:spLocks noGrp="1"/>
          </p:cNvSpPr>
          <p:nvPr>
            <p:ph type="title"/>
          </p:nvPr>
        </p:nvSpPr>
        <p:spPr>
          <a:xfrm>
            <a:off x="1024128" y="585216"/>
            <a:ext cx="10687974" cy="1499616"/>
          </a:xfrm>
        </p:spPr>
        <p:txBody>
          <a:bodyPr>
            <a:normAutofit/>
          </a:bodyPr>
          <a:lstStyle/>
          <a:p>
            <a:r>
              <a:rPr lang="en-US" sz="3200" b="1" cap="none" dirty="0">
                <a:ea typeface="Roboto"/>
                <a:cs typeface="Roboto"/>
              </a:rPr>
              <a:t>RDM Services Support Research + Teaching</a:t>
            </a:r>
          </a:p>
        </p:txBody>
      </p:sp>
      <p:grpSp>
        <p:nvGrpSpPr>
          <p:cNvPr id="52" name="Group 51" descr="An informative graphic indicating RDM services and support as described in the notes pane.">
            <a:extLst>
              <a:ext uri="{FF2B5EF4-FFF2-40B4-BE49-F238E27FC236}">
                <a16:creationId xmlns:a16="http://schemas.microsoft.com/office/drawing/2014/main" id="{88199917-9528-180B-AC1C-A2B757DEBA89}"/>
              </a:ext>
            </a:extLst>
          </p:cNvPr>
          <p:cNvGrpSpPr/>
          <p:nvPr/>
        </p:nvGrpSpPr>
        <p:grpSpPr>
          <a:xfrm>
            <a:off x="1024670" y="1709928"/>
            <a:ext cx="10276525" cy="4211198"/>
            <a:chOff x="1186808" y="1712844"/>
            <a:chExt cx="9818383" cy="3861090"/>
          </a:xfrm>
        </p:grpSpPr>
        <p:grpSp>
          <p:nvGrpSpPr>
            <p:cNvPr id="26" name="Group 25">
              <a:extLst>
                <a:ext uri="{FF2B5EF4-FFF2-40B4-BE49-F238E27FC236}">
                  <a16:creationId xmlns:a16="http://schemas.microsoft.com/office/drawing/2014/main" id="{E4769F6D-4829-B9E7-4521-8360683E3A0F}"/>
                </a:ext>
              </a:extLst>
            </p:cNvPr>
            <p:cNvGrpSpPr/>
            <p:nvPr/>
          </p:nvGrpSpPr>
          <p:grpSpPr>
            <a:xfrm>
              <a:off x="1186808" y="1712844"/>
              <a:ext cx="9818383" cy="3861090"/>
              <a:chOff x="1186808" y="1712844"/>
              <a:chExt cx="9818383" cy="3861090"/>
            </a:xfrm>
          </p:grpSpPr>
          <p:sp>
            <p:nvSpPr>
              <p:cNvPr id="27" name="Rectangle: Rounded Corners 26">
                <a:extLst>
                  <a:ext uri="{FF2B5EF4-FFF2-40B4-BE49-F238E27FC236}">
                    <a16:creationId xmlns:a16="http://schemas.microsoft.com/office/drawing/2014/main" id="{5160C39C-4184-89D9-EE18-4E166B5485BA}"/>
                  </a:ext>
                </a:extLst>
              </p:cNvPr>
              <p:cNvSpPr/>
              <p:nvPr/>
            </p:nvSpPr>
            <p:spPr>
              <a:xfrm>
                <a:off x="1186808" y="1712844"/>
                <a:ext cx="9818382" cy="469818"/>
              </a:xfrm>
              <a:prstGeom prst="roundRect">
                <a:avLst>
                  <a:gd name="adj" fmla="val 10000"/>
                </a:avLst>
              </a:prstGeom>
              <a:solidFill>
                <a:srgbClr val="7A003C"/>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28" name="Rectangle 27" descr="Chat with solid fill">
                <a:extLst>
                  <a:ext uri="{FF2B5EF4-FFF2-40B4-BE49-F238E27FC236}">
                    <a16:creationId xmlns:a16="http://schemas.microsoft.com/office/drawing/2014/main" id="{84F558FC-DEA8-0FF1-2E64-A88C583F950A}"/>
                  </a:ext>
                </a:extLst>
              </p:cNvPr>
              <p:cNvSpPr/>
              <p:nvPr/>
            </p:nvSpPr>
            <p:spPr>
              <a:xfrm>
                <a:off x="1309722" y="1804268"/>
                <a:ext cx="311421" cy="31111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9" name="Freeform: Shape 28">
                <a:extLst>
                  <a:ext uri="{FF2B5EF4-FFF2-40B4-BE49-F238E27FC236}">
                    <a16:creationId xmlns:a16="http://schemas.microsoft.com/office/drawing/2014/main" id="{A2E72B95-51D3-3F53-6332-E3A8F1C2E769}"/>
                  </a:ext>
                </a:extLst>
              </p:cNvPr>
              <p:cNvSpPr/>
              <p:nvPr/>
            </p:nvSpPr>
            <p:spPr>
              <a:xfrm>
                <a:off x="1656337" y="1712844"/>
                <a:ext cx="9313659" cy="469818"/>
              </a:xfrm>
              <a:custGeom>
                <a:avLst/>
                <a:gdLst>
                  <a:gd name="connsiteX0" fmla="*/ 0 w 9313659"/>
                  <a:gd name="connsiteY0" fmla="*/ 0 h 469818"/>
                  <a:gd name="connsiteX1" fmla="*/ 9313659 w 9313659"/>
                  <a:gd name="connsiteY1" fmla="*/ 0 h 469818"/>
                  <a:gd name="connsiteX2" fmla="*/ 9313659 w 9313659"/>
                  <a:gd name="connsiteY2" fmla="*/ 469818 h 469818"/>
                  <a:gd name="connsiteX3" fmla="*/ 0 w 9313659"/>
                  <a:gd name="connsiteY3" fmla="*/ 469818 h 469818"/>
                  <a:gd name="connsiteX4" fmla="*/ 0 w 9313659"/>
                  <a:gd name="connsiteY4" fmla="*/ 0 h 4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659" h="469818">
                    <a:moveTo>
                      <a:pt x="0" y="0"/>
                    </a:moveTo>
                    <a:lnTo>
                      <a:pt x="9313659" y="0"/>
                    </a:lnTo>
                    <a:lnTo>
                      <a:pt x="9313659" y="469818"/>
                    </a:lnTo>
                    <a:lnTo>
                      <a:pt x="0" y="469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49722" tIns="49722" rIns="49722" bIns="49722" numCol="1" spcCol="1270" anchor="ctr" anchorCtr="0">
                <a:noAutofit/>
              </a:bodyPr>
              <a:lstStyle/>
              <a:p>
                <a:pPr marL="0" marR="0" lvl="0" indent="0" algn="l" defTabSz="622300" rtl="0" eaLnBrk="1" fontAlgn="auto" latinLnBrk="0" hangingPunct="1">
                  <a:lnSpc>
                    <a:spcPct val="10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5">
                      <a:extLst>
                        <a:ext uri="{A12FA001-AC4F-418D-AE19-62706E023703}">
                          <ahyp:hlinkClr xmlns:ahyp="http://schemas.microsoft.com/office/drawing/2018/hyperlinkcolor" val="tx"/>
                        </a:ext>
                      </a:extLst>
                    </a:hlinkClick>
                  </a:rPr>
                  <a:t>Consultations</a:t>
                </a:r>
                <a:r>
                  <a:rPr kumimoji="0" lang="en-US" sz="14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 </a:t>
                </a:r>
                <a:r>
                  <a:rPr kumimoji="0" lang="en-US" sz="1400" b="0"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Available for students, postdocs, faculty, and staff with any RDM-related questions</a:t>
                </a:r>
              </a:p>
            </p:txBody>
          </p:sp>
          <p:sp>
            <p:nvSpPr>
              <p:cNvPr id="30" name="Rectangle: Rounded Corners 29">
                <a:extLst>
                  <a:ext uri="{FF2B5EF4-FFF2-40B4-BE49-F238E27FC236}">
                    <a16:creationId xmlns:a16="http://schemas.microsoft.com/office/drawing/2014/main" id="{AF5D22EF-0A10-EF9A-A463-396C90980DC6}"/>
                  </a:ext>
                </a:extLst>
              </p:cNvPr>
              <p:cNvSpPr/>
              <p:nvPr/>
            </p:nvSpPr>
            <p:spPr>
              <a:xfrm>
                <a:off x="1186808" y="2276497"/>
                <a:ext cx="9818382" cy="469818"/>
              </a:xfrm>
              <a:prstGeom prst="roundRect">
                <a:avLst>
                  <a:gd name="adj" fmla="val 10000"/>
                </a:avLst>
              </a:prstGeom>
              <a:solidFill>
                <a:srgbClr val="AC1455"/>
              </a:solidFill>
            </p:spPr>
            <p:style>
              <a:lnRef idx="0">
                <a:schemeClr val="lt1">
                  <a:alpha val="0"/>
                  <a:hueOff val="0"/>
                  <a:satOff val="0"/>
                  <a:lumOff val="0"/>
                  <a:alphaOff val="0"/>
                </a:schemeClr>
              </a:lnRef>
              <a:fillRef idx="1">
                <a:scrgbClr r="0" g="0" b="0"/>
              </a:fillRef>
              <a:effectRef idx="0">
                <a:schemeClr val="accent3">
                  <a:hueOff val="0"/>
                  <a:satOff val="0"/>
                  <a:lumOff val="0"/>
                  <a:alphaOff val="0"/>
                </a:schemeClr>
              </a:effectRef>
              <a:fontRef idx="minor"/>
            </p:style>
            <p:txBody>
              <a:bodyPr/>
              <a:lstStyle/>
              <a:p>
                <a:endParaRPr lang="en-US" dirty="0"/>
              </a:p>
            </p:txBody>
          </p:sp>
          <p:sp>
            <p:nvSpPr>
              <p:cNvPr id="31" name="Rectangle 30" descr="Teacher with solid fill">
                <a:extLst>
                  <a:ext uri="{FF2B5EF4-FFF2-40B4-BE49-F238E27FC236}">
                    <a16:creationId xmlns:a16="http://schemas.microsoft.com/office/drawing/2014/main" id="{60A23DC7-47E8-39D1-BDA9-718A05CF4A53}"/>
                  </a:ext>
                </a:extLst>
              </p:cNvPr>
              <p:cNvSpPr/>
              <p:nvPr/>
            </p:nvSpPr>
            <p:spPr>
              <a:xfrm>
                <a:off x="1309722" y="2367921"/>
                <a:ext cx="311421" cy="311118"/>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2" name="Freeform: Shape 31">
                <a:extLst>
                  <a:ext uri="{FF2B5EF4-FFF2-40B4-BE49-F238E27FC236}">
                    <a16:creationId xmlns:a16="http://schemas.microsoft.com/office/drawing/2014/main" id="{D23278F6-974D-1CA1-165F-17CFDB1041F7}"/>
                  </a:ext>
                </a:extLst>
              </p:cNvPr>
              <p:cNvSpPr/>
              <p:nvPr/>
            </p:nvSpPr>
            <p:spPr>
              <a:xfrm>
                <a:off x="1656337" y="2272807"/>
                <a:ext cx="9313659" cy="469818"/>
              </a:xfrm>
              <a:custGeom>
                <a:avLst/>
                <a:gdLst>
                  <a:gd name="connsiteX0" fmla="*/ 0 w 9313659"/>
                  <a:gd name="connsiteY0" fmla="*/ 0 h 469818"/>
                  <a:gd name="connsiteX1" fmla="*/ 9313659 w 9313659"/>
                  <a:gd name="connsiteY1" fmla="*/ 0 h 469818"/>
                  <a:gd name="connsiteX2" fmla="*/ 9313659 w 9313659"/>
                  <a:gd name="connsiteY2" fmla="*/ 469818 h 469818"/>
                  <a:gd name="connsiteX3" fmla="*/ 0 w 9313659"/>
                  <a:gd name="connsiteY3" fmla="*/ 469818 h 469818"/>
                  <a:gd name="connsiteX4" fmla="*/ 0 w 9313659"/>
                  <a:gd name="connsiteY4" fmla="*/ 0 h 4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659" h="469818">
                    <a:moveTo>
                      <a:pt x="0" y="0"/>
                    </a:moveTo>
                    <a:lnTo>
                      <a:pt x="9313659" y="0"/>
                    </a:lnTo>
                    <a:lnTo>
                      <a:pt x="9313659" y="469818"/>
                    </a:lnTo>
                    <a:lnTo>
                      <a:pt x="0" y="469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49722" tIns="49722" rIns="49722" bIns="49722" numCol="1" spcCol="1270" anchor="ctr" anchorCtr="0">
                <a:noAutofit/>
              </a:bodyPr>
              <a:lstStyle/>
              <a:p>
                <a:pPr marL="0" marR="0" lvl="0" indent="0" algn="l" defTabSz="622300" rtl="0" eaLnBrk="1" fontAlgn="auto" latinLnBrk="0" hangingPunct="1">
                  <a:lnSpc>
                    <a:spcPct val="10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8">
                      <a:extLst>
                        <a:ext uri="{A12FA001-AC4F-418D-AE19-62706E023703}">
                          <ahyp:hlinkClr xmlns:ahyp="http://schemas.microsoft.com/office/drawing/2018/hyperlinkcolor" val="tx"/>
                        </a:ext>
                      </a:extLst>
                    </a:hlinkClick>
                  </a:rPr>
                  <a:t>Class Visits + Course Modules</a:t>
                </a:r>
                <a:r>
                  <a:rPr kumimoji="0" lang="en-US" sz="14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a:t>
                </a:r>
                <a:r>
                  <a:rPr kumimoji="0" lang="en-US" sz="14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For graduate and undergraduate levels. </a:t>
                </a:r>
              </a:p>
            </p:txBody>
          </p:sp>
          <p:sp>
            <p:nvSpPr>
              <p:cNvPr id="33" name="Rectangle: Rounded Corners 32">
                <a:extLst>
                  <a:ext uri="{FF2B5EF4-FFF2-40B4-BE49-F238E27FC236}">
                    <a16:creationId xmlns:a16="http://schemas.microsoft.com/office/drawing/2014/main" id="{F8445B5A-F59E-DB28-8925-52F3F70D22EA}"/>
                  </a:ext>
                </a:extLst>
              </p:cNvPr>
              <p:cNvSpPr/>
              <p:nvPr/>
            </p:nvSpPr>
            <p:spPr>
              <a:xfrm>
                <a:off x="1186808" y="2832121"/>
                <a:ext cx="9818382" cy="469818"/>
              </a:xfrm>
              <a:prstGeom prst="roundRect">
                <a:avLst>
                  <a:gd name="adj" fmla="val 10000"/>
                </a:avLst>
              </a:prstGeom>
              <a:solidFill>
                <a:srgbClr val="7A003C"/>
              </a:solidFill>
            </p:spPr>
            <p:style>
              <a:lnRef idx="0">
                <a:schemeClr val="lt1">
                  <a:alpha val="0"/>
                  <a:hueOff val="0"/>
                  <a:satOff val="0"/>
                  <a:lumOff val="0"/>
                  <a:alphaOff val="0"/>
                </a:schemeClr>
              </a:lnRef>
              <a:fillRef idx="1">
                <a:scrgbClr r="0" g="0" b="0"/>
              </a:fillRef>
              <a:effectRef idx="0">
                <a:schemeClr val="accent4">
                  <a:hueOff val="0"/>
                  <a:satOff val="0"/>
                  <a:lumOff val="0"/>
                  <a:alphaOff val="0"/>
                </a:schemeClr>
              </a:effectRef>
              <a:fontRef idx="minor"/>
            </p:style>
          </p:sp>
          <p:sp>
            <p:nvSpPr>
              <p:cNvPr id="34" name="Rectangle 33" descr="Statistics with solid fill">
                <a:extLst>
                  <a:ext uri="{FF2B5EF4-FFF2-40B4-BE49-F238E27FC236}">
                    <a16:creationId xmlns:a16="http://schemas.microsoft.com/office/drawing/2014/main" id="{2F42A5D5-86F5-D67D-A7C8-C610672608D1}"/>
                  </a:ext>
                </a:extLst>
              </p:cNvPr>
              <p:cNvSpPr/>
              <p:nvPr/>
            </p:nvSpPr>
            <p:spPr>
              <a:xfrm>
                <a:off x="1309722" y="2923547"/>
                <a:ext cx="311421" cy="311118"/>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5" name="Freeform: Shape 34">
                <a:extLst>
                  <a:ext uri="{FF2B5EF4-FFF2-40B4-BE49-F238E27FC236}">
                    <a16:creationId xmlns:a16="http://schemas.microsoft.com/office/drawing/2014/main" id="{4BD94711-A234-CDC8-12B1-4AE06FC39343}"/>
                  </a:ext>
                </a:extLst>
              </p:cNvPr>
              <p:cNvSpPr/>
              <p:nvPr/>
            </p:nvSpPr>
            <p:spPr>
              <a:xfrm>
                <a:off x="1656337" y="2823485"/>
                <a:ext cx="9313659" cy="469818"/>
              </a:xfrm>
              <a:custGeom>
                <a:avLst/>
                <a:gdLst>
                  <a:gd name="connsiteX0" fmla="*/ 0 w 9313659"/>
                  <a:gd name="connsiteY0" fmla="*/ 0 h 469818"/>
                  <a:gd name="connsiteX1" fmla="*/ 9313659 w 9313659"/>
                  <a:gd name="connsiteY1" fmla="*/ 0 h 469818"/>
                  <a:gd name="connsiteX2" fmla="*/ 9313659 w 9313659"/>
                  <a:gd name="connsiteY2" fmla="*/ 469818 h 469818"/>
                  <a:gd name="connsiteX3" fmla="*/ 0 w 9313659"/>
                  <a:gd name="connsiteY3" fmla="*/ 469818 h 469818"/>
                  <a:gd name="connsiteX4" fmla="*/ 0 w 9313659"/>
                  <a:gd name="connsiteY4" fmla="*/ 0 h 4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659" h="469818">
                    <a:moveTo>
                      <a:pt x="0" y="0"/>
                    </a:moveTo>
                    <a:lnTo>
                      <a:pt x="9313659" y="0"/>
                    </a:lnTo>
                    <a:lnTo>
                      <a:pt x="9313659" y="469818"/>
                    </a:lnTo>
                    <a:lnTo>
                      <a:pt x="0" y="469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49722" tIns="49722" rIns="49722" bIns="49722" numCol="1" spcCol="1270" anchor="ctr" anchorCtr="0">
                <a:noAutofit/>
              </a:bodyPr>
              <a:lstStyle/>
              <a:p>
                <a:pPr marL="0" marR="0" lvl="0" indent="0" algn="l" defTabSz="622300" rtl="0" eaLnBrk="1" fontAlgn="auto" latinLnBrk="0" hangingPunct="1">
                  <a:lnSpc>
                    <a:spcPct val="10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Training:</a:t>
                </a:r>
                <a:r>
                  <a:rPr kumimoji="0" lang="en-US" sz="14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Introductory and focused training workshops </a:t>
                </a:r>
                <a:r>
                  <a:rPr kumimoji="0" lang="en-US" sz="14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11">
                      <a:extLst>
                        <a:ext uri="{A12FA001-AC4F-418D-AE19-62706E023703}">
                          <ahyp:hlinkClr xmlns:ahyp="http://schemas.microsoft.com/office/drawing/2018/hyperlinkcolor" val="tx"/>
                        </a:ext>
                      </a:extLst>
                    </a:hlinkClick>
                  </a:rPr>
                  <a:t>Current events series for 2022-23</a:t>
                </a:r>
                <a:r>
                  <a:rPr kumimoji="0" lang="en-US" sz="14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and </a:t>
                </a:r>
                <a:r>
                  <a:rPr kumimoji="0" lang="en-US" sz="14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12">
                      <a:extLst>
                        <a:ext uri="{A12FA001-AC4F-418D-AE19-62706E023703}">
                          <ahyp:hlinkClr xmlns:ahyp="http://schemas.microsoft.com/office/drawing/2018/hyperlinkcolor" val="tx"/>
                        </a:ext>
                      </a:extLst>
                    </a:hlinkClick>
                  </a:rPr>
                  <a:t>previous recordings available for asynchronous learning</a:t>
                </a:r>
                <a:r>
                  <a:rPr kumimoji="0" lang="en-US" sz="14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a:t>
                </a:r>
              </a:p>
            </p:txBody>
          </p:sp>
          <p:sp>
            <p:nvSpPr>
              <p:cNvPr id="36" name="Rectangle: Rounded Corners 35">
                <a:extLst>
                  <a:ext uri="{FF2B5EF4-FFF2-40B4-BE49-F238E27FC236}">
                    <a16:creationId xmlns:a16="http://schemas.microsoft.com/office/drawing/2014/main" id="{052BCCAE-1026-926C-064C-731F9DD29099}"/>
                  </a:ext>
                </a:extLst>
              </p:cNvPr>
              <p:cNvSpPr/>
              <p:nvPr/>
            </p:nvSpPr>
            <p:spPr>
              <a:xfrm>
                <a:off x="1186808" y="3403808"/>
                <a:ext cx="9818382" cy="469818"/>
              </a:xfrm>
              <a:prstGeom prst="roundRect">
                <a:avLst>
                  <a:gd name="adj" fmla="val 10000"/>
                </a:avLst>
              </a:prstGeom>
              <a:solidFill>
                <a:srgbClr val="AC1455"/>
              </a:solidFill>
            </p:spPr>
            <p:style>
              <a:lnRef idx="0">
                <a:schemeClr val="lt1">
                  <a:alpha val="0"/>
                  <a:hueOff val="0"/>
                  <a:satOff val="0"/>
                  <a:lumOff val="0"/>
                  <a:alphaOff val="0"/>
                </a:schemeClr>
              </a:lnRef>
              <a:fillRef idx="1">
                <a:scrgbClr r="0" g="0" b="0"/>
              </a:fillRef>
              <a:effectRef idx="0">
                <a:schemeClr val="accent5">
                  <a:hueOff val="0"/>
                  <a:satOff val="0"/>
                  <a:lumOff val="0"/>
                  <a:alphaOff val="0"/>
                </a:schemeClr>
              </a:effectRef>
              <a:fontRef idx="minor"/>
            </p:style>
            <p:txBody>
              <a:bodyPr/>
              <a:lstStyle/>
              <a:p>
                <a:endParaRPr lang="en-US" dirty="0"/>
              </a:p>
            </p:txBody>
          </p:sp>
          <p:sp>
            <p:nvSpPr>
              <p:cNvPr id="37" name="Rectangle 36" descr="Internet with solid fill">
                <a:extLst>
                  <a:ext uri="{FF2B5EF4-FFF2-40B4-BE49-F238E27FC236}">
                    <a16:creationId xmlns:a16="http://schemas.microsoft.com/office/drawing/2014/main" id="{0C6C5A9E-53E0-D7AE-3E2C-AAB64F758D0A}"/>
                  </a:ext>
                </a:extLst>
              </p:cNvPr>
              <p:cNvSpPr/>
              <p:nvPr/>
            </p:nvSpPr>
            <p:spPr>
              <a:xfrm>
                <a:off x="1309722" y="3495230"/>
                <a:ext cx="311421" cy="311118"/>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8" name="Freeform: Shape 37">
                <a:extLst>
                  <a:ext uri="{FF2B5EF4-FFF2-40B4-BE49-F238E27FC236}">
                    <a16:creationId xmlns:a16="http://schemas.microsoft.com/office/drawing/2014/main" id="{A9C21501-6D22-6D63-E887-F4E142D06EF9}"/>
                  </a:ext>
                </a:extLst>
              </p:cNvPr>
              <p:cNvSpPr/>
              <p:nvPr/>
            </p:nvSpPr>
            <p:spPr>
              <a:xfrm>
                <a:off x="1656337" y="3392736"/>
                <a:ext cx="9313659" cy="469818"/>
              </a:xfrm>
              <a:custGeom>
                <a:avLst/>
                <a:gdLst>
                  <a:gd name="connsiteX0" fmla="*/ 0 w 9313659"/>
                  <a:gd name="connsiteY0" fmla="*/ 0 h 469818"/>
                  <a:gd name="connsiteX1" fmla="*/ 9313659 w 9313659"/>
                  <a:gd name="connsiteY1" fmla="*/ 0 h 469818"/>
                  <a:gd name="connsiteX2" fmla="*/ 9313659 w 9313659"/>
                  <a:gd name="connsiteY2" fmla="*/ 469818 h 469818"/>
                  <a:gd name="connsiteX3" fmla="*/ 0 w 9313659"/>
                  <a:gd name="connsiteY3" fmla="*/ 469818 h 469818"/>
                  <a:gd name="connsiteX4" fmla="*/ 0 w 9313659"/>
                  <a:gd name="connsiteY4" fmla="*/ 0 h 4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659" h="469818">
                    <a:moveTo>
                      <a:pt x="0" y="0"/>
                    </a:moveTo>
                    <a:lnTo>
                      <a:pt x="9313659" y="0"/>
                    </a:lnTo>
                    <a:lnTo>
                      <a:pt x="9313659" y="469818"/>
                    </a:lnTo>
                    <a:lnTo>
                      <a:pt x="0" y="469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49722" tIns="49722" rIns="49722" bIns="49722" numCol="1" spcCol="1270" anchor="ctr" anchorCtr="0">
                <a:noAutofit/>
              </a:bodyPr>
              <a:lstStyle/>
              <a:p>
                <a:pPr marL="0" marR="0" lvl="0" indent="0" algn="l" defTabSz="622300" rtl="0" eaLnBrk="1" fontAlgn="auto" latinLnBrk="0" hangingPunct="1">
                  <a:lnSpc>
                    <a:spcPct val="10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15">
                      <a:extLst>
                        <a:ext uri="{A12FA001-AC4F-418D-AE19-62706E023703}">
                          <ahyp:hlinkClr xmlns:ahyp="http://schemas.microsoft.com/office/drawing/2018/hyperlinkcolor" val="tx"/>
                        </a:ext>
                      </a:extLst>
                    </a:hlinkClick>
                  </a:rPr>
                  <a:t>Website</a:t>
                </a:r>
                <a:r>
                  <a:rPr kumimoji="0" lang="en-US" sz="14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Overview and resources through the research cycle: Secure, Plan, Find, Organize, Store, Publish, and Archive data.</a:t>
                </a:r>
              </a:p>
            </p:txBody>
          </p:sp>
          <p:sp>
            <p:nvSpPr>
              <p:cNvPr id="39" name="Rectangle: Rounded Corners 38">
                <a:extLst>
                  <a:ext uri="{FF2B5EF4-FFF2-40B4-BE49-F238E27FC236}">
                    <a16:creationId xmlns:a16="http://schemas.microsoft.com/office/drawing/2014/main" id="{E5FC2607-7E2A-8683-D23F-1B2AF6A4D401}"/>
                  </a:ext>
                </a:extLst>
              </p:cNvPr>
              <p:cNvSpPr/>
              <p:nvPr/>
            </p:nvSpPr>
            <p:spPr>
              <a:xfrm>
                <a:off x="1186808" y="3967461"/>
                <a:ext cx="9818382" cy="469818"/>
              </a:xfrm>
              <a:prstGeom prst="roundRect">
                <a:avLst>
                  <a:gd name="adj" fmla="val 10000"/>
                </a:avLst>
              </a:prstGeom>
              <a:solidFill>
                <a:srgbClr val="7A003C"/>
              </a:solidFill>
            </p:spPr>
            <p:style>
              <a:lnRef idx="0">
                <a:schemeClr val="lt1">
                  <a:alpha val="0"/>
                  <a:hueOff val="0"/>
                  <a:satOff val="0"/>
                  <a:lumOff val="0"/>
                  <a:alphaOff val="0"/>
                </a:schemeClr>
              </a:lnRef>
              <a:fillRef idx="1">
                <a:scrgbClr r="0" g="0" b="0"/>
              </a:fillRef>
              <a:effectRef idx="0">
                <a:schemeClr val="accent6">
                  <a:hueOff val="0"/>
                  <a:satOff val="0"/>
                  <a:lumOff val="0"/>
                  <a:alphaOff val="0"/>
                </a:schemeClr>
              </a:effectRef>
              <a:fontRef idx="minor"/>
            </p:style>
            <p:txBody>
              <a:bodyPr/>
              <a:lstStyle/>
              <a:p>
                <a:endParaRPr lang="en-US" dirty="0"/>
              </a:p>
            </p:txBody>
          </p:sp>
          <p:sp>
            <p:nvSpPr>
              <p:cNvPr id="40" name="Rectangle 39" descr="Download from cloud with solid fill">
                <a:extLst>
                  <a:ext uri="{FF2B5EF4-FFF2-40B4-BE49-F238E27FC236}">
                    <a16:creationId xmlns:a16="http://schemas.microsoft.com/office/drawing/2014/main" id="{B2F84E77-D5DC-5407-DD2D-6793ACB72EEB}"/>
                  </a:ext>
                </a:extLst>
              </p:cNvPr>
              <p:cNvSpPr/>
              <p:nvPr/>
            </p:nvSpPr>
            <p:spPr>
              <a:xfrm>
                <a:off x="1309722" y="4058886"/>
                <a:ext cx="311421" cy="311118"/>
              </a:xfrm>
              <a:prstGeom prst="rect">
                <a:avLst/>
              </a:prstGeom>
              <a: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1" name="Freeform: Shape 40">
                <a:extLst>
                  <a:ext uri="{FF2B5EF4-FFF2-40B4-BE49-F238E27FC236}">
                    <a16:creationId xmlns:a16="http://schemas.microsoft.com/office/drawing/2014/main" id="{9C173E71-9827-082A-321D-FEAD709671F7}"/>
                  </a:ext>
                </a:extLst>
              </p:cNvPr>
              <p:cNvSpPr/>
              <p:nvPr/>
            </p:nvSpPr>
            <p:spPr>
              <a:xfrm>
                <a:off x="1656337" y="3952699"/>
                <a:ext cx="9313659" cy="469818"/>
              </a:xfrm>
              <a:custGeom>
                <a:avLst/>
                <a:gdLst>
                  <a:gd name="connsiteX0" fmla="*/ 0 w 9313659"/>
                  <a:gd name="connsiteY0" fmla="*/ 0 h 469818"/>
                  <a:gd name="connsiteX1" fmla="*/ 9313659 w 9313659"/>
                  <a:gd name="connsiteY1" fmla="*/ 0 h 469818"/>
                  <a:gd name="connsiteX2" fmla="*/ 9313659 w 9313659"/>
                  <a:gd name="connsiteY2" fmla="*/ 469818 h 469818"/>
                  <a:gd name="connsiteX3" fmla="*/ 0 w 9313659"/>
                  <a:gd name="connsiteY3" fmla="*/ 469818 h 469818"/>
                  <a:gd name="connsiteX4" fmla="*/ 0 w 9313659"/>
                  <a:gd name="connsiteY4" fmla="*/ 0 h 4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659" h="469818">
                    <a:moveTo>
                      <a:pt x="0" y="0"/>
                    </a:moveTo>
                    <a:lnTo>
                      <a:pt x="9313659" y="0"/>
                    </a:lnTo>
                    <a:lnTo>
                      <a:pt x="9313659" y="469818"/>
                    </a:lnTo>
                    <a:lnTo>
                      <a:pt x="0" y="469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49722" tIns="49722" rIns="49722" bIns="49722" numCol="1" spcCol="1270" anchor="ctr" anchorCtr="0">
                <a:noAutofit/>
              </a:bodyPr>
              <a:lstStyle/>
              <a:p>
                <a:pPr marL="0" marR="0" lvl="0" indent="0" algn="l" defTabSz="622300" rtl="0" eaLnBrk="1" fontAlgn="auto" latinLnBrk="0" hangingPunct="1">
                  <a:lnSpc>
                    <a:spcPct val="10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18">
                      <a:extLst>
                        <a:ext uri="{A12FA001-AC4F-418D-AE19-62706E023703}">
                          <ahyp:hlinkClr xmlns:ahyp="http://schemas.microsoft.com/office/drawing/2018/hyperlinkcolor" val="tx"/>
                        </a:ext>
                      </a:extLst>
                    </a:hlinkClick>
                  </a:rPr>
                  <a:t>Data Storage Finder</a:t>
                </a:r>
                <a:r>
                  <a:rPr kumimoji="0" lang="en-US" sz="14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a:t>
                </a:r>
                <a:r>
                  <a:rPr kumimoji="0" lang="en-US" sz="14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McMaster-specific interactive tool - find a vetted storage provider based on risk, volume, and more.</a:t>
                </a:r>
              </a:p>
            </p:txBody>
          </p:sp>
          <p:sp>
            <p:nvSpPr>
              <p:cNvPr id="42" name="Rectangle: Rounded Corners 41">
                <a:extLst>
                  <a:ext uri="{FF2B5EF4-FFF2-40B4-BE49-F238E27FC236}">
                    <a16:creationId xmlns:a16="http://schemas.microsoft.com/office/drawing/2014/main" id="{4CF6377B-52B2-8F96-58C0-FBB86E20EE90}"/>
                  </a:ext>
                </a:extLst>
              </p:cNvPr>
              <p:cNvSpPr/>
              <p:nvPr/>
            </p:nvSpPr>
            <p:spPr>
              <a:xfrm>
                <a:off x="1186809" y="4532429"/>
                <a:ext cx="9818382" cy="469818"/>
              </a:xfrm>
              <a:prstGeom prst="roundRect">
                <a:avLst>
                  <a:gd name="adj" fmla="val 10000"/>
                </a:avLst>
              </a:prstGeom>
              <a:solidFill>
                <a:srgbClr val="AC1455"/>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44" name="Freeform: Shape 43">
                <a:extLst>
                  <a:ext uri="{FF2B5EF4-FFF2-40B4-BE49-F238E27FC236}">
                    <a16:creationId xmlns:a16="http://schemas.microsoft.com/office/drawing/2014/main" id="{D01CF660-BC51-686C-ECD3-149A481A6EDA}"/>
                  </a:ext>
                </a:extLst>
              </p:cNvPr>
              <p:cNvSpPr/>
              <p:nvPr/>
            </p:nvSpPr>
            <p:spPr>
              <a:xfrm>
                <a:off x="1656338" y="4532429"/>
                <a:ext cx="9313659" cy="469818"/>
              </a:xfrm>
              <a:custGeom>
                <a:avLst/>
                <a:gdLst>
                  <a:gd name="connsiteX0" fmla="*/ 0 w 9313659"/>
                  <a:gd name="connsiteY0" fmla="*/ 0 h 469818"/>
                  <a:gd name="connsiteX1" fmla="*/ 9313659 w 9313659"/>
                  <a:gd name="connsiteY1" fmla="*/ 0 h 469818"/>
                  <a:gd name="connsiteX2" fmla="*/ 9313659 w 9313659"/>
                  <a:gd name="connsiteY2" fmla="*/ 469818 h 469818"/>
                  <a:gd name="connsiteX3" fmla="*/ 0 w 9313659"/>
                  <a:gd name="connsiteY3" fmla="*/ 469818 h 469818"/>
                  <a:gd name="connsiteX4" fmla="*/ 0 w 9313659"/>
                  <a:gd name="connsiteY4" fmla="*/ 0 h 4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659" h="469818">
                    <a:moveTo>
                      <a:pt x="0" y="0"/>
                    </a:moveTo>
                    <a:lnTo>
                      <a:pt x="9313659" y="0"/>
                    </a:lnTo>
                    <a:lnTo>
                      <a:pt x="9313659" y="469818"/>
                    </a:lnTo>
                    <a:lnTo>
                      <a:pt x="0" y="469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49722" tIns="49722" rIns="49722" bIns="49722" numCol="1" spcCol="1270" anchor="ctr" anchorCtr="0">
                <a:noAutofit/>
              </a:bodyPr>
              <a:lstStyle/>
              <a:p>
                <a:pPr marL="0" marR="0" lvl="0" indent="0" algn="l" defTabSz="622300" rtl="0" eaLnBrk="1" fontAlgn="auto" latinLnBrk="0" hangingPunct="1">
                  <a:lnSpc>
                    <a:spcPct val="10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19">
                      <a:extLst>
                        <a:ext uri="{A12FA001-AC4F-418D-AE19-62706E023703}">
                          <ahyp:hlinkClr xmlns:ahyp="http://schemas.microsoft.com/office/drawing/2018/hyperlinkcolor" val="tx"/>
                        </a:ext>
                      </a:extLst>
                    </a:hlinkClick>
                  </a:rPr>
                  <a:t>DMP Assistant</a:t>
                </a:r>
                <a:r>
                  <a:rPr kumimoji="0" lang="en-US" sz="14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a:t>
                </a:r>
                <a:r>
                  <a:rPr kumimoji="0" lang="en-US" sz="14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interactive tool for data management plan creation - templates and exportable plans to fulfill grant requirements.</a:t>
                </a:r>
              </a:p>
            </p:txBody>
          </p:sp>
          <p:sp>
            <p:nvSpPr>
              <p:cNvPr id="45" name="Rectangle: Rounded Corners 44">
                <a:extLst>
                  <a:ext uri="{FF2B5EF4-FFF2-40B4-BE49-F238E27FC236}">
                    <a16:creationId xmlns:a16="http://schemas.microsoft.com/office/drawing/2014/main" id="{E2318412-C39B-87A2-F215-F3CAD41E2FBF}"/>
                  </a:ext>
                </a:extLst>
              </p:cNvPr>
              <p:cNvSpPr/>
              <p:nvPr/>
            </p:nvSpPr>
            <p:spPr>
              <a:xfrm>
                <a:off x="1186808" y="5104116"/>
                <a:ext cx="9818382" cy="469818"/>
              </a:xfrm>
              <a:prstGeom prst="roundRect">
                <a:avLst>
                  <a:gd name="adj" fmla="val 10000"/>
                </a:avLst>
              </a:prstGeom>
              <a:solidFill>
                <a:srgbClr val="7A003C"/>
              </a:solidFill>
            </p:spPr>
            <p:style>
              <a:lnRef idx="0">
                <a:schemeClr val="lt1">
                  <a:alpha val="0"/>
                  <a:hueOff val="0"/>
                  <a:satOff val="0"/>
                  <a:lumOff val="0"/>
                  <a:alphaOff val="0"/>
                </a:schemeClr>
              </a:lnRef>
              <a:fillRef idx="1">
                <a:scrgbClr r="0" g="0" b="0"/>
              </a:fillRef>
              <a:effectRef idx="0">
                <a:schemeClr val="accent3">
                  <a:hueOff val="0"/>
                  <a:satOff val="0"/>
                  <a:lumOff val="0"/>
                  <a:alphaOff val="0"/>
                </a:schemeClr>
              </a:effectRef>
              <a:fontRef idx="minor"/>
            </p:style>
          </p:sp>
          <p:sp>
            <p:nvSpPr>
              <p:cNvPr id="47" name="Freeform: Shape 46">
                <a:extLst>
                  <a:ext uri="{FF2B5EF4-FFF2-40B4-BE49-F238E27FC236}">
                    <a16:creationId xmlns:a16="http://schemas.microsoft.com/office/drawing/2014/main" id="{833E0E6C-5A18-2B8E-5499-9C096CB99611}"/>
                  </a:ext>
                </a:extLst>
              </p:cNvPr>
              <p:cNvSpPr/>
              <p:nvPr/>
            </p:nvSpPr>
            <p:spPr>
              <a:xfrm>
                <a:off x="1656337" y="5104116"/>
                <a:ext cx="9313659" cy="469818"/>
              </a:xfrm>
              <a:custGeom>
                <a:avLst/>
                <a:gdLst>
                  <a:gd name="connsiteX0" fmla="*/ 0 w 9313659"/>
                  <a:gd name="connsiteY0" fmla="*/ 0 h 469818"/>
                  <a:gd name="connsiteX1" fmla="*/ 9313659 w 9313659"/>
                  <a:gd name="connsiteY1" fmla="*/ 0 h 469818"/>
                  <a:gd name="connsiteX2" fmla="*/ 9313659 w 9313659"/>
                  <a:gd name="connsiteY2" fmla="*/ 469818 h 469818"/>
                  <a:gd name="connsiteX3" fmla="*/ 0 w 9313659"/>
                  <a:gd name="connsiteY3" fmla="*/ 469818 h 469818"/>
                  <a:gd name="connsiteX4" fmla="*/ 0 w 9313659"/>
                  <a:gd name="connsiteY4" fmla="*/ 0 h 4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659" h="469818">
                    <a:moveTo>
                      <a:pt x="0" y="0"/>
                    </a:moveTo>
                    <a:lnTo>
                      <a:pt x="9313659" y="0"/>
                    </a:lnTo>
                    <a:lnTo>
                      <a:pt x="9313659" y="469818"/>
                    </a:lnTo>
                    <a:lnTo>
                      <a:pt x="0" y="469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49722" tIns="49722" rIns="49722" bIns="49722" numCol="1" spcCol="1270" anchor="ctr" anchorCtr="0">
                <a:noAutofit/>
              </a:bodyPr>
              <a:lstStyle/>
              <a:p>
                <a:pPr marL="0" marR="0" lvl="0" indent="0" algn="l" defTabSz="622300" rtl="0" eaLnBrk="1" fontAlgn="auto" latinLnBrk="0" hangingPunct="1">
                  <a:lnSpc>
                    <a:spcPct val="10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hlinkClick r:id="rId20">
                      <a:extLst>
                        <a:ext uri="{A12FA001-AC4F-418D-AE19-62706E023703}">
                          <ahyp:hlinkClr xmlns:ahyp="http://schemas.microsoft.com/office/drawing/2018/hyperlinkcolor" val="tx"/>
                        </a:ext>
                      </a:extLst>
                    </a:hlinkClick>
                  </a:rPr>
                  <a:t>McMaster Dataverse</a:t>
                </a:r>
                <a:r>
                  <a:rPr kumimoji="0" lang="en-US" sz="1400" b="1"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 </a:t>
                </a:r>
                <a:r>
                  <a:rPr kumimoji="0" lang="en-US" sz="1400" b="0" i="0" u="none" strike="noStrike" kern="1200" cap="none" spc="0" normalizeH="0" baseline="0" noProof="0" dirty="0">
                    <a:ln>
                      <a:noFill/>
                    </a:ln>
                    <a:solidFill>
                      <a:srgbClr val="FDBF57"/>
                    </a:solidFill>
                    <a:effectLst/>
                    <a:uLnTx/>
                    <a:uFillTx/>
                    <a:latin typeface="Roboto Condensed" panose="02000000000000000000" pitchFamily="2" charset="0"/>
                    <a:ea typeface="Roboto Condensed" panose="02000000000000000000" pitchFamily="2" charset="0"/>
                    <a:cs typeface="+mn-cs"/>
                  </a:rPr>
                  <a:t>Institutional data repository for sharing research data. Part of the Canada-wide Borealis Repository.</a:t>
                </a:r>
              </a:p>
            </p:txBody>
          </p:sp>
        </p:grpSp>
        <p:sp>
          <p:nvSpPr>
            <p:cNvPr id="50" name="Rectangle 49" descr="Playbook with solid fill">
              <a:extLst>
                <a:ext uri="{FF2B5EF4-FFF2-40B4-BE49-F238E27FC236}">
                  <a16:creationId xmlns:a16="http://schemas.microsoft.com/office/drawing/2014/main" id="{EBF83725-3638-383B-DF35-3D3DC0F02438}"/>
                </a:ext>
              </a:extLst>
            </p:cNvPr>
            <p:cNvSpPr/>
            <p:nvPr/>
          </p:nvSpPr>
          <p:spPr>
            <a:xfrm>
              <a:off x="1309721" y="4615138"/>
              <a:ext cx="311421" cy="311118"/>
            </a:xfrm>
            <a:prstGeom prst="rect">
              <a:avLst/>
            </a:prstGeom>
            <a: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51" name="Rectangle 50" descr="Compass with solid fill">
              <a:extLst>
                <a:ext uri="{FF2B5EF4-FFF2-40B4-BE49-F238E27FC236}">
                  <a16:creationId xmlns:a16="http://schemas.microsoft.com/office/drawing/2014/main" id="{0C1641A0-C5D5-2F98-686A-0C7CB75D3B72}"/>
                </a:ext>
              </a:extLst>
            </p:cNvPr>
            <p:cNvSpPr/>
            <p:nvPr/>
          </p:nvSpPr>
          <p:spPr>
            <a:xfrm>
              <a:off x="1309721" y="5183466"/>
              <a:ext cx="311421" cy="311118"/>
            </a:xfrm>
            <a:prstGeom prst="rect">
              <a:avLst/>
            </a:prstGeom>
            <a: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770969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A334-D9C7-1F03-E9FF-74C6EDF7467C}"/>
              </a:ext>
            </a:extLst>
          </p:cNvPr>
          <p:cNvSpPr>
            <a:spLocks noGrp="1"/>
          </p:cNvSpPr>
          <p:nvPr>
            <p:ph type="title"/>
          </p:nvPr>
        </p:nvSpPr>
        <p:spPr>
          <a:xfrm>
            <a:off x="976002" y="-1583946"/>
            <a:ext cx="9720072" cy="1499616"/>
          </a:xfrm>
        </p:spPr>
        <p:txBody>
          <a:bodyPr/>
          <a:lstStyle/>
          <a:p>
            <a:r>
              <a:rPr lang="en-US" dirty="0"/>
              <a:t>Tri-Agency RDM Policy 2021</a:t>
            </a:r>
          </a:p>
        </p:txBody>
      </p:sp>
      <p:sp>
        <p:nvSpPr>
          <p:cNvPr id="3" name="Flowchart: Off-page Connector 2">
            <a:extLst>
              <a:ext uri="{FF2B5EF4-FFF2-40B4-BE49-F238E27FC236}">
                <a16:creationId xmlns:a16="http://schemas.microsoft.com/office/drawing/2014/main" id="{249D9C84-2F57-4CD4-AB4C-99119635AFD2}"/>
              </a:ext>
            </a:extLst>
          </p:cNvPr>
          <p:cNvSpPr/>
          <p:nvPr/>
        </p:nvSpPr>
        <p:spPr>
          <a:xfrm rot="16200000">
            <a:off x="1371668" y="-329296"/>
            <a:ext cx="2228849" cy="4051269"/>
          </a:xfrm>
          <a:prstGeom prst="flowChartOffpageConnector">
            <a:avLst/>
          </a:prstGeom>
          <a:solidFill>
            <a:srgbClr val="7A003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DBF57"/>
                </a:solidFill>
                <a:latin typeface="Roboto"/>
              </a:rPr>
              <a:t>Tri-Agency</a:t>
            </a:r>
            <a:r>
              <a:rPr kumimoji="0" lang="en-US" sz="3600" b="1" i="0" u="none" strike="noStrike" kern="1200" cap="none" spc="0" normalizeH="0" baseline="0" noProof="0">
                <a:ln>
                  <a:noFill/>
                </a:ln>
                <a:solidFill>
                  <a:srgbClr val="FDBF57"/>
                </a:solidFill>
                <a:effectLst/>
                <a:uLnTx/>
                <a:uFillTx/>
                <a:latin typeface="Roboto"/>
                <a:ea typeface="+mn-ea"/>
                <a:cs typeface="+mn-cs"/>
              </a:rPr>
              <a:t> RDM </a:t>
            </a:r>
            <a:r>
              <a:rPr lang="en-US" sz="3600" b="1">
                <a:solidFill>
                  <a:srgbClr val="FDBF57"/>
                </a:solidFill>
                <a:latin typeface="Roboto"/>
              </a:rPr>
              <a:t>Policy</a:t>
            </a:r>
            <a:endParaRPr lang="en-US" sz="3600" b="1" i="0" u="none" strike="noStrike" kern="1200" cap="none" spc="0" normalizeH="0" baseline="0" noProof="0">
              <a:ln>
                <a:noFill/>
              </a:ln>
              <a:solidFill>
                <a:srgbClr val="FDBF57"/>
              </a:solidFill>
              <a:effectLst/>
              <a:uLnTx/>
              <a:uFillTx/>
              <a:latin typeface="Roboto"/>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DBF57"/>
                </a:solidFill>
                <a:effectLst/>
                <a:uLnTx/>
                <a:uFillTx/>
                <a:latin typeface="Roboto"/>
                <a:ea typeface="+mn-ea"/>
                <a:cs typeface="+mn-cs"/>
              </a:rPr>
              <a:t>2021</a:t>
            </a:r>
            <a:endParaRPr lang="en-US" sz="3600" b="1" i="0" u="none" strike="noStrike" kern="1200" cap="none" spc="0" normalizeH="0" baseline="0" noProof="0">
              <a:ln>
                <a:noFill/>
              </a:ln>
              <a:solidFill>
                <a:srgbClr val="FDBF57"/>
              </a:solidFill>
              <a:effectLst/>
              <a:uLnTx/>
              <a:uFillTx/>
              <a:latin typeface="Roboto"/>
              <a:ea typeface="Roboto"/>
              <a:cs typeface="Roboto"/>
            </a:endParaRPr>
          </a:p>
        </p:txBody>
      </p:sp>
      <p:graphicFrame>
        <p:nvGraphicFramePr>
          <p:cNvPr id="17" name="Diagram 16" descr="A pie chart indicating &quot;Data Management Plans (DMPs)&quot;, &quot;Data Deposit&quot;, and &quot;Institutional Strategies&quot; as three parts of a whole.">
            <a:extLst>
              <a:ext uri="{FF2B5EF4-FFF2-40B4-BE49-F238E27FC236}">
                <a16:creationId xmlns:a16="http://schemas.microsoft.com/office/drawing/2014/main" id="{209A1A53-AD8F-5243-AA67-7ABEA90B96F5}"/>
              </a:ext>
            </a:extLst>
          </p:cNvPr>
          <p:cNvGraphicFramePr/>
          <p:nvPr>
            <p:extLst>
              <p:ext uri="{D42A27DB-BD31-4B8C-83A1-F6EECF244321}">
                <p14:modId xmlns:p14="http://schemas.microsoft.com/office/powerpoint/2010/main" val="1216295166"/>
              </p:ext>
            </p:extLst>
          </p:nvPr>
        </p:nvGraphicFramePr>
        <p:xfrm>
          <a:off x="3904412" y="137751"/>
          <a:ext cx="9207500"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decorative screenshot of the Tri-Agency Research Data Management Policy from science.gc.ca site.">
            <a:extLst>
              <a:ext uri="{FF2B5EF4-FFF2-40B4-BE49-F238E27FC236}">
                <a16:creationId xmlns:a16="http://schemas.microsoft.com/office/drawing/2014/main" id="{11F5A281-466F-C694-74CE-1F03F3343A49}"/>
              </a:ext>
            </a:extLst>
          </p:cNvPr>
          <p:cNvPicPr>
            <a:picLocks noChangeAspect="1"/>
          </p:cNvPicPr>
          <p:nvPr/>
        </p:nvPicPr>
        <p:blipFill rotWithShape="1">
          <a:blip r:embed="rId8"/>
          <a:srcRect l="4315"/>
          <a:stretch/>
        </p:blipFill>
        <p:spPr>
          <a:xfrm>
            <a:off x="460457" y="3101720"/>
            <a:ext cx="4051270" cy="2883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5218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4531-DD31-13EC-770F-C3FA4D67DE90}"/>
              </a:ext>
            </a:extLst>
          </p:cNvPr>
          <p:cNvSpPr>
            <a:spLocks noGrp="1"/>
          </p:cNvSpPr>
          <p:nvPr>
            <p:ph type="title"/>
          </p:nvPr>
        </p:nvSpPr>
        <p:spPr/>
        <p:txBody>
          <a:bodyPr>
            <a:noAutofit/>
          </a:bodyPr>
          <a:lstStyle/>
          <a:p>
            <a:r>
              <a:rPr lang="en-US" sz="3200" b="1" cap="none" dirty="0"/>
              <a:t>McMaster’s Institutional Strategy For Research Data Management</a:t>
            </a:r>
            <a:endParaRPr lang="en-CA" sz="3200" b="1" dirty="0"/>
          </a:p>
        </p:txBody>
      </p:sp>
      <p:sp>
        <p:nvSpPr>
          <p:cNvPr id="5" name="Content Placeholder 4">
            <a:extLst>
              <a:ext uri="{FF2B5EF4-FFF2-40B4-BE49-F238E27FC236}">
                <a16:creationId xmlns:a16="http://schemas.microsoft.com/office/drawing/2014/main" id="{B637C8A5-563A-A008-59E8-28FD704F8FAE}"/>
              </a:ext>
            </a:extLst>
          </p:cNvPr>
          <p:cNvSpPr>
            <a:spLocks noGrp="1"/>
          </p:cNvSpPr>
          <p:nvPr>
            <p:ph idx="1"/>
          </p:nvPr>
        </p:nvSpPr>
        <p:spPr>
          <a:xfrm>
            <a:off x="1024129" y="2151529"/>
            <a:ext cx="7646906" cy="3526220"/>
          </a:xfrm>
        </p:spPr>
        <p:txBody>
          <a:bodyPr>
            <a:normAutofit/>
          </a:bodyPr>
          <a:lstStyle/>
          <a:p>
            <a:pPr marL="0" indent="0">
              <a:buClrTx/>
              <a:buNone/>
            </a:pPr>
            <a:r>
              <a:rPr lang="en-US" b="1">
                <a:latin typeface="Roboto Condensed" panose="02000000000000000000" pitchFamily="2" charset="0"/>
                <a:ea typeface="Roboto Condensed" panose="02000000000000000000" pitchFamily="2" charset="0"/>
              </a:rPr>
              <a:t>Vision:</a:t>
            </a:r>
          </a:p>
          <a:p>
            <a:pPr marL="144000" indent="-144000">
              <a:buClrTx/>
              <a:buFont typeface="Arial" panose="020B0604020202020204" pitchFamily="34" charset="0"/>
              <a:buChar char="•"/>
            </a:pPr>
            <a:r>
              <a:rPr lang="en-US">
                <a:latin typeface="Roboto Condensed" panose="02000000000000000000" pitchFamily="2" charset="0"/>
                <a:ea typeface="Roboto Condensed" panose="02000000000000000000" pitchFamily="2" charset="0"/>
              </a:rPr>
              <a:t>Support our researchers in producing the </a:t>
            </a:r>
            <a:r>
              <a:rPr lang="en-US" b="1">
                <a:latin typeface="Roboto Condensed" panose="02000000000000000000" pitchFamily="2" charset="0"/>
                <a:ea typeface="Roboto Condensed" panose="02000000000000000000" pitchFamily="2" charset="0"/>
              </a:rPr>
              <a:t>highest quality research</a:t>
            </a:r>
            <a:r>
              <a:rPr lang="en-US">
                <a:latin typeface="Roboto Condensed" panose="02000000000000000000" pitchFamily="2" charset="0"/>
                <a:ea typeface="Roboto Condensed" panose="02000000000000000000" pitchFamily="2" charset="0"/>
              </a:rPr>
              <a:t>, meeting </a:t>
            </a:r>
            <a:r>
              <a:rPr lang="en-US" b="1">
                <a:latin typeface="Roboto Condensed" panose="02000000000000000000" pitchFamily="2" charset="0"/>
                <a:ea typeface="Roboto Condensed" panose="02000000000000000000" pitchFamily="2" charset="0"/>
              </a:rPr>
              <a:t>disciplinary and funder expectations</a:t>
            </a:r>
            <a:r>
              <a:rPr lang="en-US">
                <a:latin typeface="Roboto Condensed" panose="02000000000000000000" pitchFamily="2" charset="0"/>
                <a:ea typeface="Roboto Condensed" panose="02000000000000000000" pitchFamily="2" charset="0"/>
              </a:rPr>
              <a:t>, and leading the </a:t>
            </a:r>
            <a:r>
              <a:rPr lang="en-US" b="1">
                <a:latin typeface="Roboto Condensed" panose="02000000000000000000" pitchFamily="2" charset="0"/>
                <a:ea typeface="Roboto Condensed" panose="02000000000000000000" pitchFamily="2" charset="0"/>
              </a:rPr>
              <a:t>adoption of RDM best practices</a:t>
            </a:r>
          </a:p>
          <a:p>
            <a:pPr marL="144000" indent="-144000">
              <a:buClrTx/>
              <a:buFont typeface="Arial" panose="020B0604020202020204" pitchFamily="34" charset="0"/>
              <a:buChar char="•"/>
            </a:pPr>
            <a:r>
              <a:rPr lang="en-US">
                <a:latin typeface="Roboto Condensed" panose="02000000000000000000" pitchFamily="2" charset="0"/>
                <a:ea typeface="Roboto Condensed" panose="02000000000000000000" pitchFamily="2" charset="0"/>
              </a:rPr>
              <a:t>Provide a researcher-focused integrated framework of interconnected and complementary services, infrastructure, policies, practices, guidelines, tools, technologies, training, and support. </a:t>
            </a:r>
          </a:p>
          <a:p>
            <a:pPr marL="0" indent="0">
              <a:buClrTx/>
              <a:buNone/>
            </a:pPr>
            <a:r>
              <a:rPr lang="en-US" u="sng">
                <a:highlight>
                  <a:srgbClr val="FDBF57"/>
                </a:highlight>
                <a:hlinkClick r:id="rId3">
                  <a:extLst>
                    <a:ext uri="{A12FA001-AC4F-418D-AE19-62706E023703}">
                      <ahyp:hlinkClr xmlns:ahyp="http://schemas.microsoft.com/office/drawing/2018/hyperlinkcolor" val="tx"/>
                    </a:ext>
                  </a:extLst>
                </a:hlinkClick>
              </a:rPr>
              <a:t>LINK TO STRATEGY</a:t>
            </a:r>
            <a:endParaRPr lang="en-US" u="sng">
              <a:highlight>
                <a:srgbClr val="FDBF57"/>
              </a:highlight>
            </a:endParaRPr>
          </a:p>
        </p:txBody>
      </p:sp>
      <p:pic>
        <p:nvPicPr>
          <p:cNvPr id="4" name="Picture 3" descr="A decorative screenshot of the title page of the &quot;McMaster University Research Data Management (RDM) Institutional Strategy 2023-2025&quot;.">
            <a:extLst>
              <a:ext uri="{FF2B5EF4-FFF2-40B4-BE49-F238E27FC236}">
                <a16:creationId xmlns:a16="http://schemas.microsoft.com/office/drawing/2014/main" id="{FC7FA589-6134-CF5E-76E7-E8D6B6CB4D53}"/>
              </a:ext>
            </a:extLst>
          </p:cNvPr>
          <p:cNvPicPr>
            <a:picLocks noChangeAspect="1"/>
          </p:cNvPicPr>
          <p:nvPr/>
        </p:nvPicPr>
        <p:blipFill>
          <a:blip r:embed="rId4"/>
          <a:stretch>
            <a:fillRect/>
          </a:stretch>
        </p:blipFill>
        <p:spPr>
          <a:xfrm>
            <a:off x="8956355" y="2189936"/>
            <a:ext cx="2721119" cy="3526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7898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D4581-8844-4EDA-B9F8-A4F166A58177}"/>
              </a:ext>
            </a:extLst>
          </p:cNvPr>
          <p:cNvSpPr>
            <a:spLocks noGrp="1"/>
          </p:cNvSpPr>
          <p:nvPr>
            <p:ph type="title"/>
          </p:nvPr>
        </p:nvSpPr>
        <p:spPr>
          <a:xfrm>
            <a:off x="1024128" y="585216"/>
            <a:ext cx="10687974" cy="1499616"/>
          </a:xfrm>
        </p:spPr>
        <p:txBody>
          <a:bodyPr>
            <a:normAutofit/>
          </a:bodyPr>
          <a:lstStyle/>
          <a:p>
            <a:r>
              <a:rPr lang="en-US" sz="3200" b="1" cap="none" dirty="0"/>
              <a:t>Institutional Strategy Development Process</a:t>
            </a:r>
            <a:endParaRPr lang="en-US" b="1" cap="none" dirty="0">
              <a:ea typeface="Roboto"/>
              <a:cs typeface="Roboto"/>
            </a:endParaRPr>
          </a:p>
        </p:txBody>
      </p:sp>
      <p:graphicFrame>
        <p:nvGraphicFramePr>
          <p:cNvPr id="5" name="Content Placeholder 2" descr="An informational graphic that simply lists the institutional Strategy Development Process as described in the notes pane.">
            <a:extLst>
              <a:ext uri="{FF2B5EF4-FFF2-40B4-BE49-F238E27FC236}">
                <a16:creationId xmlns:a16="http://schemas.microsoft.com/office/drawing/2014/main" id="{D0E2F096-0158-C40F-F547-4EE277AD5100}"/>
              </a:ext>
            </a:extLst>
          </p:cNvPr>
          <p:cNvGraphicFramePr>
            <a:graphicFrameLocks noGrp="1"/>
          </p:cNvGraphicFramePr>
          <p:nvPr>
            <p:ph idx="1"/>
            <p:extLst>
              <p:ext uri="{D42A27DB-BD31-4B8C-83A1-F6EECF244321}">
                <p14:modId xmlns:p14="http://schemas.microsoft.com/office/powerpoint/2010/main" val="3199254544"/>
              </p:ext>
            </p:extLst>
          </p:nvPr>
        </p:nvGraphicFramePr>
        <p:xfrm>
          <a:off x="1781540" y="1933575"/>
          <a:ext cx="8628919" cy="3998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522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0BFE8-1C85-5C62-6B53-FE02247AC7D7}"/>
              </a:ext>
            </a:extLst>
          </p:cNvPr>
          <p:cNvSpPr>
            <a:spLocks noGrp="1"/>
          </p:cNvSpPr>
          <p:nvPr>
            <p:ph type="title"/>
          </p:nvPr>
        </p:nvSpPr>
        <p:spPr>
          <a:xfrm>
            <a:off x="841176" y="2465500"/>
            <a:ext cx="3633391" cy="1469798"/>
          </a:xfrm>
        </p:spPr>
        <p:txBody>
          <a:bodyPr>
            <a:normAutofit/>
          </a:bodyPr>
          <a:lstStyle/>
          <a:p>
            <a:r>
              <a:rPr lang="en-US" sz="3600" cap="none" dirty="0"/>
              <a:t>Institutional Strategy </a:t>
            </a:r>
            <a:r>
              <a:rPr lang="en-US" sz="3600" b="1" cap="none" dirty="0"/>
              <a:t>Principles</a:t>
            </a:r>
            <a:endParaRPr lang="en-CA" sz="3600" b="1" cap="none" dirty="0"/>
          </a:p>
        </p:txBody>
      </p:sp>
      <p:graphicFrame>
        <p:nvGraphicFramePr>
          <p:cNvPr id="4" name="Diagram 3" descr="An informative graphic listing Institutional Strategy Principles as described in the notes pane.">
            <a:extLst>
              <a:ext uri="{FF2B5EF4-FFF2-40B4-BE49-F238E27FC236}">
                <a16:creationId xmlns:a16="http://schemas.microsoft.com/office/drawing/2014/main" id="{8E63A610-2F9C-9FB7-2503-1F6C6E5EE6D9}"/>
              </a:ext>
            </a:extLst>
          </p:cNvPr>
          <p:cNvGraphicFramePr/>
          <p:nvPr>
            <p:extLst>
              <p:ext uri="{D42A27DB-BD31-4B8C-83A1-F6EECF244321}">
                <p14:modId xmlns:p14="http://schemas.microsoft.com/office/powerpoint/2010/main" val="2434002972"/>
              </p:ext>
            </p:extLst>
          </p:nvPr>
        </p:nvGraphicFramePr>
        <p:xfrm>
          <a:off x="4163218" y="393338"/>
          <a:ext cx="7569879" cy="5614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0529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0BFE8-1C85-5C62-6B53-FE02247AC7D7}"/>
              </a:ext>
            </a:extLst>
          </p:cNvPr>
          <p:cNvSpPr>
            <a:spLocks noGrp="1"/>
          </p:cNvSpPr>
          <p:nvPr>
            <p:ph type="title"/>
          </p:nvPr>
        </p:nvSpPr>
        <p:spPr>
          <a:xfrm>
            <a:off x="838199" y="2471453"/>
            <a:ext cx="3905251" cy="1469798"/>
          </a:xfrm>
        </p:spPr>
        <p:txBody>
          <a:bodyPr>
            <a:noAutofit/>
          </a:bodyPr>
          <a:lstStyle/>
          <a:p>
            <a:r>
              <a:rPr lang="en-US" sz="3600" cap="none" dirty="0"/>
              <a:t>Institutional Strategy </a:t>
            </a:r>
            <a:r>
              <a:rPr lang="en-US" sz="3600" b="1" cap="none" dirty="0"/>
              <a:t>Stakeholders</a:t>
            </a:r>
            <a:endParaRPr lang="en-CA" sz="3600" b="1" cap="none" dirty="0"/>
          </a:p>
        </p:txBody>
      </p:sp>
      <p:graphicFrame>
        <p:nvGraphicFramePr>
          <p:cNvPr id="4" name="Diagram 3" descr="An informative graphic indicating institutional strategy stakeholders with subcomponents beneath each stakeholder. Stakeholders include &quot;University Leadership&quot; (Data Leadership, Governance, Support), &quot;Researchers&quot; (Data Champions, Research Excellence, Engagement), and &quot;Research Support&quot; (Internal Knowledge Transfer, Coordination of Services, Service Innovation).">
            <a:extLst>
              <a:ext uri="{FF2B5EF4-FFF2-40B4-BE49-F238E27FC236}">
                <a16:creationId xmlns:a16="http://schemas.microsoft.com/office/drawing/2014/main" id="{8E63A610-2F9C-9FB7-2503-1F6C6E5EE6D9}"/>
              </a:ext>
            </a:extLst>
          </p:cNvPr>
          <p:cNvGraphicFramePr/>
          <p:nvPr>
            <p:extLst>
              <p:ext uri="{D42A27DB-BD31-4B8C-83A1-F6EECF244321}">
                <p14:modId xmlns:p14="http://schemas.microsoft.com/office/powerpoint/2010/main" val="3640041117"/>
              </p:ext>
            </p:extLst>
          </p:nvPr>
        </p:nvGraphicFramePr>
        <p:xfrm>
          <a:off x="4839495" y="698248"/>
          <a:ext cx="6609556" cy="4901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3866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22BCB-ADB6-7007-3E0E-7D2B7DE3A2AC}"/>
              </a:ext>
            </a:extLst>
          </p:cNvPr>
          <p:cNvSpPr>
            <a:spLocks noGrp="1"/>
          </p:cNvSpPr>
          <p:nvPr>
            <p:ph type="title" idx="4294967295"/>
          </p:nvPr>
        </p:nvSpPr>
        <p:spPr>
          <a:xfrm>
            <a:off x="602457" y="59674"/>
            <a:ext cx="10987087" cy="1498600"/>
          </a:xfrm>
        </p:spPr>
        <p:txBody>
          <a:bodyPr anchor="ctr">
            <a:normAutofit/>
          </a:bodyPr>
          <a:lstStyle/>
          <a:p>
            <a:pPr algn="ctr"/>
            <a:r>
              <a:rPr lang="en-US" sz="3200" b="1" cap="none" dirty="0"/>
              <a:t>Institutional Strategy – Goals + Objectives</a:t>
            </a:r>
            <a:endParaRPr lang="en-US" sz="3200" b="1" cap="none" dirty="0">
              <a:ea typeface="Roboto"/>
              <a:cs typeface="Roboto"/>
            </a:endParaRPr>
          </a:p>
        </p:txBody>
      </p:sp>
      <p:grpSp>
        <p:nvGrpSpPr>
          <p:cNvPr id="6" name="Group 5" descr="An informational graphic indicating &quot;Organizational Frameworks&quot; (as a heading containing &quot;Governance and Policy&quot;, &quot;Funding and Support&quot;, &quot;Culture, Community, Collaboration&quot;, and &quot;Services and Training&quot;) and &quot;RDM Practices, Tools and Infrastructure&quot; (as a heading containing &quot;Data Management Planning&quot;, &quot;Data Storage&quot;, &quot;Indigenous Data&quot;, &quot;Data Ethics and Sensitive Data&quot;, &quot;Data Documentation, Sharing, Access&quot;, &quot;Data Security&quot;, and &quot;Software and Applications&quot;).">
            <a:extLst>
              <a:ext uri="{FF2B5EF4-FFF2-40B4-BE49-F238E27FC236}">
                <a16:creationId xmlns:a16="http://schemas.microsoft.com/office/drawing/2014/main" id="{58B65EC0-D8AD-3969-E00D-0474BBC86765}"/>
              </a:ext>
            </a:extLst>
          </p:cNvPr>
          <p:cNvGrpSpPr/>
          <p:nvPr/>
        </p:nvGrpSpPr>
        <p:grpSpPr>
          <a:xfrm>
            <a:off x="884649" y="1138321"/>
            <a:ext cx="10390873" cy="5498708"/>
            <a:chOff x="884649" y="1138321"/>
            <a:chExt cx="10390873" cy="5498708"/>
          </a:xfrm>
        </p:grpSpPr>
        <p:grpSp>
          <p:nvGrpSpPr>
            <p:cNvPr id="3" name="Group 2">
              <a:extLst>
                <a:ext uri="{FF2B5EF4-FFF2-40B4-BE49-F238E27FC236}">
                  <a16:creationId xmlns:a16="http://schemas.microsoft.com/office/drawing/2014/main" id="{50C941E5-4A85-6D69-821A-B8F4664F590A}"/>
                </a:ext>
              </a:extLst>
            </p:cNvPr>
            <p:cNvGrpSpPr/>
            <p:nvPr/>
          </p:nvGrpSpPr>
          <p:grpSpPr>
            <a:xfrm>
              <a:off x="884649" y="1674647"/>
              <a:ext cx="2403042" cy="1393031"/>
              <a:chOff x="21473" y="106590"/>
              <a:chExt cx="3280797" cy="1393031"/>
            </a:xfrm>
            <a:solidFill>
              <a:srgbClr val="7A003C"/>
            </a:solidFill>
          </p:grpSpPr>
          <p:sp>
            <p:nvSpPr>
              <p:cNvPr id="37" name="Rectangle 36">
                <a:extLst>
                  <a:ext uri="{FF2B5EF4-FFF2-40B4-BE49-F238E27FC236}">
                    <a16:creationId xmlns:a16="http://schemas.microsoft.com/office/drawing/2014/main" id="{0B5F318D-3973-DA20-09C9-7CF57BBA9463}"/>
                  </a:ext>
                </a:extLst>
              </p:cNvPr>
              <p:cNvSpPr/>
              <p:nvPr/>
            </p:nvSpPr>
            <p:spPr>
              <a:xfrm>
                <a:off x="21473" y="106590"/>
                <a:ext cx="3280797" cy="1393031"/>
              </a:xfrm>
              <a:prstGeom prst="rect">
                <a:avLst/>
              </a:prstGeom>
              <a:grpFill/>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937A4D07-3431-0339-BA98-9D905C42C461}"/>
                  </a:ext>
                </a:extLst>
              </p:cNvPr>
              <p:cNvSpPr txBox="1"/>
              <p:nvPr/>
            </p:nvSpPr>
            <p:spPr>
              <a:xfrm>
                <a:off x="21473" y="106590"/>
                <a:ext cx="3280797" cy="13930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Governance </a:t>
                </a:r>
                <a:br>
                  <a:rPr kumimoji="0" lang="en-US"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br>
                <a:r>
                  <a:rPr kumimoji="0" lang="en-US"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and Policy</a:t>
                </a:r>
              </a:p>
            </p:txBody>
          </p:sp>
        </p:grpSp>
        <p:grpSp>
          <p:nvGrpSpPr>
            <p:cNvPr id="4" name="Group 3">
              <a:extLst>
                <a:ext uri="{FF2B5EF4-FFF2-40B4-BE49-F238E27FC236}">
                  <a16:creationId xmlns:a16="http://schemas.microsoft.com/office/drawing/2014/main" id="{C95A9FE7-4C60-240F-6CAB-56609D927427}"/>
                </a:ext>
              </a:extLst>
            </p:cNvPr>
            <p:cNvGrpSpPr/>
            <p:nvPr/>
          </p:nvGrpSpPr>
          <p:grpSpPr>
            <a:xfrm>
              <a:off x="3547259" y="1674647"/>
              <a:ext cx="2403043" cy="1393031"/>
              <a:chOff x="3573285" y="56023"/>
              <a:chExt cx="3280797" cy="1393031"/>
            </a:xfrm>
            <a:solidFill>
              <a:srgbClr val="7A003C"/>
            </a:solidFill>
          </p:grpSpPr>
          <p:sp>
            <p:nvSpPr>
              <p:cNvPr id="35" name="Rectangle 34">
                <a:extLst>
                  <a:ext uri="{FF2B5EF4-FFF2-40B4-BE49-F238E27FC236}">
                    <a16:creationId xmlns:a16="http://schemas.microsoft.com/office/drawing/2014/main" id="{A3EC039F-6078-98AC-8A96-3A661CC5F4FE}"/>
                  </a:ext>
                </a:extLst>
              </p:cNvPr>
              <p:cNvSpPr/>
              <p:nvPr/>
            </p:nvSpPr>
            <p:spPr>
              <a:xfrm>
                <a:off x="3573285" y="56023"/>
                <a:ext cx="3280797" cy="1393031"/>
              </a:xfrm>
              <a:prstGeom prst="rect">
                <a:avLst/>
              </a:prstGeom>
              <a:grpFill/>
            </p:spPr>
            <p:style>
              <a:lnRef idx="2">
                <a:schemeClr val="lt1">
                  <a:hueOff val="0"/>
                  <a:satOff val="0"/>
                  <a:lumOff val="0"/>
                  <a:alphaOff val="0"/>
                </a:schemeClr>
              </a:lnRef>
              <a:fillRef idx="1">
                <a:schemeClr val="accent2">
                  <a:shade val="80000"/>
                  <a:hueOff val="47236"/>
                  <a:satOff val="-2023"/>
                  <a:lumOff val="2791"/>
                  <a:alphaOff val="0"/>
                </a:schemeClr>
              </a:fillRef>
              <a:effectRef idx="0">
                <a:schemeClr val="accent2">
                  <a:shade val="80000"/>
                  <a:hueOff val="47236"/>
                  <a:satOff val="-2023"/>
                  <a:lumOff val="2791"/>
                  <a:alphaOff val="0"/>
                </a:schemeClr>
              </a:effectRef>
              <a:fontRef idx="minor">
                <a:schemeClr val="lt1"/>
              </a:fontRef>
            </p:style>
          </p:sp>
          <p:sp>
            <p:nvSpPr>
              <p:cNvPr id="36" name="TextBox 35">
                <a:extLst>
                  <a:ext uri="{FF2B5EF4-FFF2-40B4-BE49-F238E27FC236}">
                    <a16:creationId xmlns:a16="http://schemas.microsoft.com/office/drawing/2014/main" id="{16D5BFD5-AC58-D131-B433-EE882C4E116E}"/>
                  </a:ext>
                </a:extLst>
              </p:cNvPr>
              <p:cNvSpPr txBox="1"/>
              <p:nvPr/>
            </p:nvSpPr>
            <p:spPr>
              <a:xfrm>
                <a:off x="3573285" y="56023"/>
                <a:ext cx="3280797" cy="13930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CA"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Funding </a:t>
                </a:r>
                <a:br>
                  <a:rPr kumimoji="0" lang="en-CA"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br>
                <a:r>
                  <a:rPr kumimoji="0" lang="en-CA"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and Support</a:t>
                </a:r>
                <a:endParaRPr kumimoji="0" lang="en-US" sz="2000" b="0"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endParaRPr>
              </a:p>
            </p:txBody>
          </p:sp>
        </p:grpSp>
        <p:grpSp>
          <p:nvGrpSpPr>
            <p:cNvPr id="5" name="Group 4">
              <a:extLst>
                <a:ext uri="{FF2B5EF4-FFF2-40B4-BE49-F238E27FC236}">
                  <a16:creationId xmlns:a16="http://schemas.microsoft.com/office/drawing/2014/main" id="{F81FE066-05B3-A1C2-7507-3FF67C2E0F62}"/>
                </a:ext>
              </a:extLst>
            </p:cNvPr>
            <p:cNvGrpSpPr/>
            <p:nvPr/>
          </p:nvGrpSpPr>
          <p:grpSpPr>
            <a:xfrm>
              <a:off x="6209870" y="1675129"/>
              <a:ext cx="2403042" cy="1393031"/>
              <a:chOff x="7100254" y="106590"/>
              <a:chExt cx="3280797" cy="1393031"/>
            </a:xfrm>
            <a:solidFill>
              <a:srgbClr val="7A003C"/>
            </a:solidFill>
          </p:grpSpPr>
          <p:sp>
            <p:nvSpPr>
              <p:cNvPr id="33" name="Rectangle 32">
                <a:extLst>
                  <a:ext uri="{FF2B5EF4-FFF2-40B4-BE49-F238E27FC236}">
                    <a16:creationId xmlns:a16="http://schemas.microsoft.com/office/drawing/2014/main" id="{4AC62EF1-C606-60CA-791E-102DB27DC8DD}"/>
                  </a:ext>
                </a:extLst>
              </p:cNvPr>
              <p:cNvSpPr/>
              <p:nvPr/>
            </p:nvSpPr>
            <p:spPr>
              <a:xfrm>
                <a:off x="7100254" y="106590"/>
                <a:ext cx="3280797" cy="1393031"/>
              </a:xfrm>
              <a:prstGeom prst="rect">
                <a:avLst/>
              </a:prstGeom>
              <a:grpFill/>
            </p:spPr>
            <p:style>
              <a:lnRef idx="2">
                <a:schemeClr val="lt1">
                  <a:hueOff val="0"/>
                  <a:satOff val="0"/>
                  <a:lumOff val="0"/>
                  <a:alphaOff val="0"/>
                </a:schemeClr>
              </a:lnRef>
              <a:fillRef idx="1">
                <a:schemeClr val="accent2">
                  <a:shade val="80000"/>
                  <a:hueOff val="94471"/>
                  <a:satOff val="-4047"/>
                  <a:lumOff val="5581"/>
                  <a:alphaOff val="0"/>
                </a:schemeClr>
              </a:fillRef>
              <a:effectRef idx="0">
                <a:schemeClr val="accent2">
                  <a:shade val="80000"/>
                  <a:hueOff val="94471"/>
                  <a:satOff val="-4047"/>
                  <a:lumOff val="5581"/>
                  <a:alphaOff val="0"/>
                </a:schemeClr>
              </a:effectRef>
              <a:fontRef idx="minor">
                <a:schemeClr val="lt1"/>
              </a:fontRef>
            </p:style>
          </p:sp>
          <p:sp>
            <p:nvSpPr>
              <p:cNvPr id="34" name="TextBox 33">
                <a:extLst>
                  <a:ext uri="{FF2B5EF4-FFF2-40B4-BE49-F238E27FC236}">
                    <a16:creationId xmlns:a16="http://schemas.microsoft.com/office/drawing/2014/main" id="{EDDA8E85-8186-634E-FB84-55A1DFBA55A1}"/>
                  </a:ext>
                </a:extLst>
              </p:cNvPr>
              <p:cNvSpPr txBox="1"/>
              <p:nvPr/>
            </p:nvSpPr>
            <p:spPr>
              <a:xfrm>
                <a:off x="7100254" y="106590"/>
                <a:ext cx="3280797" cy="13930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CA"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Culture, Community, Collaboration</a:t>
                </a:r>
                <a:endParaRPr kumimoji="0" lang="en-US" sz="2000" b="0"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endParaRPr>
              </a:p>
            </p:txBody>
          </p:sp>
        </p:grpSp>
        <p:sp>
          <p:nvSpPr>
            <p:cNvPr id="32" name="TextBox 31">
              <a:extLst>
                <a:ext uri="{FF2B5EF4-FFF2-40B4-BE49-F238E27FC236}">
                  <a16:creationId xmlns:a16="http://schemas.microsoft.com/office/drawing/2014/main" id="{0A2B3662-BDCA-62E7-B4CA-50D23B0F0F8C}"/>
                </a:ext>
              </a:extLst>
            </p:cNvPr>
            <p:cNvSpPr txBox="1"/>
            <p:nvPr/>
          </p:nvSpPr>
          <p:spPr>
            <a:xfrm>
              <a:off x="6209870" y="3717792"/>
              <a:ext cx="2403042" cy="1365169"/>
            </a:xfrm>
            <a:prstGeom prst="rect">
              <a:avLst/>
            </a:prstGeom>
            <a:solidFill>
              <a:srgbClr val="AC1455"/>
            </a:solid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CA"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Indigenous Data</a:t>
              </a:r>
              <a:endParaRPr kumimoji="0" lang="en-US" sz="2000" b="0"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endParaRPr>
            </a:p>
          </p:txBody>
        </p:sp>
        <p:sp>
          <p:nvSpPr>
            <p:cNvPr id="30" name="TextBox 29">
              <a:extLst>
                <a:ext uri="{FF2B5EF4-FFF2-40B4-BE49-F238E27FC236}">
                  <a16:creationId xmlns:a16="http://schemas.microsoft.com/office/drawing/2014/main" id="{6A123468-A4EF-7CE5-07FF-191B5BC55D36}"/>
                </a:ext>
              </a:extLst>
            </p:cNvPr>
            <p:cNvSpPr txBox="1"/>
            <p:nvPr/>
          </p:nvSpPr>
          <p:spPr>
            <a:xfrm>
              <a:off x="8872480" y="3717792"/>
              <a:ext cx="2403042" cy="1365169"/>
            </a:xfrm>
            <a:prstGeom prst="rect">
              <a:avLst/>
            </a:prstGeom>
            <a:solidFill>
              <a:srgbClr val="AC1455"/>
            </a:solid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CA"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Data Ethics and Sensitive Data</a:t>
              </a:r>
              <a:endParaRPr kumimoji="0" lang="en-US" sz="2000" b="0"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endParaRPr>
            </a:p>
          </p:txBody>
        </p:sp>
        <p:sp>
          <p:nvSpPr>
            <p:cNvPr id="28" name="TextBox 27">
              <a:extLst>
                <a:ext uri="{FF2B5EF4-FFF2-40B4-BE49-F238E27FC236}">
                  <a16:creationId xmlns:a16="http://schemas.microsoft.com/office/drawing/2014/main" id="{A5603A60-13C1-C6BD-A281-3DD4E6C146A7}"/>
                </a:ext>
              </a:extLst>
            </p:cNvPr>
            <p:cNvSpPr txBox="1"/>
            <p:nvPr/>
          </p:nvSpPr>
          <p:spPr>
            <a:xfrm>
              <a:off x="884649" y="3726372"/>
              <a:ext cx="2403042" cy="1365169"/>
            </a:xfrm>
            <a:prstGeom prst="rect">
              <a:avLst/>
            </a:prstGeom>
            <a:solidFill>
              <a:srgbClr val="AC1455"/>
            </a:solid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CA"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Data Management Planning</a:t>
              </a:r>
              <a:endParaRPr kumimoji="0" lang="en-US" sz="2000" b="0"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endParaRPr>
            </a:p>
          </p:txBody>
        </p:sp>
        <p:sp>
          <p:nvSpPr>
            <p:cNvPr id="26" name="TextBox 25">
              <a:extLst>
                <a:ext uri="{FF2B5EF4-FFF2-40B4-BE49-F238E27FC236}">
                  <a16:creationId xmlns:a16="http://schemas.microsoft.com/office/drawing/2014/main" id="{5347834D-36D1-8DDC-B206-39834A69F602}"/>
                </a:ext>
              </a:extLst>
            </p:cNvPr>
            <p:cNvSpPr txBox="1"/>
            <p:nvPr/>
          </p:nvSpPr>
          <p:spPr>
            <a:xfrm>
              <a:off x="3547260" y="3726372"/>
              <a:ext cx="2403042" cy="1365169"/>
            </a:xfrm>
            <a:prstGeom prst="rect">
              <a:avLst/>
            </a:prstGeom>
            <a:solidFill>
              <a:srgbClr val="AC1455"/>
            </a:solid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CA"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Data Storage</a:t>
              </a:r>
              <a:endParaRPr kumimoji="0" lang="en-US" sz="2000" b="0"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endParaRPr>
            </a:p>
          </p:txBody>
        </p:sp>
        <p:grpSp>
          <p:nvGrpSpPr>
            <p:cNvPr id="10" name="Group 9">
              <a:extLst>
                <a:ext uri="{FF2B5EF4-FFF2-40B4-BE49-F238E27FC236}">
                  <a16:creationId xmlns:a16="http://schemas.microsoft.com/office/drawing/2014/main" id="{454EF871-D8D9-7501-4914-9B213BC87C0E}"/>
                </a:ext>
              </a:extLst>
            </p:cNvPr>
            <p:cNvGrpSpPr/>
            <p:nvPr/>
          </p:nvGrpSpPr>
          <p:grpSpPr>
            <a:xfrm>
              <a:off x="2086170" y="5271859"/>
              <a:ext cx="2403042" cy="1365170"/>
              <a:chOff x="221988" y="3252476"/>
              <a:chExt cx="2321718" cy="1393032"/>
            </a:xfrm>
            <a:solidFill>
              <a:srgbClr val="AC1455"/>
            </a:solidFill>
          </p:grpSpPr>
          <p:sp>
            <p:nvSpPr>
              <p:cNvPr id="23" name="Rectangle 22">
                <a:extLst>
                  <a:ext uri="{FF2B5EF4-FFF2-40B4-BE49-F238E27FC236}">
                    <a16:creationId xmlns:a16="http://schemas.microsoft.com/office/drawing/2014/main" id="{058CFF1E-E6E5-0671-A393-AAF6DFA87116}"/>
                  </a:ext>
                </a:extLst>
              </p:cNvPr>
              <p:cNvSpPr/>
              <p:nvPr/>
            </p:nvSpPr>
            <p:spPr>
              <a:xfrm>
                <a:off x="221988" y="3252477"/>
                <a:ext cx="2321718" cy="1393031"/>
              </a:xfrm>
              <a:prstGeom prst="rect">
                <a:avLst/>
              </a:prstGeom>
              <a:grpFill/>
            </p:spPr>
            <p:style>
              <a:lnRef idx="2">
                <a:schemeClr val="lt1">
                  <a:hueOff val="0"/>
                  <a:satOff val="0"/>
                  <a:lumOff val="0"/>
                  <a:alphaOff val="0"/>
                </a:schemeClr>
              </a:lnRef>
              <a:fillRef idx="1">
                <a:schemeClr val="accent2">
                  <a:shade val="80000"/>
                  <a:hueOff val="330649"/>
                  <a:satOff val="-14164"/>
                  <a:lumOff val="19535"/>
                  <a:alphaOff val="0"/>
                </a:schemeClr>
              </a:fillRef>
              <a:effectRef idx="0">
                <a:schemeClr val="accent2">
                  <a:shade val="80000"/>
                  <a:hueOff val="330649"/>
                  <a:satOff val="-14164"/>
                  <a:lumOff val="19535"/>
                  <a:alphaOff val="0"/>
                </a:schemeClr>
              </a:effectRef>
              <a:fontRef idx="minor">
                <a:schemeClr val="lt1"/>
              </a:fontRef>
            </p:style>
          </p:sp>
          <p:sp>
            <p:nvSpPr>
              <p:cNvPr id="24" name="TextBox 23">
                <a:extLst>
                  <a:ext uri="{FF2B5EF4-FFF2-40B4-BE49-F238E27FC236}">
                    <a16:creationId xmlns:a16="http://schemas.microsoft.com/office/drawing/2014/main" id="{D88E23A7-7FAC-E776-E39E-87F56E1321AF}"/>
                  </a:ext>
                </a:extLst>
              </p:cNvPr>
              <p:cNvSpPr txBox="1"/>
              <p:nvPr/>
            </p:nvSpPr>
            <p:spPr>
              <a:xfrm>
                <a:off x="221988" y="3252476"/>
                <a:ext cx="2321718" cy="13930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CA"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Data Documentation, Sharing, Access</a:t>
                </a:r>
                <a:endParaRPr kumimoji="0" lang="en-US" sz="2000" b="0"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endParaRPr>
              </a:p>
            </p:txBody>
          </p:sp>
        </p:grpSp>
        <p:grpSp>
          <p:nvGrpSpPr>
            <p:cNvPr id="11" name="Group 10">
              <a:extLst>
                <a:ext uri="{FF2B5EF4-FFF2-40B4-BE49-F238E27FC236}">
                  <a16:creationId xmlns:a16="http://schemas.microsoft.com/office/drawing/2014/main" id="{4505476C-A76F-D798-D92E-1CA651293EFF}"/>
                </a:ext>
              </a:extLst>
            </p:cNvPr>
            <p:cNvGrpSpPr/>
            <p:nvPr/>
          </p:nvGrpSpPr>
          <p:grpSpPr>
            <a:xfrm>
              <a:off x="4765457" y="5271859"/>
              <a:ext cx="2403042" cy="1365169"/>
              <a:chOff x="2775879" y="3252477"/>
              <a:chExt cx="2321718" cy="1393031"/>
            </a:xfrm>
            <a:solidFill>
              <a:srgbClr val="AC1455"/>
            </a:solidFill>
          </p:grpSpPr>
          <p:sp>
            <p:nvSpPr>
              <p:cNvPr id="21" name="Rectangle 20">
                <a:extLst>
                  <a:ext uri="{FF2B5EF4-FFF2-40B4-BE49-F238E27FC236}">
                    <a16:creationId xmlns:a16="http://schemas.microsoft.com/office/drawing/2014/main" id="{F7658292-2264-707F-A6A1-DF84F18A425E}"/>
                  </a:ext>
                </a:extLst>
              </p:cNvPr>
              <p:cNvSpPr/>
              <p:nvPr/>
            </p:nvSpPr>
            <p:spPr>
              <a:xfrm>
                <a:off x="2775879" y="3252477"/>
                <a:ext cx="2321718" cy="1393031"/>
              </a:xfrm>
              <a:prstGeom prst="rect">
                <a:avLst/>
              </a:prstGeom>
              <a:grpFill/>
            </p:spPr>
            <p:style>
              <a:lnRef idx="2">
                <a:schemeClr val="lt1">
                  <a:hueOff val="0"/>
                  <a:satOff val="0"/>
                  <a:lumOff val="0"/>
                  <a:alphaOff val="0"/>
                </a:schemeClr>
              </a:lnRef>
              <a:fillRef idx="1">
                <a:schemeClr val="accent2">
                  <a:shade val="80000"/>
                  <a:hueOff val="377885"/>
                  <a:satOff val="-16187"/>
                  <a:lumOff val="22326"/>
                  <a:alphaOff val="0"/>
                </a:schemeClr>
              </a:fillRef>
              <a:effectRef idx="0">
                <a:schemeClr val="accent2">
                  <a:shade val="80000"/>
                  <a:hueOff val="377885"/>
                  <a:satOff val="-16187"/>
                  <a:lumOff val="22326"/>
                  <a:alphaOff val="0"/>
                </a:schemeClr>
              </a:effectRef>
              <a:fontRef idx="minor">
                <a:schemeClr val="lt1"/>
              </a:fontRef>
            </p:style>
          </p:sp>
          <p:sp>
            <p:nvSpPr>
              <p:cNvPr id="22" name="TextBox 21">
                <a:extLst>
                  <a:ext uri="{FF2B5EF4-FFF2-40B4-BE49-F238E27FC236}">
                    <a16:creationId xmlns:a16="http://schemas.microsoft.com/office/drawing/2014/main" id="{FE2B12E4-7F07-6C33-060E-77C3BB338275}"/>
                  </a:ext>
                </a:extLst>
              </p:cNvPr>
              <p:cNvSpPr txBox="1"/>
              <p:nvPr/>
            </p:nvSpPr>
            <p:spPr>
              <a:xfrm>
                <a:off x="2775879" y="3252477"/>
                <a:ext cx="2321718" cy="13930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CA"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Data Security</a:t>
                </a:r>
                <a:endParaRPr kumimoji="0" lang="en-US" sz="2000" b="0"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endParaRPr>
              </a:p>
            </p:txBody>
          </p:sp>
        </p:grpSp>
        <p:grpSp>
          <p:nvGrpSpPr>
            <p:cNvPr id="12" name="Group 11">
              <a:extLst>
                <a:ext uri="{FF2B5EF4-FFF2-40B4-BE49-F238E27FC236}">
                  <a16:creationId xmlns:a16="http://schemas.microsoft.com/office/drawing/2014/main" id="{02B8D441-6F45-5CD5-9669-DB7B8772D161}"/>
                </a:ext>
              </a:extLst>
            </p:cNvPr>
            <p:cNvGrpSpPr/>
            <p:nvPr/>
          </p:nvGrpSpPr>
          <p:grpSpPr>
            <a:xfrm>
              <a:off x="7444744" y="5271859"/>
              <a:ext cx="2403042" cy="1365169"/>
              <a:chOff x="5329769" y="3252477"/>
              <a:chExt cx="2321718" cy="1393031"/>
            </a:xfrm>
            <a:solidFill>
              <a:srgbClr val="AC1455"/>
            </a:solidFill>
          </p:grpSpPr>
          <p:sp>
            <p:nvSpPr>
              <p:cNvPr id="19" name="Rectangle 18">
                <a:extLst>
                  <a:ext uri="{FF2B5EF4-FFF2-40B4-BE49-F238E27FC236}">
                    <a16:creationId xmlns:a16="http://schemas.microsoft.com/office/drawing/2014/main" id="{25501C70-51E2-FF2F-A01B-9A2E2F3C8529}"/>
                  </a:ext>
                </a:extLst>
              </p:cNvPr>
              <p:cNvSpPr/>
              <p:nvPr/>
            </p:nvSpPr>
            <p:spPr>
              <a:xfrm>
                <a:off x="5329769" y="3252477"/>
                <a:ext cx="2321718" cy="1393031"/>
              </a:xfrm>
              <a:prstGeom prst="rect">
                <a:avLst/>
              </a:prstGeom>
              <a:grpFill/>
            </p:spPr>
            <p:style>
              <a:lnRef idx="2">
                <a:schemeClr val="lt1">
                  <a:hueOff val="0"/>
                  <a:satOff val="0"/>
                  <a:lumOff val="0"/>
                  <a:alphaOff val="0"/>
                </a:schemeClr>
              </a:lnRef>
              <a:fillRef idx="1">
                <a:schemeClr val="accent2">
                  <a:shade val="80000"/>
                  <a:hueOff val="425121"/>
                  <a:satOff val="-18210"/>
                  <a:lumOff val="25117"/>
                  <a:alphaOff val="0"/>
                </a:schemeClr>
              </a:fillRef>
              <a:effectRef idx="0">
                <a:schemeClr val="accent2">
                  <a:shade val="80000"/>
                  <a:hueOff val="425121"/>
                  <a:satOff val="-18210"/>
                  <a:lumOff val="25117"/>
                  <a:alphaOff val="0"/>
                </a:schemeClr>
              </a:effectRef>
              <a:fontRef idx="minor">
                <a:schemeClr val="lt1"/>
              </a:fontRef>
            </p:style>
          </p:sp>
          <p:sp>
            <p:nvSpPr>
              <p:cNvPr id="20" name="TextBox 19">
                <a:extLst>
                  <a:ext uri="{FF2B5EF4-FFF2-40B4-BE49-F238E27FC236}">
                    <a16:creationId xmlns:a16="http://schemas.microsoft.com/office/drawing/2014/main" id="{0B0A553D-A5BD-430A-C38D-3F0E57B841BC}"/>
                  </a:ext>
                </a:extLst>
              </p:cNvPr>
              <p:cNvSpPr txBox="1"/>
              <p:nvPr/>
            </p:nvSpPr>
            <p:spPr>
              <a:xfrm>
                <a:off x="5329769" y="3252477"/>
                <a:ext cx="2321718" cy="13930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CA"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Software and Applications</a:t>
                </a:r>
                <a:endParaRPr kumimoji="0" lang="en-US" sz="2000" b="0"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endParaRPr>
              </a:p>
            </p:txBody>
          </p:sp>
        </p:grpSp>
        <p:grpSp>
          <p:nvGrpSpPr>
            <p:cNvPr id="39" name="Group 38">
              <a:extLst>
                <a:ext uri="{FF2B5EF4-FFF2-40B4-BE49-F238E27FC236}">
                  <a16:creationId xmlns:a16="http://schemas.microsoft.com/office/drawing/2014/main" id="{8A73C92D-8193-8372-F131-12C25DB8DF97}"/>
                </a:ext>
              </a:extLst>
            </p:cNvPr>
            <p:cNvGrpSpPr/>
            <p:nvPr/>
          </p:nvGrpSpPr>
          <p:grpSpPr>
            <a:xfrm>
              <a:off x="8872480" y="1674647"/>
              <a:ext cx="2403042" cy="1393031"/>
              <a:chOff x="3573285" y="56023"/>
              <a:chExt cx="3280797" cy="1393031"/>
            </a:xfrm>
            <a:solidFill>
              <a:srgbClr val="7A003C"/>
            </a:solidFill>
          </p:grpSpPr>
          <p:sp>
            <p:nvSpPr>
              <p:cNvPr id="40" name="Rectangle 39">
                <a:extLst>
                  <a:ext uri="{FF2B5EF4-FFF2-40B4-BE49-F238E27FC236}">
                    <a16:creationId xmlns:a16="http://schemas.microsoft.com/office/drawing/2014/main" id="{BE0F9B51-AB01-B20C-C8D3-34198C27C62B}"/>
                  </a:ext>
                </a:extLst>
              </p:cNvPr>
              <p:cNvSpPr/>
              <p:nvPr/>
            </p:nvSpPr>
            <p:spPr>
              <a:xfrm>
                <a:off x="3573285" y="56023"/>
                <a:ext cx="3280797" cy="1393031"/>
              </a:xfrm>
              <a:prstGeom prst="rect">
                <a:avLst/>
              </a:prstGeom>
              <a:grpFill/>
            </p:spPr>
            <p:style>
              <a:lnRef idx="2">
                <a:schemeClr val="lt1">
                  <a:hueOff val="0"/>
                  <a:satOff val="0"/>
                  <a:lumOff val="0"/>
                  <a:alphaOff val="0"/>
                </a:schemeClr>
              </a:lnRef>
              <a:fillRef idx="1">
                <a:schemeClr val="accent2">
                  <a:shade val="80000"/>
                  <a:hueOff val="47236"/>
                  <a:satOff val="-2023"/>
                  <a:lumOff val="2791"/>
                  <a:alphaOff val="0"/>
                </a:schemeClr>
              </a:fillRef>
              <a:effectRef idx="0">
                <a:schemeClr val="accent2">
                  <a:shade val="80000"/>
                  <a:hueOff val="47236"/>
                  <a:satOff val="-2023"/>
                  <a:lumOff val="2791"/>
                  <a:alphaOff val="0"/>
                </a:schemeClr>
              </a:effectRef>
              <a:fontRef idx="minor">
                <a:schemeClr val="lt1"/>
              </a:fontRef>
            </p:style>
          </p:sp>
          <p:sp>
            <p:nvSpPr>
              <p:cNvPr id="41" name="TextBox 40">
                <a:extLst>
                  <a:ext uri="{FF2B5EF4-FFF2-40B4-BE49-F238E27FC236}">
                    <a16:creationId xmlns:a16="http://schemas.microsoft.com/office/drawing/2014/main" id="{AB4A6FAD-924A-EC86-99A7-D388D393D486}"/>
                  </a:ext>
                </a:extLst>
              </p:cNvPr>
              <p:cNvSpPr txBox="1"/>
              <p:nvPr/>
            </p:nvSpPr>
            <p:spPr>
              <a:xfrm>
                <a:off x="3573285" y="56023"/>
                <a:ext cx="3280797" cy="13930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CA" sz="2000" b="1" i="0" u="none" strike="noStrike" kern="1200" cap="none" spc="0" normalizeH="0" baseline="0" noProof="0">
                    <a:ln>
                      <a:noFill/>
                    </a:ln>
                    <a:solidFill>
                      <a:srgbClr val="FDBF57"/>
                    </a:solidFill>
                    <a:effectLst/>
                    <a:uLnTx/>
                    <a:uFillTx/>
                    <a:latin typeface="Roboto Condensed" panose="02000000000000000000" pitchFamily="2" charset="0"/>
                    <a:ea typeface="Roboto Condensed" panose="02000000000000000000" pitchFamily="2" charset="0"/>
                    <a:cs typeface="+mn-cs"/>
                  </a:rPr>
                  <a:t>Services and Training</a:t>
                </a:r>
              </a:p>
            </p:txBody>
          </p:sp>
        </p:grpSp>
        <p:sp>
          <p:nvSpPr>
            <p:cNvPr id="45" name="TextBox 44">
              <a:extLst>
                <a:ext uri="{FF2B5EF4-FFF2-40B4-BE49-F238E27FC236}">
                  <a16:creationId xmlns:a16="http://schemas.microsoft.com/office/drawing/2014/main" id="{E0C0133A-2C51-06B9-FB1B-AAFB537B8808}"/>
                </a:ext>
              </a:extLst>
            </p:cNvPr>
            <p:cNvSpPr txBox="1"/>
            <p:nvPr/>
          </p:nvSpPr>
          <p:spPr>
            <a:xfrm>
              <a:off x="4097696" y="1138321"/>
              <a:ext cx="356219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mn-cs"/>
                </a:rPr>
                <a:t>Organizational Frameworks</a:t>
              </a:r>
            </a:p>
          </p:txBody>
        </p:sp>
        <p:sp>
          <p:nvSpPr>
            <p:cNvPr id="46" name="TextBox 45">
              <a:extLst>
                <a:ext uri="{FF2B5EF4-FFF2-40B4-BE49-F238E27FC236}">
                  <a16:creationId xmlns:a16="http://schemas.microsoft.com/office/drawing/2014/main" id="{7E901AA2-D81A-19CA-F2D0-1D403390FA3E}"/>
                </a:ext>
              </a:extLst>
            </p:cNvPr>
            <p:cNvSpPr txBox="1"/>
            <p:nvPr/>
          </p:nvSpPr>
          <p:spPr>
            <a:xfrm>
              <a:off x="3048240" y="3230717"/>
              <a:ext cx="609551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mn-cs"/>
                </a:rPr>
                <a:t>RDM Practices, Tools and Infrastructure</a:t>
              </a:r>
            </a:p>
          </p:txBody>
        </p:sp>
      </p:grpSp>
    </p:spTree>
    <p:extLst>
      <p:ext uri="{BB962C8B-B14F-4D97-AF65-F5344CB8AC3E}">
        <p14:creationId xmlns:p14="http://schemas.microsoft.com/office/powerpoint/2010/main" val="378686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009B2F-DFC9-4241-857E-AD1E6A3A0CF1}"/>
              </a:ext>
            </a:extLst>
          </p:cNvPr>
          <p:cNvSpPr>
            <a:spLocks noGrp="1"/>
          </p:cNvSpPr>
          <p:nvPr>
            <p:ph type="title" idx="4294967295"/>
          </p:nvPr>
        </p:nvSpPr>
        <p:spPr>
          <a:xfrm>
            <a:off x="1235869" y="195547"/>
            <a:ext cx="9720263" cy="1498600"/>
          </a:xfrm>
        </p:spPr>
        <p:txBody>
          <a:bodyPr anchor="ctr">
            <a:normAutofit/>
          </a:bodyPr>
          <a:lstStyle/>
          <a:p>
            <a:pPr algn="ctr"/>
            <a:r>
              <a:rPr lang="en-US" sz="4000" b="1" cap="none">
                <a:solidFill>
                  <a:srgbClr val="7A003C"/>
                </a:solidFill>
              </a:rPr>
              <a:t>Strategy Development Timeline</a:t>
            </a:r>
            <a:endParaRPr lang="en-US" sz="4000" b="1" cap="none">
              <a:solidFill>
                <a:srgbClr val="7A003C"/>
              </a:solidFill>
              <a:ea typeface="Roboto"/>
              <a:cs typeface="Roboto"/>
            </a:endParaRPr>
          </a:p>
        </p:txBody>
      </p:sp>
      <p:grpSp>
        <p:nvGrpSpPr>
          <p:cNvPr id="2" name="Group 1" descr="An informative graphic that includes arrows linking tasks, as organized by month/year, to form a timeline. This timeline is fully described in the notes pane.">
            <a:extLst>
              <a:ext uri="{FF2B5EF4-FFF2-40B4-BE49-F238E27FC236}">
                <a16:creationId xmlns:a16="http://schemas.microsoft.com/office/drawing/2014/main" id="{79BDB6B9-D973-B99B-7E98-17C39FB6525B}"/>
              </a:ext>
            </a:extLst>
          </p:cNvPr>
          <p:cNvGrpSpPr/>
          <p:nvPr/>
        </p:nvGrpSpPr>
        <p:grpSpPr>
          <a:xfrm>
            <a:off x="267558" y="1560232"/>
            <a:ext cx="11656885" cy="5139690"/>
            <a:chOff x="267558" y="1560232"/>
            <a:chExt cx="11656885" cy="5139690"/>
          </a:xfrm>
        </p:grpSpPr>
        <p:sp>
          <p:nvSpPr>
            <p:cNvPr id="96" name="Rectangle 95">
              <a:extLst>
                <a:ext uri="{FF2B5EF4-FFF2-40B4-BE49-F238E27FC236}">
                  <a16:creationId xmlns:a16="http://schemas.microsoft.com/office/drawing/2014/main" id="{D94DA5C3-9F45-727B-516C-DD5FB0C46BEE}"/>
                </a:ext>
              </a:extLst>
            </p:cNvPr>
            <p:cNvSpPr/>
            <p:nvPr/>
          </p:nvSpPr>
          <p:spPr>
            <a:xfrm>
              <a:off x="8368229" y="1560232"/>
              <a:ext cx="1588937" cy="5139690"/>
            </a:xfrm>
            <a:prstGeom prst="rect">
              <a:avLst/>
            </a:prstGeom>
            <a:solidFill>
              <a:srgbClr val="FDBF57"/>
            </a:solidFill>
          </p:spPr>
          <p:style>
            <a:lnRef idx="2">
              <a:schemeClr val="accent1">
                <a:shade val="50000"/>
              </a:schemeClr>
            </a:lnRef>
            <a:fillRef idx="1">
              <a:schemeClr val="accent1"/>
            </a:fillRef>
            <a:effectRef idx="0">
              <a:schemeClr val="accent1"/>
            </a:effectRef>
            <a:fontRef idx="minor">
              <a:schemeClr val="lt1"/>
            </a:fontRef>
          </p:style>
          <p:txBody>
            <a:bodyPr wrap="square" bIns="108000" rtlCol="0" anchor="b"/>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7A003C"/>
                  </a:solidFill>
                  <a:effectLst/>
                  <a:uLnTx/>
                  <a:uFillTx/>
                  <a:latin typeface="Roboto"/>
                  <a:ea typeface="+mn-ea"/>
                  <a:cs typeface="+mn-cs"/>
                </a:rPr>
                <a:t>We are here</a:t>
              </a:r>
            </a:p>
          </p:txBody>
        </p:sp>
        <p:grpSp>
          <p:nvGrpSpPr>
            <p:cNvPr id="46" name="Group 45">
              <a:extLst>
                <a:ext uri="{FF2B5EF4-FFF2-40B4-BE49-F238E27FC236}">
                  <a16:creationId xmlns:a16="http://schemas.microsoft.com/office/drawing/2014/main" id="{D2D7573E-8B17-107F-AE26-F29088E1D329}"/>
                </a:ext>
              </a:extLst>
            </p:cNvPr>
            <p:cNvGrpSpPr/>
            <p:nvPr/>
          </p:nvGrpSpPr>
          <p:grpSpPr>
            <a:xfrm>
              <a:off x="267558" y="1646288"/>
              <a:ext cx="11656885" cy="4557949"/>
              <a:chOff x="267061" y="1646288"/>
              <a:chExt cx="11656885" cy="4557949"/>
            </a:xfrm>
          </p:grpSpPr>
          <p:grpSp>
            <p:nvGrpSpPr>
              <p:cNvPr id="95" name="Group 94">
                <a:extLst>
                  <a:ext uri="{FF2B5EF4-FFF2-40B4-BE49-F238E27FC236}">
                    <a16:creationId xmlns:a16="http://schemas.microsoft.com/office/drawing/2014/main" id="{92EC537F-A5D7-B8D1-B009-462C3109C920}"/>
                  </a:ext>
                </a:extLst>
              </p:cNvPr>
              <p:cNvGrpSpPr/>
              <p:nvPr/>
            </p:nvGrpSpPr>
            <p:grpSpPr>
              <a:xfrm>
                <a:off x="268053" y="1646288"/>
                <a:ext cx="11655893" cy="4557949"/>
                <a:chOff x="-1494967" y="1651967"/>
                <a:chExt cx="11655893" cy="4557949"/>
              </a:xfrm>
            </p:grpSpPr>
            <p:sp>
              <p:nvSpPr>
                <p:cNvPr id="41" name="Rectangle 40">
                  <a:extLst>
                    <a:ext uri="{FF2B5EF4-FFF2-40B4-BE49-F238E27FC236}">
                      <a16:creationId xmlns:a16="http://schemas.microsoft.com/office/drawing/2014/main" id="{5FCCA576-0A38-4313-F89E-FFD3CD0AA362}"/>
                    </a:ext>
                  </a:extLst>
                </p:cNvPr>
                <p:cNvSpPr/>
                <p:nvPr/>
              </p:nvSpPr>
              <p:spPr>
                <a:xfrm>
                  <a:off x="571763" y="5477230"/>
                  <a:ext cx="1459727" cy="651008"/>
                </a:xfrm>
                <a:prstGeom prst="rect">
                  <a:avLst/>
                </a:prstGeom>
                <a:solidFill>
                  <a:srgbClr val="AC1455"/>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August 2022</a:t>
                  </a:r>
                </a:p>
              </p:txBody>
            </p:sp>
            <p:grpSp>
              <p:nvGrpSpPr>
                <p:cNvPr id="21" name="Group 20">
                  <a:extLst>
                    <a:ext uri="{FF2B5EF4-FFF2-40B4-BE49-F238E27FC236}">
                      <a16:creationId xmlns:a16="http://schemas.microsoft.com/office/drawing/2014/main" id="{D424C71B-CB42-1313-8E46-5C3491EBE21C}"/>
                    </a:ext>
                  </a:extLst>
                </p:cNvPr>
                <p:cNvGrpSpPr/>
                <p:nvPr/>
              </p:nvGrpSpPr>
              <p:grpSpPr>
                <a:xfrm>
                  <a:off x="8700779" y="1651968"/>
                  <a:ext cx="1460147" cy="3108959"/>
                  <a:chOff x="9211875" y="1454539"/>
                  <a:chExt cx="1460147" cy="3108959"/>
                </a:xfrm>
              </p:grpSpPr>
              <p:sp>
                <p:nvSpPr>
                  <p:cNvPr id="29" name="Rectangle 28">
                    <a:extLst>
                      <a:ext uri="{FF2B5EF4-FFF2-40B4-BE49-F238E27FC236}">
                        <a16:creationId xmlns:a16="http://schemas.microsoft.com/office/drawing/2014/main" id="{B5827A9A-1B50-464B-ABAF-0226C1D13752}"/>
                      </a:ext>
                    </a:extLst>
                  </p:cNvPr>
                  <p:cNvSpPr/>
                  <p:nvPr/>
                </p:nvSpPr>
                <p:spPr>
                  <a:xfrm>
                    <a:off x="9211875" y="1454539"/>
                    <a:ext cx="1459726" cy="646331"/>
                  </a:xfrm>
                  <a:prstGeom prst="rect">
                    <a:avLst/>
                  </a:prstGeom>
                  <a:solidFill>
                    <a:srgbClr val="7A003C"/>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DBF57"/>
                        </a:solidFill>
                        <a:effectLst/>
                        <a:uLnTx/>
                        <a:uFillTx/>
                        <a:latin typeface="Roboto"/>
                        <a:ea typeface="+mn-ea"/>
                        <a:cs typeface="+mn-cs"/>
                      </a:rPr>
                      <a:t>Final Version &amp; Launch</a:t>
                    </a:r>
                  </a:p>
                </p:txBody>
              </p:sp>
              <p:grpSp>
                <p:nvGrpSpPr>
                  <p:cNvPr id="13" name="Group 12">
                    <a:extLst>
                      <a:ext uri="{FF2B5EF4-FFF2-40B4-BE49-F238E27FC236}">
                        <a16:creationId xmlns:a16="http://schemas.microsoft.com/office/drawing/2014/main" id="{26BC4735-0DC5-FD8B-3940-242393F50659}"/>
                      </a:ext>
                    </a:extLst>
                  </p:cNvPr>
                  <p:cNvGrpSpPr/>
                  <p:nvPr/>
                </p:nvGrpSpPr>
                <p:grpSpPr>
                  <a:xfrm>
                    <a:off x="9211875" y="2088270"/>
                    <a:ext cx="1460147" cy="2475228"/>
                    <a:chOff x="9211875" y="2131426"/>
                    <a:chExt cx="1460147" cy="2475228"/>
                  </a:xfrm>
                </p:grpSpPr>
                <p:sp>
                  <p:nvSpPr>
                    <p:cNvPr id="6" name="Rectangle 5">
                      <a:extLst>
                        <a:ext uri="{FF2B5EF4-FFF2-40B4-BE49-F238E27FC236}">
                          <a16:creationId xmlns:a16="http://schemas.microsoft.com/office/drawing/2014/main" id="{9F18D002-53E8-4DC4-B6C8-A0975A80159B}"/>
                        </a:ext>
                      </a:extLst>
                    </p:cNvPr>
                    <p:cNvSpPr/>
                    <p:nvPr/>
                  </p:nvSpPr>
                  <p:spPr>
                    <a:xfrm>
                      <a:off x="9212295" y="3369040"/>
                      <a:ext cx="1459727" cy="618807"/>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Website</a:t>
                      </a:r>
                    </a:p>
                  </p:txBody>
                </p:sp>
                <p:sp>
                  <p:nvSpPr>
                    <p:cNvPr id="23" name="Rectangle 22">
                      <a:extLst>
                        <a:ext uri="{FF2B5EF4-FFF2-40B4-BE49-F238E27FC236}">
                          <a16:creationId xmlns:a16="http://schemas.microsoft.com/office/drawing/2014/main" id="{2BB26574-E568-4FBD-A35B-703AA1759F53}"/>
                        </a:ext>
                      </a:extLst>
                    </p:cNvPr>
                    <p:cNvSpPr/>
                    <p:nvPr/>
                  </p:nvSpPr>
                  <p:spPr>
                    <a:xfrm>
                      <a:off x="9212295" y="3987847"/>
                      <a:ext cx="1459727" cy="618807"/>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Glossy Document</a:t>
                      </a:r>
                    </a:p>
                  </p:txBody>
                </p:sp>
                <p:sp>
                  <p:nvSpPr>
                    <p:cNvPr id="61" name="Rectangle 60">
                      <a:extLst>
                        <a:ext uri="{FF2B5EF4-FFF2-40B4-BE49-F238E27FC236}">
                          <a16:creationId xmlns:a16="http://schemas.microsoft.com/office/drawing/2014/main" id="{7F6602A4-26C0-4E55-B9FD-307408169E31}"/>
                        </a:ext>
                      </a:extLst>
                    </p:cNvPr>
                    <p:cNvSpPr/>
                    <p:nvPr/>
                  </p:nvSpPr>
                  <p:spPr>
                    <a:xfrm>
                      <a:off x="9211876" y="2131426"/>
                      <a:ext cx="1459727" cy="618807"/>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Final Draft</a:t>
                      </a:r>
                    </a:p>
                  </p:txBody>
                </p:sp>
                <p:sp>
                  <p:nvSpPr>
                    <p:cNvPr id="73" name="Rectangle 72">
                      <a:extLst>
                        <a:ext uri="{FF2B5EF4-FFF2-40B4-BE49-F238E27FC236}">
                          <a16:creationId xmlns:a16="http://schemas.microsoft.com/office/drawing/2014/main" id="{0B82821A-4323-4077-BAF1-922376CF917E}"/>
                        </a:ext>
                      </a:extLst>
                    </p:cNvPr>
                    <p:cNvSpPr/>
                    <p:nvPr/>
                  </p:nvSpPr>
                  <p:spPr>
                    <a:xfrm>
                      <a:off x="9211875" y="2750233"/>
                      <a:ext cx="1459727" cy="618807"/>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Media article</a:t>
                      </a:r>
                    </a:p>
                  </p:txBody>
                </p:sp>
              </p:grpSp>
            </p:grpSp>
            <p:grpSp>
              <p:nvGrpSpPr>
                <p:cNvPr id="28" name="Group 27">
                  <a:extLst>
                    <a:ext uri="{FF2B5EF4-FFF2-40B4-BE49-F238E27FC236}">
                      <a16:creationId xmlns:a16="http://schemas.microsoft.com/office/drawing/2014/main" id="{0A0096BE-9290-2565-2518-2E412C3F4468}"/>
                    </a:ext>
                  </a:extLst>
                </p:cNvPr>
                <p:cNvGrpSpPr/>
                <p:nvPr/>
              </p:nvGrpSpPr>
              <p:grpSpPr>
                <a:xfrm>
                  <a:off x="-1494967" y="1651967"/>
                  <a:ext cx="3526458" cy="2161487"/>
                  <a:chOff x="-1517097" y="1454538"/>
                  <a:chExt cx="3526458" cy="2161487"/>
                </a:xfrm>
              </p:grpSpPr>
              <p:sp>
                <p:nvSpPr>
                  <p:cNvPr id="27" name="Rectangle 26">
                    <a:extLst>
                      <a:ext uri="{FF2B5EF4-FFF2-40B4-BE49-F238E27FC236}">
                        <a16:creationId xmlns:a16="http://schemas.microsoft.com/office/drawing/2014/main" id="{6FDECB8A-50E7-4925-BA96-214C597ADAE7}"/>
                      </a:ext>
                    </a:extLst>
                  </p:cNvPr>
                  <p:cNvSpPr/>
                  <p:nvPr/>
                </p:nvSpPr>
                <p:spPr>
                  <a:xfrm>
                    <a:off x="549634" y="2088270"/>
                    <a:ext cx="1459727" cy="1527755"/>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Institutional Strategy Working Group (WG) Review</a:t>
                    </a:r>
                  </a:p>
                </p:txBody>
              </p:sp>
              <p:sp>
                <p:nvSpPr>
                  <p:cNvPr id="3" name="Rectangle 2">
                    <a:extLst>
                      <a:ext uri="{FF2B5EF4-FFF2-40B4-BE49-F238E27FC236}">
                        <a16:creationId xmlns:a16="http://schemas.microsoft.com/office/drawing/2014/main" id="{F0E22AD0-1779-D678-D8EE-5AA4CFE2C8CF}"/>
                      </a:ext>
                    </a:extLst>
                  </p:cNvPr>
                  <p:cNvSpPr/>
                  <p:nvPr/>
                </p:nvSpPr>
                <p:spPr>
                  <a:xfrm>
                    <a:off x="549633" y="1454539"/>
                    <a:ext cx="1459727" cy="646331"/>
                  </a:xfrm>
                  <a:prstGeom prst="rect">
                    <a:avLst/>
                  </a:prstGeom>
                  <a:solidFill>
                    <a:srgbClr val="7A003C"/>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DBF57"/>
                        </a:solidFill>
                        <a:effectLst/>
                        <a:uLnTx/>
                        <a:uFillTx/>
                        <a:latin typeface="Roboto"/>
                        <a:ea typeface="+mn-ea"/>
                        <a:cs typeface="+mn-cs"/>
                      </a:rPr>
                      <a:t>First Draft</a:t>
                    </a:r>
                  </a:p>
                </p:txBody>
              </p:sp>
              <p:sp>
                <p:nvSpPr>
                  <p:cNvPr id="36" name="Rectangle 35">
                    <a:extLst>
                      <a:ext uri="{FF2B5EF4-FFF2-40B4-BE49-F238E27FC236}">
                        <a16:creationId xmlns:a16="http://schemas.microsoft.com/office/drawing/2014/main" id="{C083F1C4-9B98-7093-48E4-F6B589546CE0}"/>
                      </a:ext>
                    </a:extLst>
                  </p:cNvPr>
                  <p:cNvSpPr/>
                  <p:nvPr/>
                </p:nvSpPr>
                <p:spPr>
                  <a:xfrm>
                    <a:off x="-1517096" y="2088269"/>
                    <a:ext cx="1459727" cy="991304"/>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Working group formation</a:t>
                    </a:r>
                  </a:p>
                </p:txBody>
              </p:sp>
              <p:sp>
                <p:nvSpPr>
                  <p:cNvPr id="37" name="Rectangle 36">
                    <a:extLst>
                      <a:ext uri="{FF2B5EF4-FFF2-40B4-BE49-F238E27FC236}">
                        <a16:creationId xmlns:a16="http://schemas.microsoft.com/office/drawing/2014/main" id="{4B91AF51-690F-66AE-3D6A-48926B887FE6}"/>
                      </a:ext>
                    </a:extLst>
                  </p:cNvPr>
                  <p:cNvSpPr/>
                  <p:nvPr/>
                </p:nvSpPr>
                <p:spPr>
                  <a:xfrm>
                    <a:off x="-1517097" y="1454538"/>
                    <a:ext cx="1459727" cy="646331"/>
                  </a:xfrm>
                  <a:prstGeom prst="rect">
                    <a:avLst/>
                  </a:prstGeom>
                  <a:solidFill>
                    <a:srgbClr val="7A003C"/>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DBF57"/>
                        </a:solidFill>
                        <a:effectLst/>
                        <a:uLnTx/>
                        <a:uFillTx/>
                        <a:latin typeface="Roboto"/>
                        <a:ea typeface="+mn-ea"/>
                        <a:cs typeface="+mn-cs"/>
                      </a:rPr>
                      <a:t>Preparation</a:t>
                    </a:r>
                  </a:p>
                </p:txBody>
              </p:sp>
            </p:grpSp>
            <p:sp>
              <p:nvSpPr>
                <p:cNvPr id="8" name="Arrow: Right 7">
                  <a:extLst>
                    <a:ext uri="{FF2B5EF4-FFF2-40B4-BE49-F238E27FC236}">
                      <a16:creationId xmlns:a16="http://schemas.microsoft.com/office/drawing/2014/main" id="{6E5F8672-236B-592B-944B-6437BBACD98B}"/>
                    </a:ext>
                  </a:extLst>
                </p:cNvPr>
                <p:cNvSpPr/>
                <p:nvPr/>
              </p:nvSpPr>
              <p:spPr>
                <a:xfrm>
                  <a:off x="2128272" y="1748520"/>
                  <a:ext cx="376674" cy="453225"/>
                </a:xfrm>
                <a:prstGeom prst="rightArrow">
                  <a:avLst/>
                </a:prstGeom>
                <a:solidFill>
                  <a:srgbClr val="7A003C"/>
                </a:solidFill>
                <a:ln>
                  <a:solidFill>
                    <a:srgbClr val="7A003C"/>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grpSp>
              <p:nvGrpSpPr>
                <p:cNvPr id="24" name="Group 23">
                  <a:extLst>
                    <a:ext uri="{FF2B5EF4-FFF2-40B4-BE49-F238E27FC236}">
                      <a16:creationId xmlns:a16="http://schemas.microsoft.com/office/drawing/2014/main" id="{0AAEF04F-6133-A4D1-2ABD-1E4C930DC2B9}"/>
                    </a:ext>
                  </a:extLst>
                </p:cNvPr>
                <p:cNvGrpSpPr/>
                <p:nvPr/>
              </p:nvGrpSpPr>
              <p:grpSpPr>
                <a:xfrm>
                  <a:off x="4636270" y="1651968"/>
                  <a:ext cx="1460257" cy="3561957"/>
                  <a:chOff x="5102726" y="1454539"/>
                  <a:chExt cx="1460257" cy="3561957"/>
                </a:xfrm>
                <a:solidFill>
                  <a:srgbClr val="AC1455"/>
                </a:solidFill>
              </p:grpSpPr>
              <p:sp>
                <p:nvSpPr>
                  <p:cNvPr id="51" name="Rectangle 50">
                    <a:extLst>
                      <a:ext uri="{FF2B5EF4-FFF2-40B4-BE49-F238E27FC236}">
                        <a16:creationId xmlns:a16="http://schemas.microsoft.com/office/drawing/2014/main" id="{6C75536C-CB2C-4E70-A9C7-28D599779946}"/>
                      </a:ext>
                    </a:extLst>
                  </p:cNvPr>
                  <p:cNvSpPr/>
                  <p:nvPr/>
                </p:nvSpPr>
                <p:spPr>
                  <a:xfrm>
                    <a:off x="5102726" y="2088270"/>
                    <a:ext cx="1459727" cy="995467"/>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Research Community Review</a:t>
                    </a:r>
                  </a:p>
                </p:txBody>
              </p:sp>
              <p:sp>
                <p:nvSpPr>
                  <p:cNvPr id="7" name="Rectangle 6">
                    <a:extLst>
                      <a:ext uri="{FF2B5EF4-FFF2-40B4-BE49-F238E27FC236}">
                        <a16:creationId xmlns:a16="http://schemas.microsoft.com/office/drawing/2014/main" id="{B8409E4C-D36E-994F-7727-E196295A1B96}"/>
                      </a:ext>
                    </a:extLst>
                  </p:cNvPr>
                  <p:cNvSpPr/>
                  <p:nvPr/>
                </p:nvSpPr>
                <p:spPr>
                  <a:xfrm>
                    <a:off x="5102726" y="1454539"/>
                    <a:ext cx="1459727" cy="646331"/>
                  </a:xfrm>
                  <a:prstGeom prst="rect">
                    <a:avLst/>
                  </a:prstGeom>
                  <a:solidFill>
                    <a:srgbClr val="7A003C"/>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DBF57"/>
                        </a:solidFill>
                        <a:effectLst/>
                        <a:uLnTx/>
                        <a:uFillTx/>
                        <a:latin typeface="Roboto"/>
                        <a:ea typeface="+mn-ea"/>
                        <a:cs typeface="+mn-cs"/>
                      </a:rPr>
                      <a:t>Third Draft </a:t>
                    </a:r>
                  </a:p>
                </p:txBody>
              </p:sp>
              <p:sp>
                <p:nvSpPr>
                  <p:cNvPr id="14" name="Rectangle 13">
                    <a:extLst>
                      <a:ext uri="{FF2B5EF4-FFF2-40B4-BE49-F238E27FC236}">
                        <a16:creationId xmlns:a16="http://schemas.microsoft.com/office/drawing/2014/main" id="{FEA34E01-DA9D-C7BF-09C6-6A8FA6B8C161}"/>
                      </a:ext>
                    </a:extLst>
                  </p:cNvPr>
                  <p:cNvSpPr/>
                  <p:nvPr/>
                </p:nvSpPr>
                <p:spPr>
                  <a:xfrm>
                    <a:off x="5102727" y="3079573"/>
                    <a:ext cx="1459727" cy="643891"/>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Town Halls</a:t>
                    </a:r>
                  </a:p>
                </p:txBody>
              </p:sp>
              <p:sp>
                <p:nvSpPr>
                  <p:cNvPr id="15" name="Rectangle 14">
                    <a:extLst>
                      <a:ext uri="{FF2B5EF4-FFF2-40B4-BE49-F238E27FC236}">
                        <a16:creationId xmlns:a16="http://schemas.microsoft.com/office/drawing/2014/main" id="{5006FA0C-413D-3E68-D417-DBEBE377CA5B}"/>
                      </a:ext>
                    </a:extLst>
                  </p:cNvPr>
                  <p:cNvSpPr/>
                  <p:nvPr/>
                </p:nvSpPr>
                <p:spPr>
                  <a:xfrm>
                    <a:off x="5102726" y="3714480"/>
                    <a:ext cx="1459727" cy="651008"/>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Department visits</a:t>
                    </a:r>
                  </a:p>
                </p:txBody>
              </p:sp>
              <p:sp>
                <p:nvSpPr>
                  <p:cNvPr id="16" name="Rectangle 15">
                    <a:extLst>
                      <a:ext uri="{FF2B5EF4-FFF2-40B4-BE49-F238E27FC236}">
                        <a16:creationId xmlns:a16="http://schemas.microsoft.com/office/drawing/2014/main" id="{176908B1-A6A4-9139-063F-D6CB098B8F29}"/>
                      </a:ext>
                    </a:extLst>
                  </p:cNvPr>
                  <p:cNvSpPr/>
                  <p:nvPr/>
                </p:nvSpPr>
                <p:spPr>
                  <a:xfrm>
                    <a:off x="5103256" y="4365488"/>
                    <a:ext cx="1459727" cy="651008"/>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Focus Groups</a:t>
                    </a:r>
                  </a:p>
                </p:txBody>
              </p:sp>
            </p:grpSp>
            <p:grpSp>
              <p:nvGrpSpPr>
                <p:cNvPr id="22" name="Group 21">
                  <a:extLst>
                    <a:ext uri="{FF2B5EF4-FFF2-40B4-BE49-F238E27FC236}">
                      <a16:creationId xmlns:a16="http://schemas.microsoft.com/office/drawing/2014/main" id="{A1839ABD-EEEB-D9E7-0FB0-AD90D77402EC}"/>
                    </a:ext>
                  </a:extLst>
                </p:cNvPr>
                <p:cNvGrpSpPr/>
                <p:nvPr/>
              </p:nvGrpSpPr>
              <p:grpSpPr>
                <a:xfrm>
                  <a:off x="6667761" y="1651968"/>
                  <a:ext cx="1461254" cy="2585445"/>
                  <a:chOff x="7225328" y="1454539"/>
                  <a:chExt cx="1461254" cy="2585445"/>
                </a:xfrm>
              </p:grpSpPr>
              <p:sp>
                <p:nvSpPr>
                  <p:cNvPr id="12" name="Rectangle 11">
                    <a:extLst>
                      <a:ext uri="{FF2B5EF4-FFF2-40B4-BE49-F238E27FC236}">
                        <a16:creationId xmlns:a16="http://schemas.microsoft.com/office/drawing/2014/main" id="{22FBDD47-CDED-D1C8-6120-A918BE9B9021}"/>
                      </a:ext>
                    </a:extLst>
                  </p:cNvPr>
                  <p:cNvSpPr/>
                  <p:nvPr/>
                </p:nvSpPr>
                <p:spPr>
                  <a:xfrm>
                    <a:off x="7226855" y="1454539"/>
                    <a:ext cx="1459727" cy="646331"/>
                  </a:xfrm>
                  <a:prstGeom prst="rect">
                    <a:avLst/>
                  </a:prstGeom>
                  <a:solidFill>
                    <a:srgbClr val="7A003C"/>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DBF57"/>
                        </a:solidFill>
                        <a:effectLst/>
                        <a:uLnTx/>
                        <a:uFillTx/>
                        <a:latin typeface="Roboto"/>
                        <a:ea typeface="+mn-ea"/>
                        <a:cs typeface="+mn-cs"/>
                      </a:rPr>
                      <a:t>Fourth Draft</a:t>
                    </a:r>
                  </a:p>
                </p:txBody>
              </p:sp>
              <p:sp>
                <p:nvSpPr>
                  <p:cNvPr id="17" name="Rectangle 16">
                    <a:extLst>
                      <a:ext uri="{FF2B5EF4-FFF2-40B4-BE49-F238E27FC236}">
                        <a16:creationId xmlns:a16="http://schemas.microsoft.com/office/drawing/2014/main" id="{191ED4F0-8F3D-0D1D-419D-872EF2165C11}"/>
                      </a:ext>
                    </a:extLst>
                  </p:cNvPr>
                  <p:cNvSpPr/>
                  <p:nvPr/>
                </p:nvSpPr>
                <p:spPr>
                  <a:xfrm>
                    <a:off x="7226855" y="2103061"/>
                    <a:ext cx="1459727" cy="643891"/>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WG Approval</a:t>
                    </a:r>
                  </a:p>
                </p:txBody>
              </p:sp>
              <p:sp>
                <p:nvSpPr>
                  <p:cNvPr id="18" name="Rectangle 17">
                    <a:extLst>
                      <a:ext uri="{FF2B5EF4-FFF2-40B4-BE49-F238E27FC236}">
                        <a16:creationId xmlns:a16="http://schemas.microsoft.com/office/drawing/2014/main" id="{8317A12F-B547-FEBC-0975-E445F0B0B11C}"/>
                      </a:ext>
                    </a:extLst>
                  </p:cNvPr>
                  <p:cNvSpPr/>
                  <p:nvPr/>
                </p:nvSpPr>
                <p:spPr>
                  <a:xfrm>
                    <a:off x="7226854" y="2737968"/>
                    <a:ext cx="1459727" cy="651008"/>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RITC Approval</a:t>
                    </a:r>
                  </a:p>
                </p:txBody>
              </p:sp>
              <p:sp>
                <p:nvSpPr>
                  <p:cNvPr id="19" name="Rectangle 18">
                    <a:extLst>
                      <a:ext uri="{FF2B5EF4-FFF2-40B4-BE49-F238E27FC236}">
                        <a16:creationId xmlns:a16="http://schemas.microsoft.com/office/drawing/2014/main" id="{4389545E-DC7A-574D-02C4-71CB18AD31A0}"/>
                      </a:ext>
                    </a:extLst>
                  </p:cNvPr>
                  <p:cNvSpPr/>
                  <p:nvPr/>
                </p:nvSpPr>
                <p:spPr>
                  <a:xfrm>
                    <a:off x="7225328" y="3388976"/>
                    <a:ext cx="1459727" cy="651008"/>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OVPR Approval</a:t>
                    </a:r>
                  </a:p>
                </p:txBody>
              </p:sp>
            </p:grpSp>
            <p:grpSp>
              <p:nvGrpSpPr>
                <p:cNvPr id="26" name="Group 25">
                  <a:extLst>
                    <a:ext uri="{FF2B5EF4-FFF2-40B4-BE49-F238E27FC236}">
                      <a16:creationId xmlns:a16="http://schemas.microsoft.com/office/drawing/2014/main" id="{FABD1145-2A91-C242-29B1-176EC3EAEAC4}"/>
                    </a:ext>
                  </a:extLst>
                </p:cNvPr>
                <p:cNvGrpSpPr/>
                <p:nvPr/>
              </p:nvGrpSpPr>
              <p:grpSpPr>
                <a:xfrm>
                  <a:off x="2603254" y="1651968"/>
                  <a:ext cx="1459727" cy="3687018"/>
                  <a:chOff x="2867635" y="1454539"/>
                  <a:chExt cx="1459727" cy="3687018"/>
                </a:xfrm>
              </p:grpSpPr>
              <p:sp>
                <p:nvSpPr>
                  <p:cNvPr id="34" name="Rectangle 33">
                    <a:extLst>
                      <a:ext uri="{FF2B5EF4-FFF2-40B4-BE49-F238E27FC236}">
                        <a16:creationId xmlns:a16="http://schemas.microsoft.com/office/drawing/2014/main" id="{DB320F2E-43F6-4132-A066-C2C8B50AB15A}"/>
                      </a:ext>
                    </a:extLst>
                  </p:cNvPr>
                  <p:cNvSpPr/>
                  <p:nvPr/>
                </p:nvSpPr>
                <p:spPr>
                  <a:xfrm>
                    <a:off x="2867635" y="2088269"/>
                    <a:ext cx="1459727" cy="1527755"/>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Research Information Technology Committee (RITC) Review</a:t>
                    </a:r>
                  </a:p>
                </p:txBody>
              </p:sp>
              <p:sp>
                <p:nvSpPr>
                  <p:cNvPr id="5" name="Rectangle 4">
                    <a:extLst>
                      <a:ext uri="{FF2B5EF4-FFF2-40B4-BE49-F238E27FC236}">
                        <a16:creationId xmlns:a16="http://schemas.microsoft.com/office/drawing/2014/main" id="{CC41C30C-D7BA-BCC7-1D27-1997F325CBB0}"/>
                      </a:ext>
                    </a:extLst>
                  </p:cNvPr>
                  <p:cNvSpPr/>
                  <p:nvPr/>
                </p:nvSpPr>
                <p:spPr>
                  <a:xfrm>
                    <a:off x="2867635" y="1454539"/>
                    <a:ext cx="1459727" cy="646331"/>
                  </a:xfrm>
                  <a:prstGeom prst="rect">
                    <a:avLst/>
                  </a:prstGeom>
                  <a:solidFill>
                    <a:srgbClr val="7A003C"/>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DBF57"/>
                        </a:solidFill>
                        <a:effectLst/>
                        <a:uLnTx/>
                        <a:uFillTx/>
                        <a:latin typeface="Roboto"/>
                        <a:ea typeface="+mn-ea"/>
                        <a:cs typeface="+mn-cs"/>
                      </a:rPr>
                      <a:t>Second Draft</a:t>
                    </a:r>
                  </a:p>
                </p:txBody>
              </p:sp>
              <p:sp>
                <p:nvSpPr>
                  <p:cNvPr id="20" name="Rectangle 19">
                    <a:extLst>
                      <a:ext uri="{FF2B5EF4-FFF2-40B4-BE49-F238E27FC236}">
                        <a16:creationId xmlns:a16="http://schemas.microsoft.com/office/drawing/2014/main" id="{1B4B88C5-DABE-7996-3F41-4B7AF7643D55}"/>
                      </a:ext>
                    </a:extLst>
                  </p:cNvPr>
                  <p:cNvSpPr/>
                  <p:nvPr/>
                </p:nvSpPr>
                <p:spPr>
                  <a:xfrm>
                    <a:off x="2867635" y="3613802"/>
                    <a:ext cx="1459727" cy="1527755"/>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Vice President Research (OVPR) Review</a:t>
                    </a:r>
                  </a:p>
                </p:txBody>
              </p:sp>
            </p:grpSp>
            <p:sp>
              <p:nvSpPr>
                <p:cNvPr id="44" name="Rectangle 43">
                  <a:extLst>
                    <a:ext uri="{FF2B5EF4-FFF2-40B4-BE49-F238E27FC236}">
                      <a16:creationId xmlns:a16="http://schemas.microsoft.com/office/drawing/2014/main" id="{68B72526-1F05-73DA-B766-A5474F5BC665}"/>
                    </a:ext>
                  </a:extLst>
                </p:cNvPr>
                <p:cNvSpPr/>
                <p:nvPr/>
              </p:nvSpPr>
              <p:spPr>
                <a:xfrm>
                  <a:off x="2603254" y="5477230"/>
                  <a:ext cx="1459727" cy="651008"/>
                </a:xfrm>
                <a:prstGeom prst="rect">
                  <a:avLst/>
                </a:prstGeom>
                <a:solidFill>
                  <a:srgbClr val="AC1455"/>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September 2022</a:t>
                  </a:r>
                </a:p>
              </p:txBody>
            </p:sp>
            <p:sp>
              <p:nvSpPr>
                <p:cNvPr id="64" name="Rectangle 63">
                  <a:extLst>
                    <a:ext uri="{FF2B5EF4-FFF2-40B4-BE49-F238E27FC236}">
                      <a16:creationId xmlns:a16="http://schemas.microsoft.com/office/drawing/2014/main" id="{88E99458-A192-03FF-499B-1BE59F5506B4}"/>
                    </a:ext>
                  </a:extLst>
                </p:cNvPr>
                <p:cNvSpPr/>
                <p:nvPr/>
              </p:nvSpPr>
              <p:spPr>
                <a:xfrm>
                  <a:off x="4636800" y="5393728"/>
                  <a:ext cx="1459727" cy="816188"/>
                </a:xfrm>
                <a:prstGeom prst="rect">
                  <a:avLst/>
                </a:prstGeom>
                <a:solidFill>
                  <a:srgbClr val="AC1455"/>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October 2022 - January 2023</a:t>
                  </a:r>
                </a:p>
              </p:txBody>
            </p:sp>
            <p:sp>
              <p:nvSpPr>
                <p:cNvPr id="65" name="Rectangle 64">
                  <a:extLst>
                    <a:ext uri="{FF2B5EF4-FFF2-40B4-BE49-F238E27FC236}">
                      <a16:creationId xmlns:a16="http://schemas.microsoft.com/office/drawing/2014/main" id="{2AAFD339-2C34-4F17-ED17-2F232B8F2AA1}"/>
                    </a:ext>
                  </a:extLst>
                </p:cNvPr>
                <p:cNvSpPr/>
                <p:nvPr/>
              </p:nvSpPr>
              <p:spPr>
                <a:xfrm>
                  <a:off x="6666234" y="5477230"/>
                  <a:ext cx="1459727" cy="651008"/>
                </a:xfrm>
                <a:prstGeom prst="rect">
                  <a:avLst/>
                </a:prstGeom>
                <a:solidFill>
                  <a:srgbClr val="AC1455"/>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February 2023</a:t>
                  </a:r>
                </a:p>
              </p:txBody>
            </p:sp>
            <p:sp>
              <p:nvSpPr>
                <p:cNvPr id="66" name="Rectangle 65">
                  <a:extLst>
                    <a:ext uri="{FF2B5EF4-FFF2-40B4-BE49-F238E27FC236}">
                      <a16:creationId xmlns:a16="http://schemas.microsoft.com/office/drawing/2014/main" id="{1CF5799A-E446-3DA5-663F-64355A229D51}"/>
                    </a:ext>
                  </a:extLst>
                </p:cNvPr>
                <p:cNvSpPr/>
                <p:nvPr/>
              </p:nvSpPr>
              <p:spPr>
                <a:xfrm>
                  <a:off x="8701199" y="5476318"/>
                  <a:ext cx="1459727" cy="651008"/>
                </a:xfrm>
                <a:prstGeom prst="rect">
                  <a:avLst/>
                </a:prstGeom>
                <a:solidFill>
                  <a:srgbClr val="AC1455"/>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March 2023</a:t>
                  </a:r>
                </a:p>
              </p:txBody>
            </p:sp>
            <p:sp>
              <p:nvSpPr>
                <p:cNvPr id="67" name="Arrow: Right 66">
                  <a:extLst>
                    <a:ext uri="{FF2B5EF4-FFF2-40B4-BE49-F238E27FC236}">
                      <a16:creationId xmlns:a16="http://schemas.microsoft.com/office/drawing/2014/main" id="{437B8177-708D-F28B-AB07-527CB288C3A6}"/>
                    </a:ext>
                  </a:extLst>
                </p:cNvPr>
                <p:cNvSpPr/>
                <p:nvPr/>
              </p:nvSpPr>
              <p:spPr>
                <a:xfrm>
                  <a:off x="4160525" y="1748520"/>
                  <a:ext cx="376674" cy="453225"/>
                </a:xfrm>
                <a:prstGeom prst="rightArrow">
                  <a:avLst/>
                </a:prstGeom>
                <a:solidFill>
                  <a:srgbClr val="7A003C"/>
                </a:solidFill>
                <a:ln>
                  <a:solidFill>
                    <a:srgbClr val="7A003C"/>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68" name="Arrow: Right 67">
                  <a:extLst>
                    <a:ext uri="{FF2B5EF4-FFF2-40B4-BE49-F238E27FC236}">
                      <a16:creationId xmlns:a16="http://schemas.microsoft.com/office/drawing/2014/main" id="{84ECAD08-13D7-52CB-D436-4B0C4498DEDD}"/>
                    </a:ext>
                  </a:extLst>
                </p:cNvPr>
                <p:cNvSpPr/>
                <p:nvPr/>
              </p:nvSpPr>
              <p:spPr>
                <a:xfrm>
                  <a:off x="6212649" y="1748520"/>
                  <a:ext cx="376674" cy="453225"/>
                </a:xfrm>
                <a:prstGeom prst="rightArrow">
                  <a:avLst/>
                </a:prstGeom>
                <a:solidFill>
                  <a:srgbClr val="7A003C"/>
                </a:solidFill>
                <a:ln>
                  <a:solidFill>
                    <a:srgbClr val="7A003C"/>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69" name="Arrow: Right 68">
                  <a:extLst>
                    <a:ext uri="{FF2B5EF4-FFF2-40B4-BE49-F238E27FC236}">
                      <a16:creationId xmlns:a16="http://schemas.microsoft.com/office/drawing/2014/main" id="{01924643-34B8-A02B-40DC-C49BCC4E8EA5}"/>
                    </a:ext>
                  </a:extLst>
                </p:cNvPr>
                <p:cNvSpPr/>
                <p:nvPr/>
              </p:nvSpPr>
              <p:spPr>
                <a:xfrm>
                  <a:off x="8264773" y="1748520"/>
                  <a:ext cx="376674" cy="453225"/>
                </a:xfrm>
                <a:prstGeom prst="rightArrow">
                  <a:avLst/>
                </a:prstGeom>
                <a:solidFill>
                  <a:srgbClr val="7A003C"/>
                </a:solidFill>
                <a:ln>
                  <a:solidFill>
                    <a:srgbClr val="7A003C"/>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70" name="Arrow: Right 69">
                  <a:extLst>
                    <a:ext uri="{FF2B5EF4-FFF2-40B4-BE49-F238E27FC236}">
                      <a16:creationId xmlns:a16="http://schemas.microsoft.com/office/drawing/2014/main" id="{BA98914C-1E67-EF34-D609-E00D209C6F98}"/>
                    </a:ext>
                  </a:extLst>
                </p:cNvPr>
                <p:cNvSpPr/>
                <p:nvPr/>
              </p:nvSpPr>
              <p:spPr>
                <a:xfrm>
                  <a:off x="2128272" y="5575210"/>
                  <a:ext cx="376674" cy="453225"/>
                </a:xfrm>
                <a:prstGeom prst="rightArrow">
                  <a:avLst/>
                </a:prstGeom>
                <a:solidFill>
                  <a:srgbClr val="7A003C"/>
                </a:solidFill>
                <a:ln>
                  <a:solidFill>
                    <a:srgbClr val="7A003C"/>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71" name="Arrow: Right 70">
                  <a:extLst>
                    <a:ext uri="{FF2B5EF4-FFF2-40B4-BE49-F238E27FC236}">
                      <a16:creationId xmlns:a16="http://schemas.microsoft.com/office/drawing/2014/main" id="{6DB06000-E545-2D61-FDE1-1C30BCDC6F65}"/>
                    </a:ext>
                  </a:extLst>
                </p:cNvPr>
                <p:cNvSpPr/>
                <p:nvPr/>
              </p:nvSpPr>
              <p:spPr>
                <a:xfrm>
                  <a:off x="4160525" y="5575210"/>
                  <a:ext cx="376674" cy="453225"/>
                </a:xfrm>
                <a:prstGeom prst="rightArrow">
                  <a:avLst/>
                </a:prstGeom>
                <a:solidFill>
                  <a:srgbClr val="7A003C"/>
                </a:solidFill>
                <a:ln>
                  <a:solidFill>
                    <a:srgbClr val="7A003C"/>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72" name="Arrow: Right 71">
                  <a:extLst>
                    <a:ext uri="{FF2B5EF4-FFF2-40B4-BE49-F238E27FC236}">
                      <a16:creationId xmlns:a16="http://schemas.microsoft.com/office/drawing/2014/main" id="{4920224F-A2EE-F441-8991-001ABB8E9C27}"/>
                    </a:ext>
                  </a:extLst>
                </p:cNvPr>
                <p:cNvSpPr/>
                <p:nvPr/>
              </p:nvSpPr>
              <p:spPr>
                <a:xfrm>
                  <a:off x="6212649" y="5575210"/>
                  <a:ext cx="376674" cy="453225"/>
                </a:xfrm>
                <a:prstGeom prst="rightArrow">
                  <a:avLst/>
                </a:prstGeom>
                <a:solidFill>
                  <a:srgbClr val="7A003C"/>
                </a:solidFill>
                <a:ln>
                  <a:solidFill>
                    <a:srgbClr val="7A003C"/>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75" name="Arrow: Right 74">
                  <a:extLst>
                    <a:ext uri="{FF2B5EF4-FFF2-40B4-BE49-F238E27FC236}">
                      <a16:creationId xmlns:a16="http://schemas.microsoft.com/office/drawing/2014/main" id="{370CC38C-F3BF-EAB8-488A-40F58CE4F095}"/>
                    </a:ext>
                  </a:extLst>
                </p:cNvPr>
                <p:cNvSpPr/>
                <p:nvPr/>
              </p:nvSpPr>
              <p:spPr>
                <a:xfrm>
                  <a:off x="8264773" y="5575210"/>
                  <a:ext cx="376674" cy="453225"/>
                </a:xfrm>
                <a:prstGeom prst="rightArrow">
                  <a:avLst/>
                </a:prstGeom>
                <a:solidFill>
                  <a:srgbClr val="7A003C"/>
                </a:solidFill>
                <a:ln>
                  <a:solidFill>
                    <a:srgbClr val="7A003C"/>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cxnSp>
              <p:nvCxnSpPr>
                <p:cNvPr id="77" name="Straight Connector 76">
                  <a:extLst>
                    <a:ext uri="{FF2B5EF4-FFF2-40B4-BE49-F238E27FC236}">
                      <a16:creationId xmlns:a16="http://schemas.microsoft.com/office/drawing/2014/main" id="{17962F7F-4501-CC25-1EA7-CD24B7695BF6}"/>
                    </a:ext>
                  </a:extLst>
                </p:cNvPr>
                <p:cNvCxnSpPr/>
                <p:nvPr/>
              </p:nvCxnSpPr>
              <p:spPr>
                <a:xfrm>
                  <a:off x="2031490" y="3811231"/>
                  <a:ext cx="0" cy="1665087"/>
                </a:xfrm>
                <a:prstGeom prst="line">
                  <a:avLst/>
                </a:prstGeom>
                <a:ln w="12700">
                  <a:solidFill>
                    <a:srgbClr val="7A003C"/>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6500F26-7BA1-9D65-3C80-950DBDD5DB00}"/>
                    </a:ext>
                  </a:extLst>
                </p:cNvPr>
                <p:cNvCxnSpPr/>
                <p:nvPr/>
              </p:nvCxnSpPr>
              <p:spPr>
                <a:xfrm>
                  <a:off x="571763" y="3811230"/>
                  <a:ext cx="0" cy="1665087"/>
                </a:xfrm>
                <a:prstGeom prst="line">
                  <a:avLst/>
                </a:prstGeom>
                <a:ln w="12700">
                  <a:solidFill>
                    <a:srgbClr val="7A003C"/>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A0ECF87-08BE-719F-B756-89E8523F1086}"/>
                    </a:ext>
                  </a:extLst>
                </p:cNvPr>
                <p:cNvCxnSpPr>
                  <a:cxnSpLocks/>
                </p:cNvCxnSpPr>
                <p:nvPr/>
              </p:nvCxnSpPr>
              <p:spPr>
                <a:xfrm>
                  <a:off x="6666234" y="4249605"/>
                  <a:ext cx="0" cy="1226712"/>
                </a:xfrm>
                <a:prstGeom prst="line">
                  <a:avLst/>
                </a:prstGeom>
                <a:ln w="12700">
                  <a:solidFill>
                    <a:srgbClr val="7A003C"/>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1FE5178-517F-95B3-5B9B-6E2661A0FB07}"/>
                    </a:ext>
                  </a:extLst>
                </p:cNvPr>
                <p:cNvCxnSpPr>
                  <a:cxnSpLocks/>
                </p:cNvCxnSpPr>
                <p:nvPr/>
              </p:nvCxnSpPr>
              <p:spPr>
                <a:xfrm>
                  <a:off x="8125961" y="4249605"/>
                  <a:ext cx="0" cy="1226712"/>
                </a:xfrm>
                <a:prstGeom prst="line">
                  <a:avLst/>
                </a:prstGeom>
                <a:ln w="12700">
                  <a:solidFill>
                    <a:srgbClr val="7A003C"/>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E389E57-B5B1-8C2A-DA56-8DA630E0D4A9}"/>
                    </a:ext>
                  </a:extLst>
                </p:cNvPr>
                <p:cNvCxnSpPr>
                  <a:cxnSpLocks/>
                </p:cNvCxnSpPr>
                <p:nvPr/>
              </p:nvCxnSpPr>
              <p:spPr>
                <a:xfrm>
                  <a:off x="8701199" y="4760927"/>
                  <a:ext cx="0" cy="793249"/>
                </a:xfrm>
                <a:prstGeom prst="line">
                  <a:avLst/>
                </a:prstGeom>
                <a:ln w="12700">
                  <a:solidFill>
                    <a:srgbClr val="7A003C"/>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16661FD-7926-2BED-6390-49FA6081E1C7}"/>
                    </a:ext>
                  </a:extLst>
                </p:cNvPr>
                <p:cNvCxnSpPr>
                  <a:cxnSpLocks/>
                </p:cNvCxnSpPr>
                <p:nvPr/>
              </p:nvCxnSpPr>
              <p:spPr>
                <a:xfrm>
                  <a:off x="10160505" y="4803775"/>
                  <a:ext cx="0" cy="672542"/>
                </a:xfrm>
                <a:prstGeom prst="line">
                  <a:avLst/>
                </a:prstGeom>
                <a:ln w="12700">
                  <a:solidFill>
                    <a:srgbClr val="7A003C"/>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39B9109-966D-F841-BE4A-2C5247FB2CA2}"/>
                    </a:ext>
                  </a:extLst>
                </p:cNvPr>
                <p:cNvCxnSpPr>
                  <a:cxnSpLocks/>
                </p:cNvCxnSpPr>
                <p:nvPr/>
              </p:nvCxnSpPr>
              <p:spPr>
                <a:xfrm>
                  <a:off x="4636800" y="5226117"/>
                  <a:ext cx="0" cy="250200"/>
                </a:xfrm>
                <a:prstGeom prst="line">
                  <a:avLst/>
                </a:prstGeom>
                <a:ln w="12700">
                  <a:solidFill>
                    <a:srgbClr val="7A003C"/>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EB758A4-B21D-080B-6196-B889C9092C9A}"/>
                    </a:ext>
                  </a:extLst>
                </p:cNvPr>
                <p:cNvCxnSpPr>
                  <a:cxnSpLocks/>
                </p:cNvCxnSpPr>
                <p:nvPr/>
              </p:nvCxnSpPr>
              <p:spPr>
                <a:xfrm>
                  <a:off x="6095997" y="5226117"/>
                  <a:ext cx="0" cy="250200"/>
                </a:xfrm>
                <a:prstGeom prst="line">
                  <a:avLst/>
                </a:prstGeom>
                <a:ln w="12700">
                  <a:solidFill>
                    <a:srgbClr val="7A003C"/>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058EB72-F73D-1561-B6EA-25571800F330}"/>
                    </a:ext>
                  </a:extLst>
                </p:cNvPr>
                <p:cNvCxnSpPr>
                  <a:cxnSpLocks/>
                </p:cNvCxnSpPr>
                <p:nvPr/>
              </p:nvCxnSpPr>
              <p:spPr>
                <a:xfrm>
                  <a:off x="4062981" y="5325010"/>
                  <a:ext cx="0" cy="250200"/>
                </a:xfrm>
                <a:prstGeom prst="line">
                  <a:avLst/>
                </a:prstGeom>
                <a:ln w="12700">
                  <a:solidFill>
                    <a:srgbClr val="7A003C"/>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573E948-FC7D-02FA-731A-6C4AE21B6BB6}"/>
                    </a:ext>
                  </a:extLst>
                </p:cNvPr>
                <p:cNvCxnSpPr>
                  <a:cxnSpLocks/>
                </p:cNvCxnSpPr>
                <p:nvPr/>
              </p:nvCxnSpPr>
              <p:spPr>
                <a:xfrm>
                  <a:off x="2602373" y="5303976"/>
                  <a:ext cx="0" cy="250200"/>
                </a:xfrm>
                <a:prstGeom prst="line">
                  <a:avLst/>
                </a:prstGeom>
                <a:ln w="12700">
                  <a:solidFill>
                    <a:srgbClr val="7A003C"/>
                  </a:solidFill>
                  <a:prstDash val="dash"/>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78B8594D-8ACA-FDA1-5C83-D194C7FE3E44}"/>
                    </a:ext>
                  </a:extLst>
                </p:cNvPr>
                <p:cNvSpPr/>
                <p:nvPr/>
              </p:nvSpPr>
              <p:spPr>
                <a:xfrm>
                  <a:off x="-1494967" y="5477229"/>
                  <a:ext cx="1459727" cy="651008"/>
                </a:xfrm>
                <a:prstGeom prst="rect">
                  <a:avLst/>
                </a:prstGeom>
                <a:solidFill>
                  <a:srgbClr val="AC1455"/>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April 2021 – August 2022</a:t>
                  </a:r>
                </a:p>
              </p:txBody>
            </p:sp>
            <p:sp>
              <p:nvSpPr>
                <p:cNvPr id="38" name="Arrow: Right 37">
                  <a:extLst>
                    <a:ext uri="{FF2B5EF4-FFF2-40B4-BE49-F238E27FC236}">
                      <a16:creationId xmlns:a16="http://schemas.microsoft.com/office/drawing/2014/main" id="{E80BABB4-161D-16A4-D9B9-5E413D795C5B}"/>
                    </a:ext>
                  </a:extLst>
                </p:cNvPr>
                <p:cNvSpPr/>
                <p:nvPr/>
              </p:nvSpPr>
              <p:spPr>
                <a:xfrm>
                  <a:off x="61542" y="1748519"/>
                  <a:ext cx="376674" cy="453225"/>
                </a:xfrm>
                <a:prstGeom prst="rightArrow">
                  <a:avLst/>
                </a:prstGeom>
                <a:solidFill>
                  <a:srgbClr val="7A003C"/>
                </a:solidFill>
                <a:ln>
                  <a:solidFill>
                    <a:srgbClr val="7A003C"/>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39" name="Arrow: Right 38">
                  <a:extLst>
                    <a:ext uri="{FF2B5EF4-FFF2-40B4-BE49-F238E27FC236}">
                      <a16:creationId xmlns:a16="http://schemas.microsoft.com/office/drawing/2014/main" id="{EC633516-60F0-7524-75DD-CB6CC97403A0}"/>
                    </a:ext>
                  </a:extLst>
                </p:cNvPr>
                <p:cNvSpPr/>
                <p:nvPr/>
              </p:nvSpPr>
              <p:spPr>
                <a:xfrm>
                  <a:off x="61542" y="5575209"/>
                  <a:ext cx="376674" cy="453225"/>
                </a:xfrm>
                <a:prstGeom prst="rightArrow">
                  <a:avLst/>
                </a:prstGeom>
                <a:solidFill>
                  <a:srgbClr val="7A003C"/>
                </a:solidFill>
                <a:ln>
                  <a:solidFill>
                    <a:srgbClr val="7A003C"/>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cxnSp>
              <p:nvCxnSpPr>
                <p:cNvPr id="40" name="Straight Connector 39">
                  <a:extLst>
                    <a:ext uri="{FF2B5EF4-FFF2-40B4-BE49-F238E27FC236}">
                      <a16:creationId xmlns:a16="http://schemas.microsoft.com/office/drawing/2014/main" id="{0A8614E7-E85F-1700-B6AB-8272D27D98EB}"/>
                    </a:ext>
                  </a:extLst>
                </p:cNvPr>
                <p:cNvCxnSpPr/>
                <p:nvPr/>
              </p:nvCxnSpPr>
              <p:spPr>
                <a:xfrm>
                  <a:off x="-35240" y="3811230"/>
                  <a:ext cx="0" cy="1665087"/>
                </a:xfrm>
                <a:prstGeom prst="line">
                  <a:avLst/>
                </a:prstGeom>
                <a:ln w="12700">
                  <a:solidFill>
                    <a:srgbClr val="7A003C"/>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FF65990-164C-9199-DE38-83B2B275D539}"/>
                    </a:ext>
                  </a:extLst>
                </p:cNvPr>
                <p:cNvCxnSpPr/>
                <p:nvPr/>
              </p:nvCxnSpPr>
              <p:spPr>
                <a:xfrm>
                  <a:off x="-1494967" y="3811229"/>
                  <a:ext cx="0" cy="1665087"/>
                </a:xfrm>
                <a:prstGeom prst="line">
                  <a:avLst/>
                </a:prstGeom>
                <a:ln w="12700">
                  <a:solidFill>
                    <a:srgbClr val="7A003C"/>
                  </a:solidFill>
                  <a:prstDash val="dash"/>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0EBA3A4A-4FEE-AF59-EF6D-5BB54A7114BA}"/>
                  </a:ext>
                </a:extLst>
              </p:cNvPr>
              <p:cNvSpPr/>
              <p:nvPr/>
            </p:nvSpPr>
            <p:spPr>
              <a:xfrm>
                <a:off x="267061" y="3271323"/>
                <a:ext cx="1459727" cy="643891"/>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Outreach</a:t>
                </a:r>
              </a:p>
            </p:txBody>
          </p:sp>
          <p:sp>
            <p:nvSpPr>
              <p:cNvPr id="45" name="Rectangle 44">
                <a:extLst>
                  <a:ext uri="{FF2B5EF4-FFF2-40B4-BE49-F238E27FC236}">
                    <a16:creationId xmlns:a16="http://schemas.microsoft.com/office/drawing/2014/main" id="{8D58964C-F3B5-BBDC-9969-8ED2A91627A0}"/>
                  </a:ext>
                </a:extLst>
              </p:cNvPr>
              <p:cNvSpPr/>
              <p:nvPr/>
            </p:nvSpPr>
            <p:spPr>
              <a:xfrm>
                <a:off x="267061" y="3921980"/>
                <a:ext cx="1459727" cy="905679"/>
              </a:xfrm>
              <a:prstGeom prst="rect">
                <a:avLst/>
              </a:prstGeom>
              <a:solidFill>
                <a:srgbClr val="5E6A71"/>
              </a:solidFill>
              <a:ln>
                <a:solidFill>
                  <a:srgbClr val="7A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Roboto"/>
                    <a:ea typeface="+mn-ea"/>
                    <a:cs typeface="+mn-cs"/>
                  </a:rPr>
                  <a:t>RDM Current &amp; Ideal State Documents</a:t>
                </a:r>
              </a:p>
            </p:txBody>
          </p:sp>
        </p:grpSp>
      </p:grpSp>
    </p:spTree>
    <p:extLst>
      <p:ext uri="{BB962C8B-B14F-4D97-AF65-F5344CB8AC3E}">
        <p14:creationId xmlns:p14="http://schemas.microsoft.com/office/powerpoint/2010/main" val="251214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78A0B-6C3C-C03B-BC16-F6433771D61C}"/>
              </a:ext>
            </a:extLst>
          </p:cNvPr>
          <p:cNvSpPr>
            <a:spLocks noGrp="1"/>
          </p:cNvSpPr>
          <p:nvPr>
            <p:ph type="title"/>
          </p:nvPr>
        </p:nvSpPr>
        <p:spPr/>
        <p:txBody>
          <a:bodyPr/>
          <a:lstStyle/>
          <a:p>
            <a:r>
              <a:rPr lang="en-US" b="1" cap="none"/>
              <a:t>Town Halls + Focus Groups</a:t>
            </a:r>
            <a:endParaRPr lang="en-CA" b="1" cap="none"/>
          </a:p>
        </p:txBody>
      </p:sp>
      <p:sp>
        <p:nvSpPr>
          <p:cNvPr id="3" name="Content Placeholder 2">
            <a:extLst>
              <a:ext uri="{FF2B5EF4-FFF2-40B4-BE49-F238E27FC236}">
                <a16:creationId xmlns:a16="http://schemas.microsoft.com/office/drawing/2014/main" id="{E7ED9F1D-9C2C-BEA2-AD71-F156AACE3B94}"/>
              </a:ext>
            </a:extLst>
          </p:cNvPr>
          <p:cNvSpPr>
            <a:spLocks noGrp="1"/>
          </p:cNvSpPr>
          <p:nvPr>
            <p:ph idx="1"/>
          </p:nvPr>
        </p:nvSpPr>
        <p:spPr>
          <a:xfrm>
            <a:off x="1024127" y="1708485"/>
            <a:ext cx="10143746" cy="4023360"/>
          </a:xfrm>
        </p:spPr>
        <p:txBody>
          <a:bodyPr vert="horz" lIns="45720" tIns="45720" rIns="45720" bIns="45720" rtlCol="0" anchor="t">
            <a:normAutofit/>
          </a:bodyPr>
          <a:lstStyle/>
          <a:p>
            <a:pPr marL="0" indent="0">
              <a:lnSpc>
                <a:spcPct val="100000"/>
              </a:lnSpc>
              <a:spcBef>
                <a:spcPts val="0"/>
              </a:spcBef>
              <a:spcAft>
                <a:spcPts val="0"/>
              </a:spcAft>
              <a:buNone/>
            </a:pPr>
            <a:r>
              <a:rPr lang="en-CA" b="1"/>
              <a:t>Town Hall (Recording):</a:t>
            </a:r>
          </a:p>
          <a:p>
            <a:pPr marL="0" indent="0">
              <a:lnSpc>
                <a:spcPct val="100000"/>
              </a:lnSpc>
              <a:spcBef>
                <a:spcPts val="0"/>
              </a:spcBef>
              <a:spcAft>
                <a:spcPts val="0"/>
              </a:spcAft>
              <a:buNone/>
            </a:pPr>
            <a:r>
              <a:rPr lang="en-US" i="1"/>
              <a:t>With presentations from Matthew Lucas, Executive Director, Corporate Strategy and Performance, SSHRC on behalf of the Tri-Agencies about the new RDM Policy and McMaster RDM Services on how McMaster’s RDM Strategy was developed.</a:t>
            </a:r>
          </a:p>
          <a:p>
            <a:pPr marL="0" indent="0">
              <a:lnSpc>
                <a:spcPct val="100000"/>
              </a:lnSpc>
              <a:spcBef>
                <a:spcPts val="0"/>
              </a:spcBef>
              <a:spcAft>
                <a:spcPts val="0"/>
              </a:spcAft>
              <a:buNone/>
            </a:pPr>
            <a:r>
              <a:rPr lang="en-CA"/>
              <a:t>Recording is available at: </a:t>
            </a:r>
            <a:r>
              <a:rPr lang="en-CA" b="1">
                <a:hlinkClick r:id="rId3"/>
              </a:rPr>
              <a:t>https://scds.github.io/intro-rdm/townhall.html</a:t>
            </a:r>
            <a:r>
              <a:rPr lang="en-CA" b="1"/>
              <a:t> </a:t>
            </a:r>
          </a:p>
          <a:p>
            <a:pPr marL="0" indent="0">
              <a:lnSpc>
                <a:spcPct val="100000"/>
              </a:lnSpc>
              <a:spcBef>
                <a:spcPts val="0"/>
              </a:spcBef>
              <a:spcAft>
                <a:spcPts val="0"/>
              </a:spcAft>
              <a:buNone/>
            </a:pPr>
            <a:endParaRPr lang="en-CA" b="1"/>
          </a:p>
          <a:p>
            <a:pPr marL="0" indent="0">
              <a:buClrTx/>
              <a:buNone/>
            </a:pPr>
            <a:r>
              <a:rPr lang="en-CA" b="1">
                <a:latin typeface="+mj-lt"/>
              </a:rPr>
              <a:t>Feedback Form</a:t>
            </a:r>
            <a:r>
              <a:rPr lang="en-CA">
                <a:latin typeface="+mj-lt"/>
              </a:rPr>
              <a:t>: </a:t>
            </a:r>
            <a:r>
              <a:rPr lang="en-US" b="0" i="0">
                <a:effectLst/>
                <a:latin typeface="+mj-lt"/>
              </a:rPr>
              <a:t>If you were unable to attend the Town Hall or wish to share more detailed feedback, you can use this anonymous feedback form </a:t>
            </a:r>
            <a:r>
              <a:rPr lang="en-US">
                <a:latin typeface="+mj-lt"/>
              </a:rPr>
              <a:t>(</a:t>
            </a:r>
            <a:r>
              <a:rPr lang="en-US" b="1">
                <a:solidFill>
                  <a:srgbClr val="333333"/>
                </a:solidFill>
                <a:latin typeface="+mj-lt"/>
                <a:hlinkClick r:id="rId4"/>
              </a:rPr>
              <a:t>u.mcmaster.ca/</a:t>
            </a:r>
            <a:r>
              <a:rPr lang="en-US" b="1" err="1">
                <a:solidFill>
                  <a:srgbClr val="333333"/>
                </a:solidFill>
                <a:latin typeface="+mj-lt"/>
                <a:hlinkClick r:id="rId4"/>
              </a:rPr>
              <a:t>rdm</a:t>
            </a:r>
            <a:r>
              <a:rPr lang="en-US" b="1">
                <a:solidFill>
                  <a:srgbClr val="333333"/>
                </a:solidFill>
                <a:latin typeface="+mj-lt"/>
                <a:hlinkClick r:id="rId4"/>
              </a:rPr>
              <a:t>-feedback</a:t>
            </a:r>
            <a:r>
              <a:rPr lang="en-US">
                <a:latin typeface="+mj-lt"/>
              </a:rPr>
              <a:t>) </a:t>
            </a:r>
            <a:r>
              <a:rPr lang="en-US" b="0" i="0">
                <a:effectLst/>
                <a:latin typeface="+mj-lt"/>
              </a:rPr>
              <a:t>or contact </a:t>
            </a:r>
            <a:r>
              <a:rPr lang="en-US" b="1" i="0">
                <a:effectLst/>
                <a:latin typeface="+mj-lt"/>
                <a:hlinkClick r:id="rId5"/>
              </a:rPr>
              <a:t>rdm@mcmaster.ca</a:t>
            </a:r>
            <a:r>
              <a:rPr lang="en-US" b="0" i="0">
                <a:effectLst/>
                <a:latin typeface="+mj-lt"/>
              </a:rPr>
              <a:t>.</a:t>
            </a:r>
            <a:endParaRPr lang="en-CA" b="1">
              <a:latin typeface="+mj-lt"/>
            </a:endParaRPr>
          </a:p>
          <a:p>
            <a:pPr marL="0" indent="0">
              <a:buClrTx/>
              <a:buNone/>
            </a:pPr>
            <a:endParaRPr lang="en-US">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391533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25B0D6FE-8DA1-F341-A125-C435290DB0CF}"/>
              </a:ext>
            </a:extLst>
          </p:cNvPr>
          <p:cNvSpPr>
            <a:spLocks noGrp="1"/>
          </p:cNvSpPr>
          <p:nvPr>
            <p:ph type="ctrTitle"/>
          </p:nvPr>
        </p:nvSpPr>
        <p:spPr>
          <a:xfrm>
            <a:off x="3140364" y="1443912"/>
            <a:ext cx="4341091" cy="2666171"/>
          </a:xfrm>
        </p:spPr>
        <p:txBody>
          <a:bodyPr anchor="ctr" anchorCtr="0">
            <a:normAutofit/>
          </a:bodyPr>
          <a:lstStyle/>
          <a:p>
            <a:pPr algn="ctr"/>
            <a:r>
              <a:rPr lang="en-GB" sz="3200" b="1" dirty="0">
                <a:latin typeface="Arial"/>
                <a:ea typeface="Roboto"/>
                <a:cs typeface="Calibri Light"/>
              </a:rPr>
              <a:t>Information Security for Researchers – 2023 Roadshow</a:t>
            </a:r>
            <a:endParaRPr lang="en-US" sz="3200" b="1" dirty="0">
              <a:latin typeface="Arial"/>
              <a:ea typeface="Roboto"/>
              <a:cs typeface="Roboto"/>
            </a:endParaRPr>
          </a:p>
        </p:txBody>
      </p:sp>
      <p:sp>
        <p:nvSpPr>
          <p:cNvPr id="4" name="Meeting Information Placeholder">
            <a:extLst>
              <a:ext uri="{FF2B5EF4-FFF2-40B4-BE49-F238E27FC236}">
                <a16:creationId xmlns:a16="http://schemas.microsoft.com/office/drawing/2014/main" id="{598FC110-1797-7641-85E2-C797735892D8}"/>
              </a:ext>
            </a:extLst>
          </p:cNvPr>
          <p:cNvSpPr>
            <a:spLocks noGrp="1"/>
          </p:cNvSpPr>
          <p:nvPr>
            <p:ph type="body" sz="quarter" idx="10"/>
          </p:nvPr>
        </p:nvSpPr>
        <p:spPr>
          <a:xfrm>
            <a:off x="2008022" y="4439066"/>
            <a:ext cx="1819563" cy="1359173"/>
          </a:xfrm>
        </p:spPr>
        <p:txBody>
          <a:bodyPr/>
          <a:lstStyle/>
          <a:p>
            <a:r>
              <a:rPr lang="en-US" sz="1450" u="sng">
                <a:solidFill>
                  <a:srgbClr val="0563C1"/>
                </a:solidFill>
                <a:latin typeface="Arial"/>
                <a:ea typeface="Calibri" panose="020F0502020204030204" pitchFamily="34" charset="0"/>
                <a:cs typeface="Arial"/>
                <a:hlinkClick r:id="rId3"/>
              </a:rPr>
              <a:t>Digital Research Commons Pilot (DRCP)</a:t>
            </a:r>
            <a:endParaRPr lang="en-US" sz="1450">
              <a:latin typeface="Arial"/>
              <a:ea typeface="Roboto"/>
              <a:cs typeface="Arial"/>
            </a:endParaRPr>
          </a:p>
          <a:p>
            <a:endParaRPr lang="en-US" sz="1450">
              <a:solidFill>
                <a:schemeClr val="tx1"/>
              </a:solidFill>
              <a:latin typeface="Arial"/>
              <a:ea typeface="Roboto"/>
              <a:cs typeface="Roboto"/>
            </a:endParaRPr>
          </a:p>
        </p:txBody>
      </p:sp>
    </p:spTree>
    <p:extLst>
      <p:ext uri="{BB962C8B-B14F-4D97-AF65-F5344CB8AC3E}">
        <p14:creationId xmlns:p14="http://schemas.microsoft.com/office/powerpoint/2010/main" val="3661685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9" name="Straight Connector 78">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90" name="Rectangle 80">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82">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64" y="484632"/>
            <a:ext cx="7453538"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
        <p:nvSpPr>
          <p:cNvPr id="4" name="Title 3">
            <a:extLst>
              <a:ext uri="{FF2B5EF4-FFF2-40B4-BE49-F238E27FC236}">
                <a16:creationId xmlns:a16="http://schemas.microsoft.com/office/drawing/2014/main" id="{B7499A96-183E-4044-8607-8D17646364A1}"/>
              </a:ext>
            </a:extLst>
          </p:cNvPr>
          <p:cNvSpPr>
            <a:spLocks noGrp="1"/>
          </p:cNvSpPr>
          <p:nvPr>
            <p:ph type="title"/>
          </p:nvPr>
        </p:nvSpPr>
        <p:spPr>
          <a:xfrm>
            <a:off x="990096" y="977900"/>
            <a:ext cx="6539558" cy="3327734"/>
          </a:xfrm>
        </p:spPr>
        <p:txBody>
          <a:bodyPr vert="horz" lIns="91440" tIns="45720" rIns="91440" bIns="45720" rtlCol="0" anchor="b">
            <a:normAutofit/>
          </a:bodyPr>
          <a:lstStyle/>
          <a:p>
            <a:r>
              <a:rPr lang="en-US" sz="5400" cap="none" dirty="0"/>
              <a:t>Overview</a:t>
            </a:r>
          </a:p>
        </p:txBody>
      </p:sp>
      <p:sp>
        <p:nvSpPr>
          <p:cNvPr id="68" name="Text Placeholder 4">
            <a:extLst>
              <a:ext uri="{FF2B5EF4-FFF2-40B4-BE49-F238E27FC236}">
                <a16:creationId xmlns:a16="http://schemas.microsoft.com/office/drawing/2014/main" id="{BC1F3B5E-54EB-460B-80D0-2E751C22BFA7}"/>
              </a:ext>
            </a:extLst>
          </p:cNvPr>
          <p:cNvSpPr>
            <a:spLocks noGrp="1"/>
          </p:cNvSpPr>
          <p:nvPr>
            <p:ph type="body" idx="1"/>
          </p:nvPr>
        </p:nvSpPr>
        <p:spPr>
          <a:xfrm>
            <a:off x="990096" y="4621235"/>
            <a:ext cx="6539558" cy="1225028"/>
          </a:xfrm>
        </p:spPr>
        <p:txBody>
          <a:bodyPr vert="horz" lIns="91440" tIns="45720" rIns="91440" bIns="45720" rtlCol="0" anchor="t">
            <a:normAutofit/>
          </a:bodyPr>
          <a:lstStyle/>
          <a:p>
            <a:pPr algn="r"/>
            <a:r>
              <a:rPr lang="en-US" sz="2000"/>
              <a:t>The Digital Research Commons Pilot</a:t>
            </a:r>
          </a:p>
          <a:p>
            <a:pPr algn="r"/>
            <a:r>
              <a:rPr lang="en-US" sz="2000"/>
              <a:t>McMaster’s Institutional RDM Strategy</a:t>
            </a:r>
          </a:p>
          <a:p>
            <a:pPr algn="r"/>
            <a:r>
              <a:rPr lang="en-US" sz="2000"/>
              <a:t>Research IT Security</a:t>
            </a:r>
          </a:p>
        </p:txBody>
      </p:sp>
      <p:cxnSp>
        <p:nvCxnSpPr>
          <p:cNvPr id="92" name="Straight Connector 84">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58680" y="4476657"/>
            <a:ext cx="537097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84632"/>
            <a:ext cx="3584224"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905275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79E72A00-D47E-8146-8984-E2A9F94658A8}"/>
              </a:ext>
            </a:extLst>
          </p:cNvPr>
          <p:cNvSpPr>
            <a:spLocks noGrp="1"/>
          </p:cNvSpPr>
          <p:nvPr>
            <p:ph type="title"/>
          </p:nvPr>
        </p:nvSpPr>
        <p:spPr>
          <a:xfrm>
            <a:off x="567691" y="503115"/>
            <a:ext cx="10915177" cy="655383"/>
          </a:xfrm>
        </p:spPr>
        <p:txBody>
          <a:bodyPr vert="horz" lIns="91440" tIns="45720" rIns="91440" bIns="0" rtlCol="0" anchor="b" anchorCtr="0">
            <a:noAutofit/>
          </a:bodyPr>
          <a:lstStyle/>
          <a:p>
            <a:r>
              <a:rPr lang="en-US" sz="3200" b="1">
                <a:latin typeface="Arial"/>
                <a:ea typeface="Roboto"/>
                <a:cs typeface="Arial"/>
              </a:rPr>
              <a:t>Information Security Services Team – Who We Are </a:t>
            </a:r>
          </a:p>
        </p:txBody>
      </p:sp>
      <p:sp>
        <p:nvSpPr>
          <p:cNvPr id="2" name="Content Placeholder">
            <a:extLst>
              <a:ext uri="{FF2B5EF4-FFF2-40B4-BE49-F238E27FC236}">
                <a16:creationId xmlns:a16="http://schemas.microsoft.com/office/drawing/2014/main" id="{7603E002-BF14-BF4A-A684-632A60D90B25}"/>
              </a:ext>
            </a:extLst>
          </p:cNvPr>
          <p:cNvSpPr>
            <a:spLocks noGrp="1"/>
          </p:cNvSpPr>
          <p:nvPr>
            <p:ph idx="1"/>
          </p:nvPr>
        </p:nvSpPr>
        <p:spPr>
          <a:xfrm>
            <a:off x="630033" y="1160453"/>
            <a:ext cx="10478866" cy="4536015"/>
          </a:xfrm>
        </p:spPr>
        <p:txBody>
          <a:bodyPr vert="horz" lIns="108000" tIns="45720" rIns="91440" bIns="45720" rtlCol="0" anchor="t">
            <a:normAutofit/>
          </a:bodyPr>
          <a:lstStyle/>
          <a:p>
            <a:pPr marL="0" indent="0">
              <a:spcBef>
                <a:spcPts val="140"/>
              </a:spcBef>
              <a:buClr>
                <a:schemeClr val="tx1"/>
              </a:buClr>
              <a:buNone/>
              <a:tabLst>
                <a:tab pos="396230" algn="l"/>
                <a:tab pos="397077" algn="l"/>
              </a:tabLst>
            </a:pPr>
            <a:r>
              <a:rPr lang="en-US" sz="2000" spc="-13">
                <a:latin typeface="Arial"/>
                <a:ea typeface="Roboto"/>
                <a:cs typeface="Calibri"/>
              </a:rPr>
              <a:t>Offering our IT Security expertise, advice, and consultation to keep the McMaster community safe from online cyber threats.</a:t>
            </a:r>
          </a:p>
          <a:p>
            <a:pPr marL="15875" indent="-342265">
              <a:spcBef>
                <a:spcPts val="140"/>
              </a:spcBef>
              <a:buClr>
                <a:schemeClr val="tx1"/>
              </a:buClr>
              <a:tabLst>
                <a:tab pos="396230" algn="l"/>
                <a:tab pos="397077" algn="l"/>
              </a:tabLst>
            </a:pPr>
            <a:endParaRPr lang="en-US" sz="2000" spc="-13">
              <a:latin typeface="Arial"/>
              <a:ea typeface="Roboto"/>
              <a:cs typeface="Calibri"/>
            </a:endParaRPr>
          </a:p>
          <a:p>
            <a:pPr marL="0" indent="0">
              <a:spcBef>
                <a:spcPts val="140"/>
              </a:spcBef>
              <a:buClr>
                <a:schemeClr val="tx1"/>
              </a:buClr>
              <a:buNone/>
              <a:tabLst>
                <a:tab pos="396230" algn="l"/>
                <a:tab pos="397077" algn="l"/>
              </a:tabLst>
            </a:pPr>
            <a:r>
              <a:rPr lang="en-US" sz="2000" b="1" spc="-13">
                <a:latin typeface="Arial"/>
                <a:ea typeface="Roboto"/>
                <a:cs typeface="Calibri"/>
              </a:rPr>
              <a:t>Service Offerings</a:t>
            </a:r>
            <a:r>
              <a:rPr lang="en-US" sz="2000" spc="-13">
                <a:latin typeface="Arial"/>
                <a:ea typeface="Roboto"/>
                <a:cs typeface="Calibri"/>
              </a:rPr>
              <a:t>:</a:t>
            </a:r>
          </a:p>
          <a:p>
            <a:pPr marL="1082675" lvl="1" indent="-456565">
              <a:spcBef>
                <a:spcPts val="140"/>
              </a:spcBef>
              <a:buClr>
                <a:schemeClr val="tx1"/>
              </a:buClr>
              <a:buFont typeface="Arial" panose="020B0604020202020204" pitchFamily="34" charset="0"/>
              <a:buChar char="•"/>
              <a:tabLst>
                <a:tab pos="396230" algn="l"/>
                <a:tab pos="397077" algn="l"/>
              </a:tabLst>
            </a:pPr>
            <a:r>
              <a:rPr lang="en-US" sz="2000" spc="-13">
                <a:latin typeface="Arial"/>
                <a:ea typeface="Roboto"/>
                <a:cs typeface="Calibri"/>
              </a:rPr>
              <a:t>Security Consultations &amp; Reviews</a:t>
            </a:r>
          </a:p>
          <a:p>
            <a:pPr marL="1082675" lvl="1" indent="-456565">
              <a:spcBef>
                <a:spcPts val="140"/>
              </a:spcBef>
              <a:buClr>
                <a:schemeClr val="tx1"/>
              </a:buClr>
              <a:buFont typeface="Arial" panose="020B0604020202020204" pitchFamily="34" charset="0"/>
              <a:buChar char="•"/>
              <a:tabLst>
                <a:tab pos="396230" algn="l"/>
                <a:tab pos="397077" algn="l"/>
              </a:tabLst>
            </a:pPr>
            <a:r>
              <a:rPr lang="en-US" sz="2000" spc="-13">
                <a:latin typeface="Arial"/>
                <a:ea typeface="Roboto"/>
                <a:cs typeface="Calibri"/>
              </a:rPr>
              <a:t>Creating and Enforcing Security Policies</a:t>
            </a:r>
          </a:p>
          <a:p>
            <a:pPr marL="1082675" lvl="1" indent="-456565">
              <a:spcBef>
                <a:spcPts val="140"/>
              </a:spcBef>
              <a:buClr>
                <a:schemeClr val="tx1"/>
              </a:buClr>
              <a:buFont typeface="Arial" panose="020B0604020202020204" pitchFamily="34" charset="0"/>
              <a:buChar char="•"/>
              <a:tabLst>
                <a:tab pos="396230" algn="l"/>
                <a:tab pos="397077" algn="l"/>
              </a:tabLst>
            </a:pPr>
            <a:r>
              <a:rPr lang="en-US" sz="2000" spc="-13">
                <a:latin typeface="Arial"/>
                <a:ea typeface="Roboto"/>
                <a:cs typeface="Calibri"/>
              </a:rPr>
              <a:t>Intrusion Protection on IT Systems</a:t>
            </a:r>
          </a:p>
          <a:p>
            <a:pPr marL="1082675" lvl="1" indent="-456565">
              <a:spcBef>
                <a:spcPts val="140"/>
              </a:spcBef>
              <a:buClr>
                <a:schemeClr val="tx1"/>
              </a:buClr>
              <a:buFont typeface="Arial" panose="020B0604020202020204" pitchFamily="34" charset="0"/>
              <a:buChar char="•"/>
              <a:tabLst>
                <a:tab pos="396230" algn="l"/>
                <a:tab pos="397077" algn="l"/>
              </a:tabLst>
            </a:pPr>
            <a:r>
              <a:rPr lang="en-US" sz="2000" spc="-13">
                <a:latin typeface="Arial"/>
                <a:ea typeface="Roboto"/>
                <a:cs typeface="Calibri"/>
              </a:rPr>
              <a:t>Identity and Access Management  </a:t>
            </a:r>
          </a:p>
          <a:p>
            <a:pPr marL="0" indent="0">
              <a:buNone/>
            </a:pPr>
            <a:endParaRPr lang="en-US" sz="2200">
              <a:latin typeface="Arial"/>
              <a:ea typeface="Roboto"/>
              <a:cs typeface="Roboto"/>
            </a:endParaRPr>
          </a:p>
        </p:txBody>
      </p:sp>
      <p:sp>
        <p:nvSpPr>
          <p:cNvPr id="4" name="Slide Number">
            <a:extLst>
              <a:ext uri="{FF2B5EF4-FFF2-40B4-BE49-F238E27FC236}">
                <a16:creationId xmlns:a16="http://schemas.microsoft.com/office/drawing/2014/main" id="{9AC65D79-4A0E-7F45-ACFD-83CB2C170A7C}"/>
              </a:ext>
            </a:extLst>
          </p:cNvPr>
          <p:cNvSpPr>
            <a:spLocks noGrp="1"/>
          </p:cNvSpPr>
          <p:nvPr>
            <p:ph type="sldNum" sz="quarter" idx="11"/>
          </p:nvPr>
        </p:nvSpPr>
        <p:spPr/>
        <p:txBody>
          <a:bodyPr/>
          <a:lstStyle/>
          <a:p>
            <a:pPr defTabSz="609585"/>
            <a:fld id="{E2CB33EA-91D6-F140-A440-0A130B2A34DE}" type="slidenum">
              <a:rPr lang="en-US">
                <a:solidFill>
                  <a:srgbClr val="4C555C"/>
                </a:solidFill>
              </a:rPr>
              <a:pPr defTabSz="609585"/>
              <a:t>20</a:t>
            </a:fld>
            <a:endParaRPr lang="en-US">
              <a:solidFill>
                <a:srgbClr val="4C555C"/>
              </a:solidFill>
            </a:endParaRPr>
          </a:p>
        </p:txBody>
      </p:sp>
      <p:sp>
        <p:nvSpPr>
          <p:cNvPr id="3" name="Date">
            <a:extLst>
              <a:ext uri="{FF2B5EF4-FFF2-40B4-BE49-F238E27FC236}">
                <a16:creationId xmlns:a16="http://schemas.microsoft.com/office/drawing/2014/main" id="{5326B243-4724-8347-9AE1-147363673689}"/>
              </a:ext>
            </a:extLst>
          </p:cNvPr>
          <p:cNvSpPr>
            <a:spLocks noGrp="1"/>
          </p:cNvSpPr>
          <p:nvPr>
            <p:ph type="dt" sz="half" idx="10"/>
          </p:nvPr>
        </p:nvSpPr>
        <p:spPr/>
        <p:txBody>
          <a:bodyPr/>
          <a:lstStyle/>
          <a:p>
            <a:pPr defTabSz="609585"/>
            <a:fld id="{12CEF10F-437A-1E47-9122-F08C813F0AE8}" type="datetime4">
              <a:rPr lang="en-CA">
                <a:solidFill>
                  <a:srgbClr val="4C555C"/>
                </a:solidFill>
              </a:rPr>
              <a:pPr defTabSz="609585"/>
              <a:t>March 22, 2023</a:t>
            </a:fld>
            <a:endParaRPr lang="en-US">
              <a:solidFill>
                <a:srgbClr val="4C555C"/>
              </a:solidFill>
            </a:endParaRPr>
          </a:p>
        </p:txBody>
      </p:sp>
    </p:spTree>
    <p:extLst>
      <p:ext uri="{BB962C8B-B14F-4D97-AF65-F5344CB8AC3E}">
        <p14:creationId xmlns:p14="http://schemas.microsoft.com/office/powerpoint/2010/main" val="3411441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79E72A00-D47E-8146-8984-E2A9F94658A8}"/>
              </a:ext>
            </a:extLst>
          </p:cNvPr>
          <p:cNvSpPr>
            <a:spLocks noGrp="1"/>
          </p:cNvSpPr>
          <p:nvPr>
            <p:ph type="title"/>
          </p:nvPr>
        </p:nvSpPr>
        <p:spPr>
          <a:xfrm>
            <a:off x="488704" y="494271"/>
            <a:ext cx="11708068" cy="655383"/>
          </a:xfrm>
        </p:spPr>
        <p:txBody>
          <a:bodyPr vert="horz" lIns="91440" tIns="45720" rIns="91440" bIns="0" rtlCol="0" anchor="b" anchorCtr="0">
            <a:noAutofit/>
          </a:bodyPr>
          <a:lstStyle/>
          <a:p>
            <a:r>
              <a:rPr lang="en-US" sz="3200" b="1">
                <a:latin typeface="Arial"/>
                <a:ea typeface="Roboto"/>
                <a:cs typeface="Arial"/>
              </a:rPr>
              <a:t>Where does ISS fit into the DRCP? </a:t>
            </a:r>
            <a:endParaRPr lang="en-US" sz="3200">
              <a:latin typeface="Arial"/>
              <a:ea typeface="Roboto"/>
              <a:cs typeface="Roboto"/>
            </a:endParaRPr>
          </a:p>
        </p:txBody>
      </p:sp>
      <p:sp>
        <p:nvSpPr>
          <p:cNvPr id="2" name="Content Placeholder">
            <a:extLst>
              <a:ext uri="{FF2B5EF4-FFF2-40B4-BE49-F238E27FC236}">
                <a16:creationId xmlns:a16="http://schemas.microsoft.com/office/drawing/2014/main" id="{7603E002-BF14-BF4A-A684-632A60D90B25}"/>
              </a:ext>
            </a:extLst>
          </p:cNvPr>
          <p:cNvSpPr>
            <a:spLocks noGrp="1"/>
          </p:cNvSpPr>
          <p:nvPr>
            <p:ph idx="1"/>
          </p:nvPr>
        </p:nvSpPr>
        <p:spPr>
          <a:xfrm>
            <a:off x="488407" y="1154422"/>
            <a:ext cx="6649037" cy="4665586"/>
          </a:xfrm>
        </p:spPr>
        <p:txBody>
          <a:bodyPr vert="horz" lIns="108000" tIns="45720" rIns="91440" bIns="45720" rtlCol="0" anchor="t">
            <a:normAutofit/>
          </a:bodyPr>
          <a:lstStyle/>
          <a:p>
            <a:pPr marL="15875" indent="0">
              <a:spcBef>
                <a:spcPts val="140"/>
              </a:spcBef>
              <a:buClr>
                <a:schemeClr val="tx1"/>
              </a:buClr>
              <a:buNone/>
              <a:tabLst>
                <a:tab pos="396230" algn="l"/>
                <a:tab pos="397077" algn="l"/>
              </a:tabLst>
            </a:pPr>
            <a:r>
              <a:rPr lang="en-US" sz="2000" spc="-13">
                <a:latin typeface="Arial"/>
                <a:ea typeface="Roboto"/>
                <a:cs typeface="Calibri"/>
              </a:rPr>
              <a:t>Bringing learning and awareness to forefront in terms of protection against intellectual property of research data and data theft. </a:t>
            </a:r>
            <a:endParaRPr lang="en-US" sz="2000">
              <a:latin typeface="Arial"/>
              <a:ea typeface="Roboto"/>
              <a:cs typeface="Roboto"/>
            </a:endParaRPr>
          </a:p>
          <a:p>
            <a:pPr marL="15875" indent="0">
              <a:spcBef>
                <a:spcPts val="140"/>
              </a:spcBef>
              <a:buClr>
                <a:schemeClr val="tx1"/>
              </a:buClr>
              <a:buNone/>
              <a:tabLst>
                <a:tab pos="396230" algn="l"/>
                <a:tab pos="397077" algn="l"/>
              </a:tabLst>
            </a:pPr>
            <a:endParaRPr lang="en-US" sz="2000" spc="-13">
              <a:latin typeface="Arial"/>
              <a:ea typeface="Roboto"/>
              <a:cs typeface="Calibri"/>
            </a:endParaRPr>
          </a:p>
          <a:p>
            <a:pPr marL="15875" indent="0">
              <a:spcBef>
                <a:spcPts val="140"/>
              </a:spcBef>
              <a:buClr>
                <a:schemeClr val="tx1"/>
              </a:buClr>
              <a:buNone/>
              <a:tabLst>
                <a:tab pos="396230" algn="l"/>
                <a:tab pos="397077" algn="l"/>
              </a:tabLst>
            </a:pPr>
            <a:r>
              <a:rPr lang="en-US" sz="2000" spc="-13">
                <a:latin typeface="Arial"/>
                <a:ea typeface="Roboto"/>
                <a:cs typeface="Calibri"/>
              </a:rPr>
              <a:t>Lead to creation of </a:t>
            </a:r>
            <a:r>
              <a:rPr lang="en-US" sz="2000" b="1" spc="-13">
                <a:latin typeface="Arial"/>
                <a:ea typeface="Roboto"/>
                <a:cs typeface="Calibri"/>
              </a:rPr>
              <a:t>training modules</a:t>
            </a:r>
            <a:r>
              <a:rPr lang="en-US" sz="2000" spc="-13">
                <a:latin typeface="Arial"/>
                <a:ea typeface="Roboto"/>
                <a:cs typeface="Calibri"/>
              </a:rPr>
              <a:t> that will be posted on Avenue2Learn with a tentative timeline of early 2023.</a:t>
            </a:r>
          </a:p>
          <a:p>
            <a:pPr marL="778510" indent="-456565">
              <a:spcBef>
                <a:spcPts val="140"/>
              </a:spcBef>
              <a:buClr>
                <a:schemeClr val="tx1"/>
              </a:buClr>
              <a:buFont typeface="Arial" panose="020B0604020202020204" pitchFamily="34" charset="0"/>
              <a:buChar char="•"/>
              <a:tabLst>
                <a:tab pos="396230" algn="l"/>
                <a:tab pos="397077" algn="l"/>
              </a:tabLst>
            </a:pPr>
            <a:r>
              <a:rPr lang="en-US" sz="2000" spc="-13">
                <a:latin typeface="Arial"/>
                <a:ea typeface="Roboto"/>
                <a:cs typeface="Calibri"/>
              </a:rPr>
              <a:t>Goal for modules to be a collaboration &amp; iterative between us and you, the research community! Your feedback will truly shape how these modules will be developed! </a:t>
            </a:r>
          </a:p>
          <a:p>
            <a:pPr marL="778510" indent="-456565">
              <a:spcBef>
                <a:spcPts val="140"/>
              </a:spcBef>
              <a:buClr>
                <a:schemeClr val="tx1"/>
              </a:buClr>
              <a:buFont typeface="Arial" panose="020B0604020202020204" pitchFamily="34" charset="0"/>
              <a:buChar char="•"/>
              <a:tabLst>
                <a:tab pos="396230" algn="l"/>
                <a:tab pos="397077" algn="l"/>
              </a:tabLst>
            </a:pPr>
            <a:r>
              <a:rPr lang="en-US" sz="2000" spc="-13">
                <a:latin typeface="Arial"/>
                <a:ea typeface="Roboto"/>
                <a:cs typeface="Calibri"/>
                <a:sym typeface="Wingdings" panose="05000000000000000000" pitchFamily="2" charset="2"/>
              </a:rPr>
              <a:t>Courses will continue to be improved following AODA standards.</a:t>
            </a:r>
            <a:endParaRPr lang="en-US" sz="2000" spc="-13">
              <a:latin typeface="Arial"/>
              <a:ea typeface="Roboto"/>
              <a:cs typeface="Calibri"/>
            </a:endParaRPr>
          </a:p>
          <a:p>
            <a:pPr marL="0" indent="0">
              <a:buNone/>
            </a:pPr>
            <a:endParaRPr lang="en-US">
              <a:cs typeface="Arial"/>
            </a:endParaRPr>
          </a:p>
        </p:txBody>
      </p:sp>
      <p:sp>
        <p:nvSpPr>
          <p:cNvPr id="4" name="Slide Number">
            <a:extLst>
              <a:ext uri="{FF2B5EF4-FFF2-40B4-BE49-F238E27FC236}">
                <a16:creationId xmlns:a16="http://schemas.microsoft.com/office/drawing/2014/main" id="{9AC65D79-4A0E-7F45-ACFD-83CB2C170A7C}"/>
              </a:ext>
            </a:extLst>
          </p:cNvPr>
          <p:cNvSpPr>
            <a:spLocks noGrp="1"/>
          </p:cNvSpPr>
          <p:nvPr>
            <p:ph type="sldNum" sz="quarter" idx="11"/>
          </p:nvPr>
        </p:nvSpPr>
        <p:spPr/>
        <p:txBody>
          <a:bodyPr/>
          <a:lstStyle/>
          <a:p>
            <a:pPr defTabSz="609585"/>
            <a:fld id="{E2CB33EA-91D6-F140-A440-0A130B2A34DE}" type="slidenum">
              <a:rPr lang="en-US">
                <a:solidFill>
                  <a:srgbClr val="4C555C"/>
                </a:solidFill>
              </a:rPr>
              <a:pPr defTabSz="609585"/>
              <a:t>21</a:t>
            </a:fld>
            <a:endParaRPr lang="en-US">
              <a:solidFill>
                <a:srgbClr val="4C555C"/>
              </a:solidFill>
            </a:endParaRPr>
          </a:p>
        </p:txBody>
      </p:sp>
      <p:sp>
        <p:nvSpPr>
          <p:cNvPr id="3" name="Date">
            <a:extLst>
              <a:ext uri="{FF2B5EF4-FFF2-40B4-BE49-F238E27FC236}">
                <a16:creationId xmlns:a16="http://schemas.microsoft.com/office/drawing/2014/main" id="{5326B243-4724-8347-9AE1-147363673689}"/>
              </a:ext>
            </a:extLst>
          </p:cNvPr>
          <p:cNvSpPr>
            <a:spLocks noGrp="1"/>
          </p:cNvSpPr>
          <p:nvPr>
            <p:ph type="dt" sz="half" idx="10"/>
          </p:nvPr>
        </p:nvSpPr>
        <p:spPr/>
        <p:txBody>
          <a:bodyPr/>
          <a:lstStyle/>
          <a:p>
            <a:pPr defTabSz="609585"/>
            <a:fld id="{12CEF10F-437A-1E47-9122-F08C813F0AE8}" type="datetime4">
              <a:rPr lang="en-CA">
                <a:solidFill>
                  <a:srgbClr val="4C555C"/>
                </a:solidFill>
              </a:rPr>
              <a:pPr defTabSz="609585"/>
              <a:t>March 22, 2023</a:t>
            </a:fld>
            <a:endParaRPr lang="en-US">
              <a:solidFill>
                <a:srgbClr val="4C555C"/>
              </a:solidFill>
            </a:endParaRPr>
          </a:p>
        </p:txBody>
      </p:sp>
      <p:pic>
        <p:nvPicPr>
          <p:cNvPr id="7" name="Picture 6" descr="White jigsaw puzzle and one final piece being added">
            <a:extLst>
              <a:ext uri="{FF2B5EF4-FFF2-40B4-BE49-F238E27FC236}">
                <a16:creationId xmlns:a16="http://schemas.microsoft.com/office/drawing/2014/main" id="{CE544AAD-37F7-39C2-DBB5-9B4D321BFC3A}"/>
              </a:ext>
            </a:extLst>
          </p:cNvPr>
          <p:cNvPicPr>
            <a:picLocks noChangeAspect="1"/>
          </p:cNvPicPr>
          <p:nvPr/>
        </p:nvPicPr>
        <p:blipFill>
          <a:blip r:embed="rId2"/>
          <a:stretch>
            <a:fillRect/>
          </a:stretch>
        </p:blipFill>
        <p:spPr>
          <a:xfrm>
            <a:off x="7424125" y="1213669"/>
            <a:ext cx="4042463" cy="3031848"/>
          </a:xfrm>
          <a:prstGeom prst="rect">
            <a:avLst/>
          </a:prstGeom>
        </p:spPr>
      </p:pic>
    </p:spTree>
    <p:extLst>
      <p:ext uri="{BB962C8B-B14F-4D97-AF65-F5344CB8AC3E}">
        <p14:creationId xmlns:p14="http://schemas.microsoft.com/office/powerpoint/2010/main" val="489561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79E72A00-D47E-8146-8984-E2A9F94658A8}"/>
              </a:ext>
            </a:extLst>
          </p:cNvPr>
          <p:cNvSpPr>
            <a:spLocks noGrp="1"/>
          </p:cNvSpPr>
          <p:nvPr>
            <p:ph type="title"/>
          </p:nvPr>
        </p:nvSpPr>
        <p:spPr>
          <a:xfrm>
            <a:off x="566353" y="278028"/>
            <a:ext cx="11708068" cy="655383"/>
          </a:xfrm>
        </p:spPr>
        <p:txBody>
          <a:bodyPr vert="horz" lIns="91440" tIns="45720" rIns="91440" bIns="0" rtlCol="0" anchor="b" anchorCtr="0">
            <a:noAutofit/>
          </a:bodyPr>
          <a:lstStyle/>
          <a:p>
            <a:r>
              <a:rPr lang="en-US" sz="3200" b="1" dirty="0">
                <a:latin typeface="Arial"/>
                <a:ea typeface="Roboto"/>
                <a:cs typeface="Arial"/>
              </a:rPr>
              <a:t>Modules Overview</a:t>
            </a:r>
          </a:p>
        </p:txBody>
      </p:sp>
      <p:sp>
        <p:nvSpPr>
          <p:cNvPr id="2" name="Content Placeholder">
            <a:extLst>
              <a:ext uri="{FF2B5EF4-FFF2-40B4-BE49-F238E27FC236}">
                <a16:creationId xmlns:a16="http://schemas.microsoft.com/office/drawing/2014/main" id="{7603E002-BF14-BF4A-A684-632A60D90B25}"/>
              </a:ext>
            </a:extLst>
          </p:cNvPr>
          <p:cNvSpPr>
            <a:spLocks noGrp="1"/>
          </p:cNvSpPr>
          <p:nvPr>
            <p:ph idx="1"/>
          </p:nvPr>
        </p:nvSpPr>
        <p:spPr>
          <a:xfrm>
            <a:off x="566353" y="850605"/>
            <a:ext cx="10925212" cy="4867065"/>
          </a:xfrm>
        </p:spPr>
        <p:txBody>
          <a:bodyPr vert="horz" lIns="108000" tIns="45720" rIns="91440" bIns="45720" rtlCol="0" anchor="t">
            <a:noAutofit/>
          </a:bodyPr>
          <a:lstStyle/>
          <a:p>
            <a:pPr marL="0" indent="0">
              <a:buNone/>
            </a:pPr>
            <a:r>
              <a:rPr lang="en-GB" sz="2000" kern="0" dirty="0">
                <a:solidFill>
                  <a:schemeClr val="accent1"/>
                </a:solidFill>
                <a:latin typeface="Arial"/>
                <a:ea typeface="Roboto"/>
                <a:cs typeface="Roboto"/>
              </a:rPr>
              <a:t>Topics with some applicability </a:t>
            </a:r>
          </a:p>
          <a:p>
            <a:pPr marL="342265" indent="-342265">
              <a:buFont typeface="Arial" panose="020B0604020202020204" pitchFamily="34" charset="0"/>
              <a:buChar char="•"/>
            </a:pPr>
            <a:r>
              <a:rPr lang="en-GB" sz="2000" b="1" kern="0" dirty="0">
                <a:latin typeface="Arial"/>
                <a:ea typeface="Roboto"/>
                <a:cs typeface="Roboto"/>
              </a:rPr>
              <a:t>Data Storage </a:t>
            </a:r>
            <a:r>
              <a:rPr lang="en-GB" sz="2000" kern="0" dirty="0">
                <a:latin typeface="Arial"/>
                <a:ea typeface="Roboto"/>
                <a:cs typeface="Roboto"/>
              </a:rPr>
              <a:t>(local/networked/cloud storage, backups, ...)</a:t>
            </a:r>
          </a:p>
          <a:p>
            <a:pPr marL="380365" indent="-380365">
              <a:buFont typeface="Arial" panose="020B0604020202020204" pitchFamily="34" charset="0"/>
              <a:buChar char="•"/>
            </a:pPr>
            <a:r>
              <a:rPr lang="en-GB" sz="2000" b="1" kern="0" dirty="0">
                <a:latin typeface="Arial"/>
                <a:ea typeface="Roboto"/>
                <a:cs typeface="Roboto"/>
              </a:rPr>
              <a:t>Intro to Research Data Management </a:t>
            </a:r>
            <a:r>
              <a:rPr lang="en-GB" sz="2000" kern="0" dirty="0">
                <a:latin typeface="Arial"/>
                <a:ea typeface="Roboto"/>
                <a:cs typeface="Roboto"/>
              </a:rPr>
              <a:t>(data management planning, data deposit...)</a:t>
            </a:r>
          </a:p>
          <a:p>
            <a:pPr marL="342265" indent="-342265"/>
            <a:endParaRPr lang="en-GB" sz="2000" kern="0" dirty="0">
              <a:latin typeface="Arial"/>
              <a:ea typeface="Roboto"/>
              <a:cs typeface="Roboto"/>
            </a:endParaRPr>
          </a:p>
          <a:p>
            <a:pPr marL="0" indent="0">
              <a:buNone/>
            </a:pPr>
            <a:r>
              <a:rPr lang="en-GB" sz="2000" kern="0" dirty="0">
                <a:solidFill>
                  <a:schemeClr val="accent1"/>
                </a:solidFill>
                <a:latin typeface="Arial"/>
                <a:ea typeface="Roboto"/>
                <a:cs typeface="Roboto"/>
              </a:rPr>
              <a:t>IT Security Topics for the McMaster community </a:t>
            </a:r>
          </a:p>
          <a:p>
            <a:pPr marL="380365" indent="-380365">
              <a:buFont typeface="Arial" panose="020B0604020202020204" pitchFamily="34" charset="0"/>
              <a:buChar char="•"/>
            </a:pPr>
            <a:r>
              <a:rPr lang="en-GB" sz="2000" b="1" kern="0" dirty="0">
                <a:latin typeface="Arial"/>
                <a:ea typeface="Roboto"/>
                <a:cs typeface="Roboto"/>
              </a:rPr>
              <a:t>Cyberattacks </a:t>
            </a:r>
            <a:r>
              <a:rPr lang="en-GB" sz="2000" kern="0" dirty="0">
                <a:latin typeface="Arial"/>
                <a:ea typeface="Roboto"/>
                <a:cs typeface="Roboto"/>
              </a:rPr>
              <a:t>(malware, ransomware, ...)</a:t>
            </a:r>
          </a:p>
          <a:p>
            <a:pPr marL="380365" indent="-380365">
              <a:buFont typeface="Arial" panose="020B0604020202020204" pitchFamily="34" charset="0"/>
              <a:buChar char="•"/>
            </a:pPr>
            <a:r>
              <a:rPr lang="en-GB" sz="2000" b="1" kern="0" dirty="0">
                <a:latin typeface="Arial"/>
                <a:ea typeface="Roboto"/>
                <a:cs typeface="Roboto"/>
              </a:rPr>
              <a:t>Incident Response </a:t>
            </a:r>
            <a:r>
              <a:rPr lang="en-GB" sz="2000" kern="0" dirty="0">
                <a:latin typeface="Arial"/>
                <a:ea typeface="Roboto"/>
                <a:cs typeface="Roboto"/>
              </a:rPr>
              <a:t>(IT Security, contacts at McMaster)</a:t>
            </a:r>
          </a:p>
          <a:p>
            <a:pPr marL="380365" indent="-380365">
              <a:buFont typeface="Arial" panose="020B0604020202020204" pitchFamily="34" charset="0"/>
              <a:buChar char="•"/>
            </a:pPr>
            <a:r>
              <a:rPr lang="en-GB" sz="2000" b="1" kern="0" dirty="0">
                <a:latin typeface="Arial"/>
                <a:ea typeface="Roboto"/>
                <a:cs typeface="Roboto"/>
              </a:rPr>
              <a:t>Mobile Security </a:t>
            </a:r>
            <a:r>
              <a:rPr lang="en-GB" sz="2000" kern="0" dirty="0">
                <a:latin typeface="Arial"/>
                <a:ea typeface="Roboto"/>
                <a:cs typeface="Roboto"/>
              </a:rPr>
              <a:t>(overview of mobile security issues)</a:t>
            </a:r>
          </a:p>
          <a:p>
            <a:pPr marL="380365" indent="-380365">
              <a:buFont typeface="Arial" panose="020B0604020202020204" pitchFamily="34" charset="0"/>
              <a:buChar char="•"/>
            </a:pPr>
            <a:r>
              <a:rPr lang="en-GB" sz="2000" b="1" kern="0" dirty="0">
                <a:latin typeface="Arial"/>
                <a:ea typeface="Roboto"/>
                <a:cs typeface="Roboto"/>
              </a:rPr>
              <a:t>Multi-factor Authentication </a:t>
            </a:r>
            <a:r>
              <a:rPr lang="en-GB" sz="2000" kern="0" dirty="0">
                <a:latin typeface="Arial"/>
                <a:ea typeface="Roboto"/>
                <a:cs typeface="Roboto"/>
              </a:rPr>
              <a:t>(brief overview and McMaster MFA contacts)</a:t>
            </a:r>
          </a:p>
          <a:p>
            <a:pPr marL="380365" indent="-380365">
              <a:buFont typeface="Arial" panose="020B0604020202020204" pitchFamily="34" charset="0"/>
              <a:buChar char="•"/>
            </a:pPr>
            <a:r>
              <a:rPr lang="en-GB" sz="2000" b="1" kern="0" dirty="0">
                <a:latin typeface="Arial"/>
                <a:ea typeface="Roboto"/>
                <a:cs typeface="Roboto"/>
              </a:rPr>
              <a:t>Passwords </a:t>
            </a:r>
            <a:r>
              <a:rPr lang="en-GB" sz="2000" kern="0" dirty="0">
                <a:latin typeface="Arial"/>
                <a:ea typeface="Roboto"/>
                <a:cs typeface="Roboto"/>
              </a:rPr>
              <a:t>(guidelines, some McMaster specifics)</a:t>
            </a:r>
          </a:p>
          <a:p>
            <a:pPr marL="380365" indent="-380365">
              <a:buFont typeface="Arial" panose="020B0604020202020204" pitchFamily="34" charset="0"/>
              <a:buChar char="•"/>
            </a:pPr>
            <a:r>
              <a:rPr lang="en-GB" sz="2000" b="1" kern="0" dirty="0">
                <a:latin typeface="Arial"/>
                <a:ea typeface="Roboto"/>
                <a:cs typeface="Roboto"/>
              </a:rPr>
              <a:t>Physical Computer Security </a:t>
            </a:r>
            <a:r>
              <a:rPr lang="en-GB" sz="2000" kern="0" dirty="0">
                <a:latin typeface="Arial"/>
                <a:ea typeface="Roboto"/>
                <a:cs typeface="Roboto"/>
              </a:rPr>
              <a:t>(locks, physical impersonation, …)</a:t>
            </a:r>
          </a:p>
          <a:p>
            <a:pPr marL="380365" indent="-380365">
              <a:buFont typeface="Arial" panose="020B0604020202020204" pitchFamily="34" charset="0"/>
              <a:buChar char="•"/>
            </a:pPr>
            <a:r>
              <a:rPr lang="en-GB" sz="2000" b="1" kern="0" dirty="0">
                <a:latin typeface="Arial"/>
                <a:ea typeface="Roboto"/>
                <a:cs typeface="Roboto"/>
              </a:rPr>
              <a:t>Social Engineering </a:t>
            </a:r>
            <a:r>
              <a:rPr lang="en-GB" sz="2000" kern="0" dirty="0">
                <a:latin typeface="Arial"/>
                <a:ea typeface="Roboto"/>
                <a:cs typeface="Roboto"/>
              </a:rPr>
              <a:t>(phishing, impersonation, ...)</a:t>
            </a:r>
          </a:p>
          <a:p>
            <a:pPr marL="380365" indent="-380365">
              <a:buFont typeface="Arial" panose="020B0604020202020204" pitchFamily="34" charset="0"/>
              <a:buChar char="•"/>
            </a:pPr>
            <a:r>
              <a:rPr lang="en-GB" sz="2000" b="1" kern="0" dirty="0">
                <a:latin typeface="Arial"/>
                <a:ea typeface="Roboto"/>
                <a:cs typeface="Roboto"/>
              </a:rPr>
              <a:t>Web Usage </a:t>
            </a:r>
            <a:r>
              <a:rPr lang="en-GB" sz="2000" kern="0" dirty="0">
                <a:latin typeface="Arial"/>
                <a:ea typeface="Roboto"/>
                <a:cs typeface="Roboto"/>
              </a:rPr>
              <a:t>(recommended practices for web use)</a:t>
            </a:r>
          </a:p>
          <a:p>
            <a:pPr marL="0" indent="0">
              <a:buNone/>
            </a:pPr>
            <a:endParaRPr lang="en-US" sz="2000" dirty="0">
              <a:latin typeface="Arial"/>
              <a:ea typeface="Roboto"/>
              <a:cs typeface="Roboto"/>
            </a:endParaRPr>
          </a:p>
        </p:txBody>
      </p:sp>
      <p:sp>
        <p:nvSpPr>
          <p:cNvPr id="4" name="Slide Number">
            <a:extLst>
              <a:ext uri="{FF2B5EF4-FFF2-40B4-BE49-F238E27FC236}">
                <a16:creationId xmlns:a16="http://schemas.microsoft.com/office/drawing/2014/main" id="{9AC65D79-4A0E-7F45-ACFD-83CB2C170A7C}"/>
              </a:ext>
            </a:extLst>
          </p:cNvPr>
          <p:cNvSpPr>
            <a:spLocks noGrp="1"/>
          </p:cNvSpPr>
          <p:nvPr>
            <p:ph type="sldNum" sz="quarter" idx="11"/>
          </p:nvPr>
        </p:nvSpPr>
        <p:spPr/>
        <p:txBody>
          <a:bodyPr/>
          <a:lstStyle/>
          <a:p>
            <a:pPr defTabSz="609585"/>
            <a:fld id="{E2CB33EA-91D6-F140-A440-0A130B2A34DE}" type="slidenum">
              <a:rPr lang="en-US">
                <a:solidFill>
                  <a:srgbClr val="4C555C"/>
                </a:solidFill>
              </a:rPr>
              <a:pPr defTabSz="609585"/>
              <a:t>22</a:t>
            </a:fld>
            <a:endParaRPr lang="en-US">
              <a:solidFill>
                <a:srgbClr val="4C555C"/>
              </a:solidFill>
            </a:endParaRPr>
          </a:p>
        </p:txBody>
      </p:sp>
      <p:sp>
        <p:nvSpPr>
          <p:cNvPr id="3" name="Date">
            <a:extLst>
              <a:ext uri="{FF2B5EF4-FFF2-40B4-BE49-F238E27FC236}">
                <a16:creationId xmlns:a16="http://schemas.microsoft.com/office/drawing/2014/main" id="{5326B243-4724-8347-9AE1-147363673689}"/>
              </a:ext>
            </a:extLst>
          </p:cNvPr>
          <p:cNvSpPr>
            <a:spLocks noGrp="1"/>
          </p:cNvSpPr>
          <p:nvPr>
            <p:ph type="dt" sz="half" idx="10"/>
          </p:nvPr>
        </p:nvSpPr>
        <p:spPr/>
        <p:txBody>
          <a:bodyPr/>
          <a:lstStyle/>
          <a:p>
            <a:pPr defTabSz="609585"/>
            <a:fld id="{12CEF10F-437A-1E47-9122-F08C813F0AE8}" type="datetime4">
              <a:rPr lang="en-CA">
                <a:solidFill>
                  <a:srgbClr val="4C555C"/>
                </a:solidFill>
              </a:rPr>
              <a:pPr defTabSz="609585"/>
              <a:t>March 22, 2023</a:t>
            </a:fld>
            <a:endParaRPr lang="en-US">
              <a:solidFill>
                <a:srgbClr val="4C555C"/>
              </a:solidFill>
            </a:endParaRPr>
          </a:p>
        </p:txBody>
      </p:sp>
    </p:spTree>
    <p:extLst>
      <p:ext uri="{BB962C8B-B14F-4D97-AF65-F5344CB8AC3E}">
        <p14:creationId xmlns:p14="http://schemas.microsoft.com/office/powerpoint/2010/main" val="3192557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79E72A00-D47E-8146-8984-E2A9F94658A8}"/>
              </a:ext>
            </a:extLst>
          </p:cNvPr>
          <p:cNvSpPr>
            <a:spLocks noGrp="1"/>
          </p:cNvSpPr>
          <p:nvPr>
            <p:ph type="title"/>
          </p:nvPr>
        </p:nvSpPr>
        <p:spPr>
          <a:xfrm>
            <a:off x="412020" y="381001"/>
            <a:ext cx="11708068" cy="655383"/>
          </a:xfrm>
        </p:spPr>
        <p:txBody>
          <a:bodyPr>
            <a:noAutofit/>
          </a:bodyPr>
          <a:lstStyle/>
          <a:p>
            <a:r>
              <a:rPr lang="en-US" sz="3200" b="1">
                <a:latin typeface="Arial"/>
                <a:ea typeface="Roboto"/>
                <a:cs typeface="Arial"/>
              </a:rPr>
              <a:t>Lab and Office Placement of IT Systems</a:t>
            </a:r>
          </a:p>
        </p:txBody>
      </p:sp>
      <p:sp>
        <p:nvSpPr>
          <p:cNvPr id="2" name="Content Placeholder">
            <a:extLst>
              <a:ext uri="{FF2B5EF4-FFF2-40B4-BE49-F238E27FC236}">
                <a16:creationId xmlns:a16="http://schemas.microsoft.com/office/drawing/2014/main" id="{7603E002-BF14-BF4A-A684-632A60D90B25}"/>
              </a:ext>
            </a:extLst>
          </p:cNvPr>
          <p:cNvSpPr>
            <a:spLocks noGrp="1"/>
          </p:cNvSpPr>
          <p:nvPr>
            <p:ph idx="1"/>
          </p:nvPr>
        </p:nvSpPr>
        <p:spPr>
          <a:xfrm>
            <a:off x="507246" y="1088772"/>
            <a:ext cx="6366285" cy="5098072"/>
          </a:xfrm>
        </p:spPr>
        <p:txBody>
          <a:bodyPr vert="horz" lIns="108000" tIns="45720" rIns="91440" bIns="45720" rtlCol="0" anchor="t">
            <a:normAutofit/>
          </a:bodyPr>
          <a:lstStyle/>
          <a:p>
            <a:pPr marL="0" indent="0">
              <a:spcBef>
                <a:spcPts val="140"/>
              </a:spcBef>
              <a:buClr>
                <a:schemeClr val="tx1"/>
              </a:buClr>
              <a:buNone/>
              <a:tabLst>
                <a:tab pos="396230" algn="l"/>
                <a:tab pos="397077" algn="l"/>
              </a:tabLst>
            </a:pPr>
            <a:r>
              <a:rPr lang="en-US" sz="2000" spc="-13">
                <a:latin typeface="Arial"/>
                <a:ea typeface="Roboto"/>
                <a:cs typeface="Calibri"/>
              </a:rPr>
              <a:t>As part of our extended service offering; various blueprints are currently in development in order to properly standardize how IT systems are being connected to the McMaster IT network.  </a:t>
            </a:r>
          </a:p>
          <a:p>
            <a:pPr marL="15875" indent="-342265">
              <a:spcBef>
                <a:spcPts val="140"/>
              </a:spcBef>
              <a:buClr>
                <a:schemeClr val="tx1"/>
              </a:buClr>
              <a:tabLst>
                <a:tab pos="396230" algn="l"/>
                <a:tab pos="397077" algn="l"/>
              </a:tabLst>
            </a:pPr>
            <a:endParaRPr lang="en-US" sz="2000" spc="-13">
              <a:latin typeface="Arial"/>
              <a:ea typeface="Roboto"/>
              <a:cs typeface="Calibri"/>
            </a:endParaRPr>
          </a:p>
          <a:p>
            <a:pPr marL="473075" indent="-456565">
              <a:spcBef>
                <a:spcPts val="140"/>
              </a:spcBef>
              <a:buClr>
                <a:schemeClr val="tx1"/>
              </a:buClr>
              <a:buFont typeface="Arial" panose="020B0604020202020204" pitchFamily="34" charset="0"/>
              <a:buChar char="•"/>
              <a:tabLst>
                <a:tab pos="396230" algn="l"/>
                <a:tab pos="397077" algn="l"/>
              </a:tabLst>
            </a:pPr>
            <a:r>
              <a:rPr lang="en-US" sz="2000" spc="-13">
                <a:latin typeface="Arial"/>
                <a:ea typeface="Roboto"/>
                <a:cs typeface="Calibri"/>
              </a:rPr>
              <a:t>These blueprints will act as the foundation for future expansion and development of spaces, reduce guesswork, and improve overall security for our research community. </a:t>
            </a:r>
          </a:p>
          <a:p>
            <a:pPr marL="473075" indent="-456565">
              <a:spcBef>
                <a:spcPts val="140"/>
              </a:spcBef>
              <a:buClr>
                <a:schemeClr val="tx1"/>
              </a:buClr>
              <a:buFont typeface="Arial" panose="020B0604020202020204" pitchFamily="34" charset="0"/>
              <a:buChar char="•"/>
              <a:tabLst>
                <a:tab pos="396230" algn="l"/>
                <a:tab pos="397077" algn="l"/>
              </a:tabLst>
            </a:pPr>
            <a:endParaRPr lang="en-US" sz="2000" spc="-13">
              <a:latin typeface="Arial"/>
              <a:ea typeface="Roboto"/>
              <a:cs typeface="Calibri"/>
            </a:endParaRPr>
          </a:p>
          <a:p>
            <a:pPr marL="473075" indent="-456565">
              <a:spcBef>
                <a:spcPts val="140"/>
              </a:spcBef>
              <a:buClr>
                <a:schemeClr val="tx1"/>
              </a:buClr>
              <a:buFont typeface="Arial" panose="020B0604020202020204" pitchFamily="34" charset="0"/>
              <a:buChar char="•"/>
              <a:tabLst>
                <a:tab pos="396230" algn="l"/>
                <a:tab pos="397077" algn="l"/>
              </a:tabLst>
            </a:pPr>
            <a:r>
              <a:rPr lang="en-US" sz="2000" spc="-13">
                <a:latin typeface="Arial"/>
                <a:ea typeface="Roboto"/>
                <a:cs typeface="Calibri"/>
              </a:rPr>
              <a:t>Our team can be flexible &amp; adapt the blueprints to suit your needs and confront while maintaining the IT Security standards we’ve already put in place. </a:t>
            </a:r>
            <a:r>
              <a:rPr lang="en-US" sz="2000" b="1" spc="-13">
                <a:latin typeface="Arial"/>
                <a:ea typeface="Roboto"/>
                <a:cs typeface="Calibri"/>
              </a:rPr>
              <a:t>	</a:t>
            </a:r>
          </a:p>
          <a:p>
            <a:pPr marL="0" indent="0">
              <a:buNone/>
            </a:pPr>
            <a:endParaRPr lang="en-US" sz="2000">
              <a:latin typeface="Arial"/>
              <a:ea typeface="Roboto"/>
              <a:cs typeface="Roboto"/>
            </a:endParaRPr>
          </a:p>
        </p:txBody>
      </p:sp>
      <p:sp>
        <p:nvSpPr>
          <p:cNvPr id="4" name="Slide Number">
            <a:extLst>
              <a:ext uri="{FF2B5EF4-FFF2-40B4-BE49-F238E27FC236}">
                <a16:creationId xmlns:a16="http://schemas.microsoft.com/office/drawing/2014/main" id="{9AC65D79-4A0E-7F45-ACFD-83CB2C170A7C}"/>
              </a:ext>
            </a:extLst>
          </p:cNvPr>
          <p:cNvSpPr>
            <a:spLocks noGrp="1"/>
          </p:cNvSpPr>
          <p:nvPr>
            <p:ph type="sldNum" sz="quarter" idx="11"/>
          </p:nvPr>
        </p:nvSpPr>
        <p:spPr/>
        <p:txBody>
          <a:bodyPr/>
          <a:lstStyle/>
          <a:p>
            <a:pPr defTabSz="609585"/>
            <a:fld id="{E2CB33EA-91D6-F140-A440-0A130B2A34DE}" type="slidenum">
              <a:rPr lang="en-US">
                <a:solidFill>
                  <a:srgbClr val="4C555C"/>
                </a:solidFill>
              </a:rPr>
              <a:pPr defTabSz="609585"/>
              <a:t>23</a:t>
            </a:fld>
            <a:endParaRPr lang="en-US">
              <a:solidFill>
                <a:srgbClr val="4C555C"/>
              </a:solidFill>
            </a:endParaRPr>
          </a:p>
        </p:txBody>
      </p:sp>
      <p:sp>
        <p:nvSpPr>
          <p:cNvPr id="3" name="Date">
            <a:extLst>
              <a:ext uri="{FF2B5EF4-FFF2-40B4-BE49-F238E27FC236}">
                <a16:creationId xmlns:a16="http://schemas.microsoft.com/office/drawing/2014/main" id="{5326B243-4724-8347-9AE1-147363673689}"/>
              </a:ext>
            </a:extLst>
          </p:cNvPr>
          <p:cNvSpPr>
            <a:spLocks noGrp="1"/>
          </p:cNvSpPr>
          <p:nvPr>
            <p:ph type="dt" sz="half" idx="10"/>
          </p:nvPr>
        </p:nvSpPr>
        <p:spPr/>
        <p:txBody>
          <a:bodyPr/>
          <a:lstStyle/>
          <a:p>
            <a:pPr defTabSz="609585"/>
            <a:fld id="{12CEF10F-437A-1E47-9122-F08C813F0AE8}" type="datetime4">
              <a:rPr lang="en-CA">
                <a:solidFill>
                  <a:srgbClr val="4C555C"/>
                </a:solidFill>
              </a:rPr>
              <a:pPr defTabSz="609585"/>
              <a:t>March 22, 2023</a:t>
            </a:fld>
            <a:endParaRPr lang="en-US">
              <a:solidFill>
                <a:srgbClr val="4C555C"/>
              </a:solidFill>
            </a:endParaRPr>
          </a:p>
        </p:txBody>
      </p:sp>
      <p:pic>
        <p:nvPicPr>
          <p:cNvPr id="6" name="Picture 5" descr="Blueprint of a residential house">
            <a:extLst>
              <a:ext uri="{FF2B5EF4-FFF2-40B4-BE49-F238E27FC236}">
                <a16:creationId xmlns:a16="http://schemas.microsoft.com/office/drawing/2014/main" id="{083DEBAC-FECA-6015-E0E0-5EDB8A800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0719" y="1247160"/>
            <a:ext cx="4734045" cy="3169072"/>
          </a:xfrm>
          <a:prstGeom prst="rect">
            <a:avLst/>
          </a:prstGeom>
        </p:spPr>
      </p:pic>
    </p:spTree>
    <p:extLst>
      <p:ext uri="{BB962C8B-B14F-4D97-AF65-F5344CB8AC3E}">
        <p14:creationId xmlns:p14="http://schemas.microsoft.com/office/powerpoint/2010/main" val="3823531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E825B29C-AB9D-9548-9B59-27DCE58BD875}"/>
              </a:ext>
            </a:extLst>
          </p:cNvPr>
          <p:cNvSpPr>
            <a:spLocks noGrp="1"/>
          </p:cNvSpPr>
          <p:nvPr>
            <p:ph type="title"/>
          </p:nvPr>
        </p:nvSpPr>
        <p:spPr>
          <a:xfrm>
            <a:off x="808306" y="2413201"/>
            <a:ext cx="3703531" cy="1162051"/>
          </a:xfrm>
        </p:spPr>
        <p:txBody>
          <a:bodyPr anchor="b">
            <a:normAutofit/>
          </a:bodyPr>
          <a:lstStyle/>
          <a:p>
            <a:r>
              <a:rPr lang="en-US" sz="3200" b="1" dirty="0">
                <a:latin typeface="Arial"/>
                <a:ea typeface="Roboto"/>
                <a:cs typeface="Roboto"/>
              </a:rPr>
              <a:t>Blueprint </a:t>
            </a:r>
            <a:br>
              <a:rPr lang="en-US" sz="3200" b="1" dirty="0">
                <a:latin typeface="Arial"/>
                <a:ea typeface="Roboto"/>
                <a:cs typeface="Roboto"/>
              </a:rPr>
            </a:br>
            <a:r>
              <a:rPr lang="en-US" sz="3200" b="1" dirty="0">
                <a:latin typeface="Arial"/>
                <a:ea typeface="Roboto"/>
                <a:cs typeface="Roboto"/>
              </a:rPr>
              <a:t>Example</a:t>
            </a:r>
          </a:p>
        </p:txBody>
      </p:sp>
      <p:pic>
        <p:nvPicPr>
          <p:cNvPr id="7" name="Content Placeholder 6" descr="An informational graphic indicating a generalized network map of McMaster. Individual devices within Labs/Offices comprise private networks that connect to unique routers, which link together at a &quot;Layer 2 switch&quot;, several of which may link together at a &quot;Layer 3 switch&quot; which is protected by a campus firewall.">
            <a:extLst>
              <a:ext uri="{FF2B5EF4-FFF2-40B4-BE49-F238E27FC236}">
                <a16:creationId xmlns:a16="http://schemas.microsoft.com/office/drawing/2014/main" id="{9D642C4F-97FE-5618-186F-F6AB5971673E}"/>
              </a:ext>
            </a:extLst>
          </p:cNvPr>
          <p:cNvPicPr>
            <a:picLocks noGrp="1" noChangeAspect="1"/>
          </p:cNvPicPr>
          <p:nvPr>
            <p:ph idx="1"/>
          </p:nvPr>
        </p:nvPicPr>
        <p:blipFill>
          <a:blip r:embed="rId2"/>
          <a:stretch>
            <a:fillRect/>
          </a:stretch>
        </p:blipFill>
        <p:spPr>
          <a:xfrm>
            <a:off x="4895642" y="553028"/>
            <a:ext cx="4745065" cy="5200073"/>
          </a:xfrm>
          <a:prstGeom prst="rect">
            <a:avLst/>
          </a:prstGeom>
          <a:noFill/>
        </p:spPr>
      </p:pic>
      <p:sp>
        <p:nvSpPr>
          <p:cNvPr id="3" name="Slide Number">
            <a:extLst>
              <a:ext uri="{FF2B5EF4-FFF2-40B4-BE49-F238E27FC236}">
                <a16:creationId xmlns:a16="http://schemas.microsoft.com/office/drawing/2014/main" id="{94BB67FE-B643-2C40-AB26-8130B9DDFC40}"/>
              </a:ext>
            </a:extLst>
          </p:cNvPr>
          <p:cNvSpPr>
            <a:spLocks noGrp="1"/>
          </p:cNvSpPr>
          <p:nvPr>
            <p:ph type="sldNum" sz="quarter" idx="11"/>
          </p:nvPr>
        </p:nvSpPr>
        <p:spPr>
          <a:xfrm>
            <a:off x="9640707" y="6346518"/>
            <a:ext cx="639367" cy="365125"/>
          </a:xfrm>
        </p:spPr>
        <p:txBody>
          <a:bodyPr anchor="ctr">
            <a:normAutofit/>
          </a:bodyPr>
          <a:lstStyle/>
          <a:p>
            <a:pPr defTabSz="609585">
              <a:spcAft>
                <a:spcPts val="800"/>
              </a:spcAft>
            </a:pPr>
            <a:fld id="{E2CB33EA-91D6-F140-A440-0A130B2A34DE}" type="slidenum">
              <a:rPr lang="en-US">
                <a:solidFill>
                  <a:srgbClr val="4C555C"/>
                </a:solidFill>
              </a:rPr>
              <a:pPr defTabSz="609585">
                <a:spcAft>
                  <a:spcPts val="800"/>
                </a:spcAft>
              </a:pPr>
              <a:t>24</a:t>
            </a:fld>
            <a:endParaRPr lang="en-US">
              <a:solidFill>
                <a:srgbClr val="4C555C"/>
              </a:solidFill>
            </a:endParaRPr>
          </a:p>
        </p:txBody>
      </p:sp>
      <p:sp>
        <p:nvSpPr>
          <p:cNvPr id="2" name="Date">
            <a:extLst>
              <a:ext uri="{FF2B5EF4-FFF2-40B4-BE49-F238E27FC236}">
                <a16:creationId xmlns:a16="http://schemas.microsoft.com/office/drawing/2014/main" id="{CCE8E236-5F3E-8645-901E-A05243FB615E}"/>
              </a:ext>
            </a:extLst>
          </p:cNvPr>
          <p:cNvSpPr>
            <a:spLocks noGrp="1"/>
          </p:cNvSpPr>
          <p:nvPr>
            <p:ph type="dt" sz="half" idx="10"/>
          </p:nvPr>
        </p:nvSpPr>
        <p:spPr>
          <a:xfrm>
            <a:off x="7000611" y="6346519"/>
            <a:ext cx="2611620" cy="365125"/>
          </a:xfrm>
        </p:spPr>
        <p:txBody>
          <a:bodyPr anchor="ctr">
            <a:normAutofit/>
          </a:bodyPr>
          <a:lstStyle/>
          <a:p>
            <a:pPr defTabSz="609585">
              <a:spcAft>
                <a:spcPts val="800"/>
              </a:spcAft>
            </a:pPr>
            <a:fld id="{12CEF10F-437A-1E47-9122-F08C813F0AE8}" type="datetime4">
              <a:rPr lang="en-CA">
                <a:solidFill>
                  <a:srgbClr val="4C555C"/>
                </a:solidFill>
              </a:rPr>
              <a:pPr defTabSz="609585">
                <a:spcAft>
                  <a:spcPts val="800"/>
                </a:spcAft>
              </a:pPr>
              <a:t>March 22, 2023</a:t>
            </a:fld>
            <a:endParaRPr lang="en-US">
              <a:solidFill>
                <a:srgbClr val="4C555C"/>
              </a:solidFill>
            </a:endParaRPr>
          </a:p>
        </p:txBody>
      </p:sp>
    </p:spTree>
    <p:extLst>
      <p:ext uri="{BB962C8B-B14F-4D97-AF65-F5344CB8AC3E}">
        <p14:creationId xmlns:p14="http://schemas.microsoft.com/office/powerpoint/2010/main" val="2836389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79E72A00-D47E-8146-8984-E2A9F94658A8}"/>
              </a:ext>
            </a:extLst>
          </p:cNvPr>
          <p:cNvSpPr>
            <a:spLocks noGrp="1"/>
          </p:cNvSpPr>
          <p:nvPr>
            <p:ph type="title"/>
          </p:nvPr>
        </p:nvSpPr>
        <p:spPr>
          <a:xfrm>
            <a:off x="1" y="391298"/>
            <a:ext cx="11708068" cy="655383"/>
          </a:xfrm>
        </p:spPr>
        <p:txBody>
          <a:bodyPr>
            <a:noAutofit/>
          </a:bodyPr>
          <a:lstStyle/>
          <a:p>
            <a:pPr algn="ctr"/>
            <a:r>
              <a:rPr lang="en-US" sz="3200" b="1">
                <a:latin typeface="Arial"/>
                <a:ea typeface="Roboto"/>
                <a:cs typeface="Arial"/>
              </a:rPr>
              <a:t>In Summary</a:t>
            </a:r>
          </a:p>
        </p:txBody>
      </p:sp>
      <p:sp>
        <p:nvSpPr>
          <p:cNvPr id="2" name="Content Placeholder">
            <a:extLst>
              <a:ext uri="{FF2B5EF4-FFF2-40B4-BE49-F238E27FC236}">
                <a16:creationId xmlns:a16="http://schemas.microsoft.com/office/drawing/2014/main" id="{7603E002-BF14-BF4A-A684-632A60D90B25}"/>
              </a:ext>
            </a:extLst>
          </p:cNvPr>
          <p:cNvSpPr>
            <a:spLocks noGrp="1"/>
          </p:cNvSpPr>
          <p:nvPr>
            <p:ph idx="1"/>
          </p:nvPr>
        </p:nvSpPr>
        <p:spPr>
          <a:xfrm>
            <a:off x="566311" y="1180819"/>
            <a:ext cx="10976698" cy="4867065"/>
          </a:xfrm>
        </p:spPr>
        <p:txBody>
          <a:bodyPr vert="horz" lIns="108000" tIns="45720" rIns="91440" bIns="45720" rtlCol="0" anchor="t">
            <a:normAutofit/>
          </a:bodyPr>
          <a:lstStyle/>
          <a:p>
            <a:pPr marL="380365" indent="-380365">
              <a:buFont typeface="Arial" panose="020B0604020202020204" pitchFamily="34" charset="0"/>
              <a:buChar char="•"/>
            </a:pPr>
            <a:r>
              <a:rPr lang="en-GB" sz="2000" kern="0">
                <a:latin typeface="Arial"/>
                <a:ea typeface="Roboto"/>
                <a:cs typeface="Roboto"/>
              </a:rPr>
              <a:t>The ISS team is here to support you with regards to protecting your research data from theft and intellectual property from the hands of cyber criminals. </a:t>
            </a:r>
          </a:p>
          <a:p>
            <a:pPr marL="380365" indent="-380365">
              <a:buFont typeface="Arial" panose="020B0604020202020204" pitchFamily="34" charset="0"/>
              <a:buChar char="•"/>
            </a:pPr>
            <a:endParaRPr lang="en-GB" sz="2000" kern="0">
              <a:latin typeface="Arial"/>
              <a:ea typeface="Roboto"/>
              <a:cs typeface="Roboto"/>
            </a:endParaRPr>
          </a:p>
          <a:p>
            <a:pPr marL="380365" indent="-380365">
              <a:buFont typeface="Arial" panose="020B0604020202020204" pitchFamily="34" charset="0"/>
              <a:buChar char="•"/>
            </a:pPr>
            <a:r>
              <a:rPr lang="en-GB" sz="2000" kern="0">
                <a:latin typeface="Arial"/>
                <a:ea typeface="Roboto"/>
                <a:cs typeface="Roboto"/>
              </a:rPr>
              <a:t>Whether it be through our training modules or blueprint template; we want to ensure you’re able to work with your research and data in a safe &amp; secure manner.  </a:t>
            </a:r>
          </a:p>
          <a:p>
            <a:pPr marL="342265" indent="-342265"/>
            <a:endParaRPr lang="en-GB" sz="2000" kern="0">
              <a:latin typeface="Arial"/>
              <a:ea typeface="Roboto"/>
              <a:cs typeface="Roboto"/>
            </a:endParaRPr>
          </a:p>
          <a:p>
            <a:pPr marL="380365" indent="-380365">
              <a:buFont typeface="Arial" panose="020B0604020202020204" pitchFamily="34" charset="0"/>
              <a:buChar char="•"/>
            </a:pPr>
            <a:r>
              <a:rPr lang="en-GB" sz="2000" kern="0">
                <a:latin typeface="Arial"/>
                <a:ea typeface="Roboto"/>
                <a:cs typeface="Roboto"/>
              </a:rPr>
              <a:t>If you have any questions or concerns with the training modules themselves or would like to provide your feedback to the Information Security Services team involved in the DRCP; please feel free to reach out to Information Security Research Analyst Miroslav Cika via email at </a:t>
            </a:r>
            <a:r>
              <a:rPr lang="en-GB" sz="2000" kern="0">
                <a:latin typeface="Arial"/>
                <a:ea typeface="Roboto"/>
                <a:cs typeface="Roboto"/>
                <a:hlinkClick r:id="rId2"/>
              </a:rPr>
              <a:t>cikam@mcmaster.ca</a:t>
            </a:r>
            <a:endParaRPr lang="en-GB" sz="2000" b="1" kern="0">
              <a:latin typeface="Arial"/>
              <a:ea typeface="Roboto"/>
              <a:cs typeface="Roboto"/>
            </a:endParaRPr>
          </a:p>
          <a:p>
            <a:pPr marL="0" indent="0">
              <a:buNone/>
            </a:pPr>
            <a:endParaRPr lang="en-US" sz="2000">
              <a:latin typeface="Arial"/>
              <a:ea typeface="Roboto"/>
              <a:cs typeface="Roboto"/>
            </a:endParaRPr>
          </a:p>
        </p:txBody>
      </p:sp>
      <p:sp>
        <p:nvSpPr>
          <p:cNvPr id="4" name="Slide Number">
            <a:extLst>
              <a:ext uri="{FF2B5EF4-FFF2-40B4-BE49-F238E27FC236}">
                <a16:creationId xmlns:a16="http://schemas.microsoft.com/office/drawing/2014/main" id="{9AC65D79-4A0E-7F45-ACFD-83CB2C170A7C}"/>
              </a:ext>
            </a:extLst>
          </p:cNvPr>
          <p:cNvSpPr>
            <a:spLocks noGrp="1"/>
          </p:cNvSpPr>
          <p:nvPr>
            <p:ph type="sldNum" sz="quarter" idx="11"/>
          </p:nvPr>
        </p:nvSpPr>
        <p:spPr/>
        <p:txBody>
          <a:bodyPr/>
          <a:lstStyle/>
          <a:p>
            <a:pPr defTabSz="609585"/>
            <a:fld id="{E2CB33EA-91D6-F140-A440-0A130B2A34DE}" type="slidenum">
              <a:rPr lang="en-US">
                <a:solidFill>
                  <a:srgbClr val="4C555C"/>
                </a:solidFill>
              </a:rPr>
              <a:pPr defTabSz="609585"/>
              <a:t>25</a:t>
            </a:fld>
            <a:endParaRPr lang="en-US">
              <a:solidFill>
                <a:srgbClr val="4C555C"/>
              </a:solidFill>
            </a:endParaRPr>
          </a:p>
        </p:txBody>
      </p:sp>
      <p:sp>
        <p:nvSpPr>
          <p:cNvPr id="3" name="Date">
            <a:extLst>
              <a:ext uri="{FF2B5EF4-FFF2-40B4-BE49-F238E27FC236}">
                <a16:creationId xmlns:a16="http://schemas.microsoft.com/office/drawing/2014/main" id="{5326B243-4724-8347-9AE1-147363673689}"/>
              </a:ext>
            </a:extLst>
          </p:cNvPr>
          <p:cNvSpPr>
            <a:spLocks noGrp="1"/>
          </p:cNvSpPr>
          <p:nvPr>
            <p:ph type="dt" sz="half" idx="10"/>
          </p:nvPr>
        </p:nvSpPr>
        <p:spPr/>
        <p:txBody>
          <a:bodyPr/>
          <a:lstStyle/>
          <a:p>
            <a:pPr defTabSz="609585"/>
            <a:fld id="{12CEF10F-437A-1E47-9122-F08C813F0AE8}" type="datetime4">
              <a:rPr lang="en-CA">
                <a:solidFill>
                  <a:srgbClr val="4C555C"/>
                </a:solidFill>
              </a:rPr>
              <a:pPr defTabSz="609585"/>
              <a:t>March 22, 2023</a:t>
            </a:fld>
            <a:endParaRPr lang="en-US">
              <a:solidFill>
                <a:srgbClr val="4C555C"/>
              </a:solidFill>
            </a:endParaRPr>
          </a:p>
        </p:txBody>
      </p:sp>
    </p:spTree>
    <p:extLst>
      <p:ext uri="{BB962C8B-B14F-4D97-AF65-F5344CB8AC3E}">
        <p14:creationId xmlns:p14="http://schemas.microsoft.com/office/powerpoint/2010/main" val="2101424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42DD0C21-8FEE-4C18-8789-CC8ABE206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4B51757-7607-4CEA-A0EE-3C5BDC2C1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D8777A2-D4D9-CBDA-011E-89005FE94821}"/>
              </a:ext>
            </a:extLst>
          </p:cNvPr>
          <p:cNvSpPr>
            <a:spLocks noGrp="1"/>
          </p:cNvSpPr>
          <p:nvPr>
            <p:ph type="title"/>
          </p:nvPr>
        </p:nvSpPr>
        <p:spPr>
          <a:xfrm>
            <a:off x="531876" y="4731537"/>
            <a:ext cx="7772400" cy="1463040"/>
          </a:xfrm>
        </p:spPr>
        <p:txBody>
          <a:bodyPr vert="horz" lIns="91440" tIns="45720" rIns="91440" bIns="45720" rtlCol="0" anchor="ctr">
            <a:normAutofit/>
          </a:bodyPr>
          <a:lstStyle/>
          <a:p>
            <a:r>
              <a:rPr lang="en-US" cap="none">
                <a:solidFill>
                  <a:srgbClr val="FFFFFF"/>
                </a:solidFill>
                <a:latin typeface="Tw Cen MT"/>
              </a:rPr>
              <a:t>Please reach out!</a:t>
            </a:r>
          </a:p>
        </p:txBody>
      </p:sp>
      <p:cxnSp>
        <p:nvCxnSpPr>
          <p:cNvPr id="39" name="Straight Connector 38">
            <a:extLst>
              <a:ext uri="{FF2B5EF4-FFF2-40B4-BE49-F238E27FC236}">
                <a16:creationId xmlns:a16="http://schemas.microsoft.com/office/drawing/2014/main" id="{FEF39256-F095-41C8-8707-6C1A665E8F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06507" y="5220212"/>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Table 8">
            <a:extLst>
              <a:ext uri="{FF2B5EF4-FFF2-40B4-BE49-F238E27FC236}">
                <a16:creationId xmlns:a16="http://schemas.microsoft.com/office/drawing/2014/main" id="{257587C1-8EB7-42CA-37C1-7E36CF1DC687}"/>
              </a:ext>
            </a:extLst>
          </p:cNvPr>
          <p:cNvGraphicFramePr>
            <a:graphicFrameLocks/>
          </p:cNvGraphicFramePr>
          <p:nvPr>
            <p:extLst>
              <p:ext uri="{D42A27DB-BD31-4B8C-83A1-F6EECF244321}">
                <p14:modId xmlns:p14="http://schemas.microsoft.com/office/powerpoint/2010/main" val="2790050621"/>
              </p:ext>
            </p:extLst>
          </p:nvPr>
        </p:nvGraphicFramePr>
        <p:xfrm>
          <a:off x="634276" y="663423"/>
          <a:ext cx="10917637" cy="3115611"/>
        </p:xfrm>
        <a:graphic>
          <a:graphicData uri="http://schemas.openxmlformats.org/drawingml/2006/table">
            <a:tbl>
              <a:tblPr firstRow="1" bandRow="1">
                <a:tableStyleId>{69C7853C-536D-4A76-A0AE-DD22124D55A5}</a:tableStyleId>
              </a:tblPr>
              <a:tblGrid>
                <a:gridCol w="3985053">
                  <a:extLst>
                    <a:ext uri="{9D8B030D-6E8A-4147-A177-3AD203B41FA5}">
                      <a16:colId xmlns:a16="http://schemas.microsoft.com/office/drawing/2014/main" val="849938820"/>
                    </a:ext>
                  </a:extLst>
                </a:gridCol>
                <a:gridCol w="3140672">
                  <a:extLst>
                    <a:ext uri="{9D8B030D-6E8A-4147-A177-3AD203B41FA5}">
                      <a16:colId xmlns:a16="http://schemas.microsoft.com/office/drawing/2014/main" val="2079727965"/>
                    </a:ext>
                  </a:extLst>
                </a:gridCol>
                <a:gridCol w="3791912">
                  <a:extLst>
                    <a:ext uri="{9D8B030D-6E8A-4147-A177-3AD203B41FA5}">
                      <a16:colId xmlns:a16="http://schemas.microsoft.com/office/drawing/2014/main" val="277933559"/>
                    </a:ext>
                  </a:extLst>
                </a:gridCol>
              </a:tblGrid>
              <a:tr h="617379">
                <a:tc>
                  <a:txBody>
                    <a:bodyPr/>
                    <a:lstStyle/>
                    <a:p>
                      <a:pPr algn="ctr"/>
                      <a:r>
                        <a:rPr lang="en-US" sz="2800">
                          <a:solidFill>
                            <a:schemeClr val="tx1"/>
                          </a:solidFill>
                        </a:rPr>
                        <a:t>Group</a:t>
                      </a:r>
                    </a:p>
                  </a:txBody>
                  <a:tcPr marL="143576" marR="143576" marT="71788" marB="71788">
                    <a:solidFill>
                      <a:schemeClr val="accent3">
                        <a:lumMod val="60000"/>
                        <a:lumOff val="40000"/>
                      </a:schemeClr>
                    </a:solidFill>
                  </a:tcPr>
                </a:tc>
                <a:tc>
                  <a:txBody>
                    <a:bodyPr/>
                    <a:lstStyle/>
                    <a:p>
                      <a:pPr algn="ctr"/>
                      <a:r>
                        <a:rPr lang="en-US" sz="2800">
                          <a:solidFill>
                            <a:schemeClr val="tx1"/>
                          </a:solidFill>
                        </a:rPr>
                        <a:t>Email</a:t>
                      </a:r>
                    </a:p>
                  </a:txBody>
                  <a:tcPr marL="143576" marR="143576" marT="71788" marB="71788">
                    <a:solidFill>
                      <a:schemeClr val="accent3">
                        <a:lumMod val="60000"/>
                        <a:lumOff val="40000"/>
                      </a:schemeClr>
                    </a:solidFill>
                  </a:tcPr>
                </a:tc>
                <a:tc>
                  <a:txBody>
                    <a:bodyPr/>
                    <a:lstStyle/>
                    <a:p>
                      <a:pPr algn="ctr"/>
                      <a:r>
                        <a:rPr lang="en-US" sz="2800" dirty="0">
                          <a:solidFill>
                            <a:schemeClr val="tx1"/>
                          </a:solidFill>
                        </a:rPr>
                        <a:t>Website</a:t>
                      </a:r>
                    </a:p>
                  </a:txBody>
                  <a:tcPr marL="143576" marR="143576" marT="71788" marB="71788">
                    <a:solidFill>
                      <a:schemeClr val="accent3">
                        <a:lumMod val="60000"/>
                        <a:lumOff val="40000"/>
                      </a:schemeClr>
                    </a:solidFill>
                  </a:tcPr>
                </a:tc>
                <a:extLst>
                  <a:ext uri="{0D108BD9-81ED-4DB2-BD59-A6C34878D82A}">
                    <a16:rowId xmlns:a16="http://schemas.microsoft.com/office/drawing/2014/main" val="3181403323"/>
                  </a:ext>
                </a:extLst>
              </a:tr>
              <a:tr h="832744">
                <a:tc>
                  <a:txBody>
                    <a:bodyPr/>
                    <a:lstStyle/>
                    <a:p>
                      <a:pPr algn="ctr"/>
                      <a:r>
                        <a:rPr lang="en-US" sz="2000" kern="1200">
                          <a:effectLst/>
                        </a:rPr>
                        <a:t>Digital Research Commons Pilot (DRCP)</a:t>
                      </a:r>
                      <a:endParaRPr lang="en-US" sz="2000"/>
                    </a:p>
                  </a:txBody>
                  <a:tcPr marL="143576" marR="143576" marT="71788" marB="71788">
                    <a:solidFill>
                      <a:schemeClr val="accent3">
                        <a:lumMod val="40000"/>
                        <a:lumOff val="60000"/>
                      </a:schemeClr>
                    </a:solidFill>
                  </a:tcPr>
                </a:tc>
                <a:tc>
                  <a:txBody>
                    <a:bodyPr/>
                    <a:lstStyle/>
                    <a:p>
                      <a:pPr algn="ctr"/>
                      <a:r>
                        <a:rPr lang="en-US" sz="2000" u="sng" strike="noStrike" kern="1200">
                          <a:solidFill>
                            <a:schemeClr val="tx1">
                              <a:lumMod val="95000"/>
                              <a:lumOff val="5000"/>
                            </a:schemeClr>
                          </a:solidFill>
                          <a:effectLst/>
                          <a:hlinkClick r:id="rId3">
                            <a:extLst>
                              <a:ext uri="{A12FA001-AC4F-418D-AE19-62706E023703}">
                                <ahyp:hlinkClr xmlns:ahyp="http://schemas.microsoft.com/office/drawing/2018/hyperlinkcolor" val="tx"/>
                              </a:ext>
                            </a:extLst>
                          </a:hlinkClick>
                        </a:rPr>
                        <a:t>askresearch@mcmaster.ca</a:t>
                      </a:r>
                      <a:r>
                        <a:rPr lang="en-US" sz="2000" u="none" strike="noStrike" kern="1200">
                          <a:solidFill>
                            <a:schemeClr val="tx1">
                              <a:lumMod val="95000"/>
                              <a:lumOff val="5000"/>
                            </a:schemeClr>
                          </a:solidFill>
                          <a:effectLst/>
                          <a:hlinkClick r:id="rId3">
                            <a:extLst>
                              <a:ext uri="{A12FA001-AC4F-418D-AE19-62706E023703}">
                                <ahyp:hlinkClr xmlns:ahyp="http://schemas.microsoft.com/office/drawing/2018/hyperlinkcolor" val="tx"/>
                              </a:ext>
                            </a:extLst>
                          </a:hlinkClick>
                        </a:rPr>
                        <a:t> </a:t>
                      </a:r>
                      <a:endParaRPr lang="en-US" sz="2000">
                        <a:solidFill>
                          <a:schemeClr val="tx1">
                            <a:lumMod val="95000"/>
                            <a:lumOff val="5000"/>
                          </a:schemeClr>
                        </a:solidFill>
                      </a:endParaRPr>
                    </a:p>
                  </a:txBody>
                  <a:tcPr marL="143576" marR="143576" marT="71788" marB="71788">
                    <a:solidFill>
                      <a:schemeClr val="accent3">
                        <a:lumMod val="40000"/>
                        <a:lumOff val="60000"/>
                      </a:schemeClr>
                    </a:solidFill>
                  </a:tcPr>
                </a:tc>
                <a:tc>
                  <a:txBody>
                    <a:bodyPr/>
                    <a:lstStyle/>
                    <a:p>
                      <a:pPr algn="ctr"/>
                      <a:r>
                        <a:rPr lang="en-US" sz="2000" u="sng" strike="noStrike" kern="1200" dirty="0">
                          <a:solidFill>
                            <a:schemeClr val="tx1">
                              <a:lumMod val="95000"/>
                              <a:lumOff val="5000"/>
                            </a:schemeClr>
                          </a:solidFill>
                          <a:effectLst/>
                          <a:hlinkClick r:id="rId4">
                            <a:extLst>
                              <a:ext uri="{A12FA001-AC4F-418D-AE19-62706E023703}">
                                <ahyp:hlinkClr xmlns:ahyp="http://schemas.microsoft.com/office/drawing/2018/hyperlinkcolor" val="tx"/>
                              </a:ext>
                            </a:extLst>
                          </a:hlinkClick>
                        </a:rPr>
                        <a:t>u.mcmaster.ca/</a:t>
                      </a:r>
                      <a:r>
                        <a:rPr lang="en-US" sz="2000" u="sng" strike="noStrike" kern="1200" dirty="0" err="1">
                          <a:solidFill>
                            <a:schemeClr val="tx1">
                              <a:lumMod val="95000"/>
                              <a:lumOff val="5000"/>
                            </a:schemeClr>
                          </a:solidFill>
                          <a:effectLst/>
                          <a:hlinkClick r:id="rId4">
                            <a:extLst>
                              <a:ext uri="{A12FA001-AC4F-418D-AE19-62706E023703}">
                                <ahyp:hlinkClr xmlns:ahyp="http://schemas.microsoft.com/office/drawing/2018/hyperlinkcolor" val="tx"/>
                              </a:ext>
                            </a:extLst>
                          </a:hlinkClick>
                        </a:rPr>
                        <a:t>drcp</a:t>
                      </a:r>
                      <a:r>
                        <a:rPr lang="en-US" sz="2000" u="none" strike="noStrike" kern="1200" dirty="0">
                          <a:solidFill>
                            <a:schemeClr val="tx1">
                              <a:lumMod val="95000"/>
                              <a:lumOff val="5000"/>
                            </a:schemeClr>
                          </a:solidFill>
                          <a:effectLst/>
                        </a:rPr>
                        <a:t> </a:t>
                      </a:r>
                      <a:endParaRPr lang="en-US" sz="2000" dirty="0">
                        <a:solidFill>
                          <a:schemeClr val="tx1">
                            <a:lumMod val="95000"/>
                            <a:lumOff val="5000"/>
                          </a:schemeClr>
                        </a:solidFill>
                      </a:endParaRPr>
                    </a:p>
                  </a:txBody>
                  <a:tcPr marL="143576" marR="143576" marT="71788" marB="71788">
                    <a:solidFill>
                      <a:schemeClr val="accent3">
                        <a:lumMod val="40000"/>
                        <a:lumOff val="60000"/>
                      </a:schemeClr>
                    </a:solidFill>
                  </a:tcPr>
                </a:tc>
                <a:extLst>
                  <a:ext uri="{0D108BD9-81ED-4DB2-BD59-A6C34878D82A}">
                    <a16:rowId xmlns:a16="http://schemas.microsoft.com/office/drawing/2014/main" val="2813839418"/>
                  </a:ext>
                </a:extLst>
              </a:tr>
              <a:tr h="832744">
                <a:tc>
                  <a:txBody>
                    <a:bodyPr/>
                    <a:lstStyle/>
                    <a:p>
                      <a:pPr algn="ctr"/>
                      <a:r>
                        <a:rPr lang="en-US" sz="2000" kern="1200">
                          <a:effectLst/>
                        </a:rPr>
                        <a:t>Research Data Management (RDM)</a:t>
                      </a:r>
                      <a:endParaRPr lang="en-US" sz="2000"/>
                    </a:p>
                  </a:txBody>
                  <a:tcPr marL="143576" marR="143576" marT="71788" marB="71788">
                    <a:solidFill>
                      <a:schemeClr val="accent3">
                        <a:lumMod val="40000"/>
                        <a:lumOff val="60000"/>
                      </a:schemeClr>
                    </a:solidFill>
                  </a:tcPr>
                </a:tc>
                <a:tc>
                  <a:txBody>
                    <a:bodyPr/>
                    <a:lstStyle/>
                    <a:p>
                      <a:pPr algn="ctr"/>
                      <a:r>
                        <a:rPr lang="en-US" sz="2000" u="sng" strike="noStrike" kern="1200">
                          <a:solidFill>
                            <a:schemeClr val="tx1">
                              <a:lumMod val="95000"/>
                              <a:lumOff val="5000"/>
                            </a:schemeClr>
                          </a:solidFill>
                          <a:effectLst/>
                          <a:hlinkClick r:id="rId5">
                            <a:extLst>
                              <a:ext uri="{A12FA001-AC4F-418D-AE19-62706E023703}">
                                <ahyp:hlinkClr xmlns:ahyp="http://schemas.microsoft.com/office/drawing/2018/hyperlinkcolor" val="tx"/>
                              </a:ext>
                            </a:extLst>
                          </a:hlinkClick>
                        </a:rPr>
                        <a:t>rdm@mcmaster.ca</a:t>
                      </a:r>
                      <a:endParaRPr lang="en-US" sz="2000">
                        <a:solidFill>
                          <a:schemeClr val="tx1">
                            <a:lumMod val="95000"/>
                            <a:lumOff val="5000"/>
                          </a:schemeClr>
                        </a:solidFill>
                      </a:endParaRPr>
                    </a:p>
                  </a:txBody>
                  <a:tcPr marL="143576" marR="143576" marT="71788" marB="71788">
                    <a:solidFill>
                      <a:schemeClr val="accent3">
                        <a:lumMod val="40000"/>
                        <a:lumOff val="60000"/>
                      </a:schemeClr>
                    </a:solidFill>
                  </a:tcPr>
                </a:tc>
                <a:tc>
                  <a:txBody>
                    <a:bodyPr/>
                    <a:lstStyle/>
                    <a:p>
                      <a:pPr algn="ctr"/>
                      <a:r>
                        <a:rPr lang="en-US" sz="2000" u="sng" strike="noStrike" kern="1200">
                          <a:solidFill>
                            <a:schemeClr val="tx1">
                              <a:lumMod val="95000"/>
                              <a:lumOff val="5000"/>
                            </a:schemeClr>
                          </a:solidFill>
                          <a:effectLst/>
                          <a:hlinkClick r:id="rId6">
                            <a:extLst>
                              <a:ext uri="{A12FA001-AC4F-418D-AE19-62706E023703}">
                                <ahyp:hlinkClr xmlns:ahyp="http://schemas.microsoft.com/office/drawing/2018/hyperlinkcolor" val="tx"/>
                              </a:ext>
                            </a:extLst>
                          </a:hlinkClick>
                        </a:rPr>
                        <a:t>rdm.mcmaster.ca</a:t>
                      </a:r>
                      <a:r>
                        <a:rPr lang="en-US" sz="2000" u="none" strike="noStrike" kern="1200">
                          <a:solidFill>
                            <a:schemeClr val="tx1">
                              <a:lumMod val="95000"/>
                              <a:lumOff val="5000"/>
                            </a:schemeClr>
                          </a:solidFill>
                          <a:effectLst/>
                        </a:rPr>
                        <a:t> </a:t>
                      </a:r>
                      <a:endParaRPr lang="en-US" sz="2000">
                        <a:solidFill>
                          <a:schemeClr val="tx1">
                            <a:lumMod val="95000"/>
                            <a:lumOff val="5000"/>
                          </a:schemeClr>
                        </a:solidFill>
                      </a:endParaRPr>
                    </a:p>
                  </a:txBody>
                  <a:tcPr marL="143576" marR="143576" marT="71788" marB="71788">
                    <a:solidFill>
                      <a:schemeClr val="accent3">
                        <a:lumMod val="40000"/>
                        <a:lumOff val="60000"/>
                      </a:schemeClr>
                    </a:solidFill>
                  </a:tcPr>
                </a:tc>
                <a:extLst>
                  <a:ext uri="{0D108BD9-81ED-4DB2-BD59-A6C34878D82A}">
                    <a16:rowId xmlns:a16="http://schemas.microsoft.com/office/drawing/2014/main" val="2870929931"/>
                  </a:ext>
                </a:extLst>
              </a:tr>
              <a:tr h="832744">
                <a:tc>
                  <a:txBody>
                    <a:bodyPr/>
                    <a:lstStyle/>
                    <a:p>
                      <a:pPr algn="ctr"/>
                      <a:r>
                        <a:rPr lang="en-US" sz="2000"/>
                        <a:t>Information Security Services (ISS) </a:t>
                      </a:r>
                    </a:p>
                  </a:txBody>
                  <a:tcPr marL="143576" marR="143576" marT="71788" marB="71788">
                    <a:solidFill>
                      <a:schemeClr val="accent3">
                        <a:lumMod val="40000"/>
                        <a:lumOff val="60000"/>
                      </a:schemeClr>
                    </a:solidFill>
                  </a:tcPr>
                </a:tc>
                <a:tc>
                  <a:txBody>
                    <a:bodyPr/>
                    <a:lstStyle/>
                    <a:p>
                      <a:pPr algn="ctr"/>
                      <a:r>
                        <a:rPr lang="en-US" sz="2000" u="none" strike="noStrike" kern="1200" dirty="0">
                          <a:solidFill>
                            <a:schemeClr val="tx1">
                              <a:lumMod val="95000"/>
                              <a:lumOff val="5000"/>
                            </a:schemeClr>
                          </a:solidFill>
                          <a:effectLst/>
                        </a:rPr>
                        <a:t> </a:t>
                      </a:r>
                      <a:r>
                        <a:rPr lang="en-US" sz="2000" u="sng" strike="noStrike" kern="1200" dirty="0">
                          <a:solidFill>
                            <a:schemeClr val="tx1">
                              <a:lumMod val="95000"/>
                              <a:lumOff val="5000"/>
                            </a:schemeClr>
                          </a:solidFill>
                          <a:effectLst/>
                          <a:hlinkClick r:id="rId7">
                            <a:extLst>
                              <a:ext uri="{A12FA001-AC4F-418D-AE19-62706E023703}">
                                <ahyp:hlinkClr xmlns:ahyp="http://schemas.microsoft.com/office/drawing/2018/hyperlinkcolor" val="tx"/>
                              </a:ext>
                            </a:extLst>
                          </a:hlinkClick>
                        </a:rPr>
                        <a:t>c-it-security@mcmaster.ca</a:t>
                      </a:r>
                      <a:endParaRPr lang="en-US" sz="2000" dirty="0">
                        <a:solidFill>
                          <a:schemeClr val="tx1">
                            <a:lumMod val="95000"/>
                            <a:lumOff val="5000"/>
                          </a:schemeClr>
                        </a:solidFill>
                      </a:endParaRPr>
                    </a:p>
                  </a:txBody>
                  <a:tcPr marL="143576" marR="143576" marT="71788" marB="71788">
                    <a:solidFill>
                      <a:schemeClr val="accent3">
                        <a:lumMod val="40000"/>
                        <a:lumOff val="60000"/>
                      </a:schemeClr>
                    </a:solidFill>
                  </a:tcPr>
                </a:tc>
                <a:tc>
                  <a:txBody>
                    <a:bodyPr/>
                    <a:lstStyle/>
                    <a:p>
                      <a:pPr algn="ctr"/>
                      <a:r>
                        <a:rPr lang="en-US" sz="2000" u="sng" strike="noStrike" kern="1200" dirty="0">
                          <a:solidFill>
                            <a:schemeClr val="tx1">
                              <a:lumMod val="95000"/>
                              <a:lumOff val="5000"/>
                            </a:schemeClr>
                          </a:solidFill>
                          <a:effectLst/>
                          <a:hlinkClick r:id="rId8">
                            <a:extLst>
                              <a:ext uri="{A12FA001-AC4F-418D-AE19-62706E023703}">
                                <ahyp:hlinkClr xmlns:ahyp="http://schemas.microsoft.com/office/drawing/2018/hyperlinkcolor" val="tx"/>
                              </a:ext>
                            </a:extLst>
                          </a:hlinkClick>
                        </a:rPr>
                        <a:t>informationsecurity.mcmaster.ca/</a:t>
                      </a:r>
                      <a:r>
                        <a:rPr lang="en-US" sz="2000" u="none" strike="noStrike" kern="1200" dirty="0">
                          <a:solidFill>
                            <a:schemeClr val="tx1">
                              <a:lumMod val="95000"/>
                              <a:lumOff val="5000"/>
                            </a:schemeClr>
                          </a:solidFill>
                          <a:effectLst/>
                        </a:rPr>
                        <a:t> </a:t>
                      </a:r>
                      <a:endParaRPr lang="en-US" sz="2000" dirty="0">
                        <a:solidFill>
                          <a:schemeClr val="tx1">
                            <a:lumMod val="95000"/>
                            <a:lumOff val="5000"/>
                          </a:schemeClr>
                        </a:solidFill>
                      </a:endParaRPr>
                    </a:p>
                  </a:txBody>
                  <a:tcPr marL="143576" marR="143576" marT="71788" marB="71788">
                    <a:solidFill>
                      <a:schemeClr val="accent3">
                        <a:lumMod val="40000"/>
                        <a:lumOff val="60000"/>
                      </a:schemeClr>
                    </a:solidFill>
                  </a:tcPr>
                </a:tc>
                <a:extLst>
                  <a:ext uri="{0D108BD9-81ED-4DB2-BD59-A6C34878D82A}">
                    <a16:rowId xmlns:a16="http://schemas.microsoft.com/office/drawing/2014/main" val="1464888351"/>
                  </a:ext>
                </a:extLst>
              </a:tr>
            </a:tbl>
          </a:graphicData>
        </a:graphic>
      </p:graphicFrame>
      <p:sp>
        <p:nvSpPr>
          <p:cNvPr id="3" name="TextBox 2">
            <a:extLst>
              <a:ext uri="{FF2B5EF4-FFF2-40B4-BE49-F238E27FC236}">
                <a16:creationId xmlns:a16="http://schemas.microsoft.com/office/drawing/2014/main" id="{358550D2-8CF1-2F3E-9483-2B6EC0931722}"/>
              </a:ext>
            </a:extLst>
          </p:cNvPr>
          <p:cNvSpPr txBox="1"/>
          <p:nvPr/>
        </p:nvSpPr>
        <p:spPr>
          <a:xfrm>
            <a:off x="2206768" y="5741229"/>
            <a:ext cx="6097508" cy="523220"/>
          </a:xfrm>
          <a:prstGeom prst="rect">
            <a:avLst/>
          </a:prstGeom>
          <a:noFill/>
        </p:spPr>
        <p:txBody>
          <a:bodyPr wrap="square">
            <a:spAutoFit/>
          </a:bodyPr>
          <a:lstStyle/>
          <a:p>
            <a:pPr algn="r"/>
            <a:r>
              <a:rPr lang="en-US" sz="2800" b="1" i="0" u="sng">
                <a:solidFill>
                  <a:schemeClr val="bg1"/>
                </a:solidFill>
                <a:effectLst/>
                <a:latin typeface="-apple-system"/>
                <a:hlinkClick r:id="rId9" tooltip="https://u.mcmaster.ca/drcp-feedback">
                  <a:extLst>
                    <a:ext uri="{A12FA001-AC4F-418D-AE19-62706E023703}">
                      <ahyp:hlinkClr xmlns:ahyp="http://schemas.microsoft.com/office/drawing/2018/hyperlinkcolor" val="tx"/>
                    </a:ext>
                  </a:extLst>
                </a:hlinkClick>
              </a:rPr>
              <a:t>u.mcmaster.ca/drcp-feedback</a:t>
            </a:r>
            <a:r>
              <a:rPr lang="en-US" sz="2800" b="1" i="0">
                <a:solidFill>
                  <a:schemeClr val="bg1"/>
                </a:solidFill>
                <a:effectLst/>
                <a:latin typeface="-apple-system"/>
              </a:rPr>
              <a:t> </a:t>
            </a:r>
            <a:endParaRPr lang="en-US" sz="2800" b="1">
              <a:solidFill>
                <a:schemeClr val="bg1"/>
              </a:solidFill>
            </a:endParaRPr>
          </a:p>
        </p:txBody>
      </p:sp>
    </p:spTree>
    <p:extLst>
      <p:ext uri="{BB962C8B-B14F-4D97-AF65-F5344CB8AC3E}">
        <p14:creationId xmlns:p14="http://schemas.microsoft.com/office/powerpoint/2010/main" val="1949317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D8777A2-D4D9-CBDA-011E-89005FE94821}"/>
              </a:ext>
            </a:extLst>
          </p:cNvPr>
          <p:cNvSpPr>
            <a:spLocks noGrp="1"/>
          </p:cNvSpPr>
          <p:nvPr>
            <p:ph type="title"/>
          </p:nvPr>
        </p:nvSpPr>
        <p:spPr>
          <a:xfrm>
            <a:off x="4713224" y="1105351"/>
            <a:ext cx="6353967" cy="3023981"/>
          </a:xfrm>
        </p:spPr>
        <p:txBody>
          <a:bodyPr vert="horz" lIns="91440" tIns="45720" rIns="91440" bIns="45720" rtlCol="0" anchor="b">
            <a:normAutofit/>
          </a:bodyPr>
          <a:lstStyle/>
          <a:p>
            <a:pPr algn="l"/>
            <a:r>
              <a:rPr lang="en-US" sz="4800" cap="none" dirty="0">
                <a:solidFill>
                  <a:srgbClr val="FFFFFF"/>
                </a:solidFill>
              </a:rPr>
              <a:t>About the DRCP</a:t>
            </a:r>
          </a:p>
        </p:txBody>
      </p:sp>
      <p:sp>
        <p:nvSpPr>
          <p:cNvPr id="5" name="Text Placeholder 4">
            <a:extLst>
              <a:ext uri="{FF2B5EF4-FFF2-40B4-BE49-F238E27FC236}">
                <a16:creationId xmlns:a16="http://schemas.microsoft.com/office/drawing/2014/main" id="{CBF00580-2899-7030-3E4B-F50C208E0977}"/>
              </a:ext>
            </a:extLst>
          </p:cNvPr>
          <p:cNvSpPr>
            <a:spLocks noGrp="1"/>
          </p:cNvSpPr>
          <p:nvPr>
            <p:ph type="body" idx="1"/>
          </p:nvPr>
        </p:nvSpPr>
        <p:spPr>
          <a:xfrm>
            <a:off x="4713224" y="4297556"/>
            <a:ext cx="6353968" cy="1433391"/>
          </a:xfrm>
        </p:spPr>
        <p:txBody>
          <a:bodyPr vert="horz" lIns="91440" tIns="45720" rIns="91440" bIns="45720" rtlCol="0" anchor="t">
            <a:normAutofit/>
          </a:bodyPr>
          <a:lstStyle/>
          <a:p>
            <a:r>
              <a:rPr lang="en-US">
                <a:solidFill>
                  <a:srgbClr val="FFFFFF"/>
                </a:solidFill>
              </a:rPr>
              <a:t>What is it? </a:t>
            </a:r>
          </a:p>
          <a:p>
            <a:r>
              <a:rPr lang="en-US">
                <a:solidFill>
                  <a:srgbClr val="FFFFFF"/>
                </a:solidFill>
              </a:rPr>
              <a:t>Who is involved? </a:t>
            </a:r>
          </a:p>
          <a:p>
            <a:r>
              <a:rPr lang="en-US">
                <a:solidFill>
                  <a:srgbClr val="FFFFFF"/>
                </a:solidFill>
              </a:rPr>
              <a:t>Why are we doing it?</a:t>
            </a:r>
          </a:p>
        </p:txBody>
      </p:sp>
      <p:cxnSp>
        <p:nvCxnSpPr>
          <p:cNvPr id="22" name="Straight Connector 21">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69923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1441AB-78C3-46B9-BF6D-8B351DCAA3D8}"/>
              </a:ext>
            </a:extLst>
          </p:cNvPr>
          <p:cNvSpPr>
            <a:spLocks noGrp="1"/>
          </p:cNvSpPr>
          <p:nvPr>
            <p:ph type="title"/>
          </p:nvPr>
        </p:nvSpPr>
        <p:spPr>
          <a:xfrm>
            <a:off x="1024128" y="585216"/>
            <a:ext cx="10795960" cy="1499616"/>
          </a:xfrm>
        </p:spPr>
        <p:txBody>
          <a:bodyPr>
            <a:normAutofit/>
          </a:bodyPr>
          <a:lstStyle/>
          <a:p>
            <a:r>
              <a:rPr lang="en-US" sz="3600" cap="none" dirty="0"/>
              <a:t>Digital Research Commons Pilot (DRCP)</a:t>
            </a:r>
          </a:p>
        </p:txBody>
      </p:sp>
      <p:sp>
        <p:nvSpPr>
          <p:cNvPr id="5" name="Content Placeholder 4">
            <a:extLst>
              <a:ext uri="{FF2B5EF4-FFF2-40B4-BE49-F238E27FC236}">
                <a16:creationId xmlns:a16="http://schemas.microsoft.com/office/drawing/2014/main" id="{09B0E4AA-5009-436D-B4C3-19CC3433BC2D}"/>
              </a:ext>
            </a:extLst>
          </p:cNvPr>
          <p:cNvSpPr>
            <a:spLocks noGrp="1"/>
          </p:cNvSpPr>
          <p:nvPr>
            <p:ph idx="1"/>
          </p:nvPr>
        </p:nvSpPr>
        <p:spPr>
          <a:xfrm>
            <a:off x="792480" y="1773935"/>
            <a:ext cx="10607040" cy="4498849"/>
          </a:xfrm>
        </p:spPr>
        <p:txBody>
          <a:bodyPr vert="horz" lIns="45720" tIns="45720" rIns="45720" bIns="45720" rtlCol="0" anchor="t">
            <a:noAutofit/>
          </a:bodyPr>
          <a:lstStyle/>
          <a:p>
            <a:pPr marL="0" indent="0" algn="just">
              <a:buNone/>
            </a:pPr>
            <a:r>
              <a:rPr lang="en-US" sz="2000">
                <a:latin typeface="Tw Cen MT"/>
              </a:rPr>
              <a:t>A 3-Year SAF-funded project; co-sponsored by the Office of the VPR, the University Library, and the Office of the AVP &amp; CTO.</a:t>
            </a:r>
            <a:endParaRPr lang="en-US" sz="2400" b="1">
              <a:latin typeface="Tw Cen MT"/>
            </a:endParaRPr>
          </a:p>
          <a:p>
            <a:pPr marL="0" indent="0" algn="just">
              <a:buNone/>
            </a:pPr>
            <a:r>
              <a:rPr lang="en-US" sz="2400" b="1">
                <a:latin typeface="Tw Cen MT"/>
              </a:rPr>
              <a:t>Vision </a:t>
            </a:r>
          </a:p>
          <a:p>
            <a:pPr marL="0" indent="0" algn="just">
              <a:buNone/>
            </a:pPr>
            <a:r>
              <a:rPr lang="en-US" sz="2000">
                <a:latin typeface="Tw Cen MT"/>
              </a:rPr>
              <a:t>To </a:t>
            </a:r>
            <a:r>
              <a:rPr lang="en-US" sz="2000">
                <a:effectLst/>
                <a:latin typeface="Tw Cen MT"/>
                <a:ea typeface="Calibri" panose="020F0502020204030204" pitchFamily="34" charset="0"/>
                <a:cs typeface="Arial"/>
              </a:rPr>
              <a:t>build a more connected, capable, and researcher-focused approach to digital research support, which will improve access to systems, services, software, and training for researchers across the institution.</a:t>
            </a:r>
            <a:r>
              <a:rPr lang="en-US" sz="2000">
                <a:latin typeface="Tw Cen MT"/>
                <a:ea typeface="Calibri" panose="020F0502020204030204" pitchFamily="34" charset="0"/>
                <a:cs typeface="Arial"/>
              </a:rPr>
              <a:t> </a:t>
            </a:r>
            <a:endParaRPr lang="en-US" sz="2000">
              <a:effectLst/>
              <a:latin typeface="Tw Cen MT"/>
              <a:ea typeface="Calibri" panose="020F0502020204030204" pitchFamily="34" charset="0"/>
              <a:cs typeface="Arial" panose="020B0604020202020204" pitchFamily="34" charset="0"/>
            </a:endParaRPr>
          </a:p>
          <a:p>
            <a:pPr marL="0" indent="0" algn="just">
              <a:buNone/>
            </a:pPr>
            <a:r>
              <a:rPr lang="en-US" sz="2400" b="1">
                <a:effectLst/>
                <a:latin typeface="Tw Cen MT"/>
                <a:ea typeface="Calibri" panose="020F0502020204030204" pitchFamily="34" charset="0"/>
                <a:cs typeface="Arial"/>
              </a:rPr>
              <a:t>Leads</a:t>
            </a:r>
            <a:endParaRPr lang="en-US" sz="2400" b="1">
              <a:latin typeface="Tw Cen MT"/>
              <a:cs typeface="Arial"/>
            </a:endParaRPr>
          </a:p>
          <a:p>
            <a:pPr algn="just">
              <a:buFont typeface="Wingdings" panose="05000000000000000000" pitchFamily="2" charset="2"/>
              <a:buChar char="§"/>
            </a:pPr>
            <a:r>
              <a:rPr lang="en-US" sz="2000">
                <a:latin typeface="Tw Cen MT"/>
                <a:cs typeface="Arial"/>
              </a:rPr>
              <a:t> Jay Brodeur -   McMaster University Library</a:t>
            </a:r>
          </a:p>
          <a:p>
            <a:pPr algn="just">
              <a:buFont typeface="Wingdings" panose="05000000000000000000" pitchFamily="2" charset="2"/>
              <a:buChar char="§"/>
            </a:pPr>
            <a:r>
              <a:rPr lang="en-US" sz="2000">
                <a:latin typeface="Tw Cen MT"/>
                <a:cs typeface="Arial"/>
              </a:rPr>
              <a:t> Angela Di Nello - Research &amp; High-Performance Computing Support (RHPCS)</a:t>
            </a:r>
          </a:p>
          <a:p>
            <a:pPr algn="just">
              <a:buFont typeface="Wingdings" panose="05000000000000000000" pitchFamily="2" charset="2"/>
              <a:buChar char="§"/>
            </a:pPr>
            <a:r>
              <a:rPr lang="en-US" sz="2000">
                <a:latin typeface="Tw Cen MT"/>
                <a:cs typeface="Arial"/>
              </a:rPr>
              <a:t> Tracy Dallaire -  Office of the AVP &amp; CTO</a:t>
            </a:r>
          </a:p>
          <a:p>
            <a:pPr algn="just">
              <a:buFont typeface="Wingdings" panose="05000000000000000000" pitchFamily="2" charset="2"/>
              <a:buChar char="§"/>
            </a:pPr>
            <a:r>
              <a:rPr lang="en-US" sz="2000">
                <a:latin typeface="Tw Cen MT"/>
                <a:cs typeface="Arial"/>
              </a:rPr>
              <a:t> Ranil Sonnadara - Office of the VPR</a:t>
            </a:r>
          </a:p>
        </p:txBody>
      </p:sp>
    </p:spTree>
    <p:extLst>
      <p:ext uri="{BB962C8B-B14F-4D97-AF65-F5344CB8AC3E}">
        <p14:creationId xmlns:p14="http://schemas.microsoft.com/office/powerpoint/2010/main" val="3247080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6808B8C-4708-9682-2BBD-B0622993D996}"/>
              </a:ext>
            </a:extLst>
          </p:cNvPr>
          <p:cNvSpPr>
            <a:spLocks noGrp="1"/>
          </p:cNvSpPr>
          <p:nvPr>
            <p:ph type="title" idx="4294967295"/>
          </p:nvPr>
        </p:nvSpPr>
        <p:spPr>
          <a:xfrm>
            <a:off x="1414914" y="-1807129"/>
            <a:ext cx="9720072" cy="1499616"/>
          </a:xfrm>
        </p:spPr>
        <p:txBody>
          <a:bodyPr/>
          <a:lstStyle/>
          <a:p>
            <a:r>
              <a:rPr lang="en-US" dirty="0"/>
              <a:t>Digital Research Commons Pilot (DRCP) mission</a:t>
            </a:r>
          </a:p>
        </p:txBody>
      </p:sp>
      <p:grpSp>
        <p:nvGrpSpPr>
          <p:cNvPr id="4" name="Group 3" descr="Informative graphic indicating the ideal relationship between researchers and service providers. Arrows indicate that Researchers (Faculty Members, Graduate Students, Postdoctoral Fellows, Undergraduates, Research Staff) should be able to access Supports (Services, Training, Resources, Systems from Service Providers that are both local and external) and Supports should be guided by the needs of Researchers.">
            <a:extLst>
              <a:ext uri="{FF2B5EF4-FFF2-40B4-BE49-F238E27FC236}">
                <a16:creationId xmlns:a16="http://schemas.microsoft.com/office/drawing/2014/main" id="{98AB06B6-6E53-5BB4-3225-675FBA29CA40}"/>
              </a:ext>
            </a:extLst>
          </p:cNvPr>
          <p:cNvGrpSpPr/>
          <p:nvPr/>
        </p:nvGrpSpPr>
        <p:grpSpPr>
          <a:xfrm>
            <a:off x="490889" y="324177"/>
            <a:ext cx="11371293" cy="3493970"/>
            <a:chOff x="490889" y="324177"/>
            <a:chExt cx="11371293" cy="3493970"/>
          </a:xfrm>
        </p:grpSpPr>
        <p:grpSp>
          <p:nvGrpSpPr>
            <p:cNvPr id="18" name="Group 17">
              <a:extLst>
                <a:ext uri="{FF2B5EF4-FFF2-40B4-BE49-F238E27FC236}">
                  <a16:creationId xmlns:a16="http://schemas.microsoft.com/office/drawing/2014/main" id="{7DB2E5FF-E380-4F03-D64E-B7B7CFC5E102}"/>
                </a:ext>
              </a:extLst>
            </p:cNvPr>
            <p:cNvGrpSpPr/>
            <p:nvPr/>
          </p:nvGrpSpPr>
          <p:grpSpPr>
            <a:xfrm>
              <a:off x="490889" y="324177"/>
              <a:ext cx="3339967" cy="3493970"/>
              <a:chOff x="490889" y="452388"/>
              <a:chExt cx="3339967" cy="3493970"/>
            </a:xfrm>
          </p:grpSpPr>
          <p:sp>
            <p:nvSpPr>
              <p:cNvPr id="5" name="Rectangle 4">
                <a:extLst>
                  <a:ext uri="{FF2B5EF4-FFF2-40B4-BE49-F238E27FC236}">
                    <a16:creationId xmlns:a16="http://schemas.microsoft.com/office/drawing/2014/main" id="{335C06AD-63FF-B547-555D-4F74DD2C6AA8}"/>
                  </a:ext>
                </a:extLst>
              </p:cNvPr>
              <p:cNvSpPr/>
              <p:nvPr/>
            </p:nvSpPr>
            <p:spPr>
              <a:xfrm>
                <a:off x="490889" y="452388"/>
                <a:ext cx="1848050" cy="3493970"/>
              </a:xfrm>
              <a:prstGeom prst="rect">
                <a:avLst/>
              </a:prstGeom>
              <a:solidFill>
                <a:srgbClr val="5E6A7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en-US" sz="3200"/>
                  <a:t>Researchers</a:t>
                </a:r>
              </a:p>
            </p:txBody>
          </p:sp>
          <p:sp>
            <p:nvSpPr>
              <p:cNvPr id="6" name="Rectangle 5">
                <a:extLst>
                  <a:ext uri="{FF2B5EF4-FFF2-40B4-BE49-F238E27FC236}">
                    <a16:creationId xmlns:a16="http://schemas.microsoft.com/office/drawing/2014/main" id="{2CBEBA15-FE3E-0929-BBFF-F95F3B8BC266}"/>
                  </a:ext>
                </a:extLst>
              </p:cNvPr>
              <p:cNvSpPr/>
              <p:nvPr/>
            </p:nvSpPr>
            <p:spPr>
              <a:xfrm>
                <a:off x="1318662" y="548640"/>
                <a:ext cx="2512194" cy="616017"/>
              </a:xfrm>
              <a:prstGeom prst="rect">
                <a:avLst/>
              </a:prstGeom>
              <a:solidFill>
                <a:srgbClr val="D4D4D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Faculty Members</a:t>
                </a:r>
              </a:p>
            </p:txBody>
          </p:sp>
          <p:sp>
            <p:nvSpPr>
              <p:cNvPr id="7" name="Rectangle 6">
                <a:extLst>
                  <a:ext uri="{FF2B5EF4-FFF2-40B4-BE49-F238E27FC236}">
                    <a16:creationId xmlns:a16="http://schemas.microsoft.com/office/drawing/2014/main" id="{E36F851F-2332-86C7-5093-A77CAD699770}"/>
                  </a:ext>
                </a:extLst>
              </p:cNvPr>
              <p:cNvSpPr/>
              <p:nvPr/>
            </p:nvSpPr>
            <p:spPr>
              <a:xfrm>
                <a:off x="1318662" y="1222409"/>
                <a:ext cx="2512194" cy="616017"/>
              </a:xfrm>
              <a:prstGeom prst="rect">
                <a:avLst/>
              </a:prstGeom>
              <a:solidFill>
                <a:srgbClr val="7A003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Graduate Students</a:t>
                </a:r>
              </a:p>
            </p:txBody>
          </p:sp>
          <p:sp>
            <p:nvSpPr>
              <p:cNvPr id="8" name="Rectangle 7">
                <a:extLst>
                  <a:ext uri="{FF2B5EF4-FFF2-40B4-BE49-F238E27FC236}">
                    <a16:creationId xmlns:a16="http://schemas.microsoft.com/office/drawing/2014/main" id="{0EF022D5-7DF6-DBD5-0D0F-1C6AD879FAED}"/>
                  </a:ext>
                </a:extLst>
              </p:cNvPr>
              <p:cNvSpPr/>
              <p:nvPr/>
            </p:nvSpPr>
            <p:spPr>
              <a:xfrm>
                <a:off x="1318662" y="2569947"/>
                <a:ext cx="2512194" cy="616017"/>
              </a:xfrm>
              <a:prstGeom prst="rect">
                <a:avLst/>
              </a:prstGeom>
              <a:solidFill>
                <a:srgbClr val="7A003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Undergraduates</a:t>
                </a:r>
              </a:p>
            </p:txBody>
          </p:sp>
          <p:sp>
            <p:nvSpPr>
              <p:cNvPr id="9" name="Rectangle 8">
                <a:extLst>
                  <a:ext uri="{FF2B5EF4-FFF2-40B4-BE49-F238E27FC236}">
                    <a16:creationId xmlns:a16="http://schemas.microsoft.com/office/drawing/2014/main" id="{D1DE5F56-5A7B-1FB1-CB9F-3C4B0500FDF7}"/>
                  </a:ext>
                </a:extLst>
              </p:cNvPr>
              <p:cNvSpPr/>
              <p:nvPr/>
            </p:nvSpPr>
            <p:spPr>
              <a:xfrm>
                <a:off x="1318662" y="1891364"/>
                <a:ext cx="2512194" cy="616017"/>
              </a:xfrm>
              <a:prstGeom prst="rect">
                <a:avLst/>
              </a:prstGeom>
              <a:solidFill>
                <a:srgbClr val="D4D4D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Postdoctoral Fellows</a:t>
                </a:r>
              </a:p>
            </p:txBody>
          </p:sp>
          <p:sp>
            <p:nvSpPr>
              <p:cNvPr id="10" name="Rectangle 9">
                <a:extLst>
                  <a:ext uri="{FF2B5EF4-FFF2-40B4-BE49-F238E27FC236}">
                    <a16:creationId xmlns:a16="http://schemas.microsoft.com/office/drawing/2014/main" id="{D1563494-B537-4C5D-E452-57FA10994FCE}"/>
                  </a:ext>
                </a:extLst>
              </p:cNvPr>
              <p:cNvSpPr/>
              <p:nvPr/>
            </p:nvSpPr>
            <p:spPr>
              <a:xfrm>
                <a:off x="1318662" y="3243716"/>
                <a:ext cx="2512194" cy="616017"/>
              </a:xfrm>
              <a:prstGeom prst="rect">
                <a:avLst/>
              </a:prstGeom>
              <a:solidFill>
                <a:srgbClr val="D4D4D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Research Staff</a:t>
                </a:r>
              </a:p>
            </p:txBody>
          </p:sp>
        </p:grpSp>
        <p:grpSp>
          <p:nvGrpSpPr>
            <p:cNvPr id="19" name="Group 18">
              <a:extLst>
                <a:ext uri="{FF2B5EF4-FFF2-40B4-BE49-F238E27FC236}">
                  <a16:creationId xmlns:a16="http://schemas.microsoft.com/office/drawing/2014/main" id="{6D9F24B0-6ADA-48D5-9579-E45F8D85AC29}"/>
                </a:ext>
              </a:extLst>
            </p:cNvPr>
            <p:cNvGrpSpPr/>
            <p:nvPr/>
          </p:nvGrpSpPr>
          <p:grpSpPr>
            <a:xfrm>
              <a:off x="4442144" y="911796"/>
              <a:ext cx="3307713" cy="2318732"/>
              <a:chOff x="4442144" y="941876"/>
              <a:chExt cx="3307713" cy="2318732"/>
            </a:xfrm>
          </p:grpSpPr>
          <p:sp>
            <p:nvSpPr>
              <p:cNvPr id="2" name="Arrow: Right 1">
                <a:extLst>
                  <a:ext uri="{FF2B5EF4-FFF2-40B4-BE49-F238E27FC236}">
                    <a16:creationId xmlns:a16="http://schemas.microsoft.com/office/drawing/2014/main" id="{B71BE579-570A-FECA-805E-3327974C1053}"/>
                  </a:ext>
                </a:extLst>
              </p:cNvPr>
              <p:cNvSpPr/>
              <p:nvPr/>
            </p:nvSpPr>
            <p:spPr>
              <a:xfrm>
                <a:off x="4442146" y="941876"/>
                <a:ext cx="3307711" cy="976008"/>
              </a:xfrm>
              <a:prstGeom prst="rightArrow">
                <a:avLst/>
              </a:prstGeom>
              <a:solidFill>
                <a:srgbClr val="7A00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Should be able to access</a:t>
                </a:r>
              </a:p>
            </p:txBody>
          </p:sp>
          <p:sp>
            <p:nvSpPr>
              <p:cNvPr id="3" name="Arrow: Right 2">
                <a:extLst>
                  <a:ext uri="{FF2B5EF4-FFF2-40B4-BE49-F238E27FC236}">
                    <a16:creationId xmlns:a16="http://schemas.microsoft.com/office/drawing/2014/main" id="{06D1AB15-C839-EC39-5FE4-E3FC12351695}"/>
                  </a:ext>
                </a:extLst>
              </p:cNvPr>
              <p:cNvSpPr/>
              <p:nvPr/>
            </p:nvSpPr>
            <p:spPr>
              <a:xfrm flipH="1">
                <a:off x="4442144" y="2284600"/>
                <a:ext cx="3307711" cy="976008"/>
              </a:xfrm>
              <a:prstGeom prst="rightArrow">
                <a:avLst/>
              </a:prstGeom>
              <a:solidFill>
                <a:srgbClr val="8BD3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Should be guided by needs of </a:t>
                </a:r>
              </a:p>
            </p:txBody>
          </p:sp>
        </p:grpSp>
        <p:sp>
          <p:nvSpPr>
            <p:cNvPr id="25" name="Rectangle 24">
              <a:extLst>
                <a:ext uri="{FF2B5EF4-FFF2-40B4-BE49-F238E27FC236}">
                  <a16:creationId xmlns:a16="http://schemas.microsoft.com/office/drawing/2014/main" id="{CC2FBE3C-6417-AA67-53C0-6842D496527F}"/>
                </a:ext>
              </a:extLst>
            </p:cNvPr>
            <p:cNvSpPr/>
            <p:nvPr/>
          </p:nvSpPr>
          <p:spPr>
            <a:xfrm rot="5400000">
              <a:off x="10219154" y="1785971"/>
              <a:ext cx="2715674" cy="570382"/>
            </a:xfrm>
            <a:prstGeom prst="rect">
              <a:avLst/>
            </a:prstGeom>
            <a:solidFill>
              <a:srgbClr val="5E6A7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US" sz="2800">
                  <a:solidFill>
                    <a:schemeClr val="bg1"/>
                  </a:solidFill>
                </a:rPr>
                <a:t>Service Providers</a:t>
              </a:r>
            </a:p>
          </p:txBody>
        </p:sp>
        <p:grpSp>
          <p:nvGrpSpPr>
            <p:cNvPr id="26" name="Group 25">
              <a:extLst>
                <a:ext uri="{FF2B5EF4-FFF2-40B4-BE49-F238E27FC236}">
                  <a16:creationId xmlns:a16="http://schemas.microsoft.com/office/drawing/2014/main" id="{022C54C2-4D54-9216-7746-02AAF08E6920}"/>
                </a:ext>
              </a:extLst>
            </p:cNvPr>
            <p:cNvGrpSpPr/>
            <p:nvPr/>
          </p:nvGrpSpPr>
          <p:grpSpPr>
            <a:xfrm>
              <a:off x="8361146" y="324177"/>
              <a:ext cx="3501036" cy="3493970"/>
              <a:chOff x="8361146" y="547913"/>
              <a:chExt cx="3501036" cy="3493970"/>
            </a:xfrm>
          </p:grpSpPr>
          <p:sp>
            <p:nvSpPr>
              <p:cNvPr id="27" name="Rectangle 26">
                <a:extLst>
                  <a:ext uri="{FF2B5EF4-FFF2-40B4-BE49-F238E27FC236}">
                    <a16:creationId xmlns:a16="http://schemas.microsoft.com/office/drawing/2014/main" id="{E1CFE4B3-2CDE-2DF6-AE42-A20CEE644B18}"/>
                  </a:ext>
                </a:extLst>
              </p:cNvPr>
              <p:cNvSpPr/>
              <p:nvPr/>
            </p:nvSpPr>
            <p:spPr>
              <a:xfrm>
                <a:off x="9235441" y="2478987"/>
                <a:ext cx="2390273" cy="1562896"/>
              </a:xfrm>
              <a:prstGeom prst="rect">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algn="ctr"/>
                <a:r>
                  <a:rPr lang="en-US" sz="2400">
                    <a:solidFill>
                      <a:schemeClr val="tx1"/>
                    </a:solidFill>
                  </a:rPr>
                  <a:t>External</a:t>
                </a:r>
              </a:p>
            </p:txBody>
          </p:sp>
          <p:sp>
            <p:nvSpPr>
              <p:cNvPr id="28" name="Rectangle 27">
                <a:extLst>
                  <a:ext uri="{FF2B5EF4-FFF2-40B4-BE49-F238E27FC236}">
                    <a16:creationId xmlns:a16="http://schemas.microsoft.com/office/drawing/2014/main" id="{37CF4207-CD3B-CE0B-967F-54BA2927A291}"/>
                  </a:ext>
                </a:extLst>
              </p:cNvPr>
              <p:cNvSpPr/>
              <p:nvPr/>
            </p:nvSpPr>
            <p:spPr>
              <a:xfrm>
                <a:off x="9235441" y="547913"/>
                <a:ext cx="2390273" cy="1562896"/>
              </a:xfrm>
              <a:prstGeom prst="rect">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US" sz="2400">
                    <a:solidFill>
                      <a:schemeClr val="tx1"/>
                    </a:solidFill>
                  </a:rPr>
                  <a:t>Local</a:t>
                </a:r>
              </a:p>
            </p:txBody>
          </p:sp>
          <p:sp>
            <p:nvSpPr>
              <p:cNvPr id="29" name="Rectangle 28">
                <a:extLst>
                  <a:ext uri="{FF2B5EF4-FFF2-40B4-BE49-F238E27FC236}">
                    <a16:creationId xmlns:a16="http://schemas.microsoft.com/office/drawing/2014/main" id="{385ACF7A-4FC6-BFBE-437B-679EFC2F6FFA}"/>
                  </a:ext>
                </a:extLst>
              </p:cNvPr>
              <p:cNvSpPr/>
              <p:nvPr/>
            </p:nvSpPr>
            <p:spPr>
              <a:xfrm>
                <a:off x="8361146" y="984661"/>
                <a:ext cx="2512194" cy="616017"/>
              </a:xfrm>
              <a:prstGeom prst="rect">
                <a:avLst/>
              </a:prstGeom>
              <a:solidFill>
                <a:srgbClr val="FFD1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Services</a:t>
                </a:r>
              </a:p>
            </p:txBody>
          </p:sp>
          <p:sp>
            <p:nvSpPr>
              <p:cNvPr id="30" name="Rectangle 29">
                <a:extLst>
                  <a:ext uri="{FF2B5EF4-FFF2-40B4-BE49-F238E27FC236}">
                    <a16:creationId xmlns:a16="http://schemas.microsoft.com/office/drawing/2014/main" id="{E1AD738C-48E9-79B3-95E3-C2ABD5C29A05}"/>
                  </a:ext>
                </a:extLst>
              </p:cNvPr>
              <p:cNvSpPr/>
              <p:nvPr/>
            </p:nvSpPr>
            <p:spPr>
              <a:xfrm>
                <a:off x="8361146" y="1655221"/>
                <a:ext cx="2512194" cy="616017"/>
              </a:xfrm>
              <a:prstGeom prst="rect">
                <a:avLst/>
              </a:prstGeom>
              <a:solidFill>
                <a:srgbClr val="8BD3E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Training</a:t>
                </a:r>
              </a:p>
            </p:txBody>
          </p:sp>
          <p:sp>
            <p:nvSpPr>
              <p:cNvPr id="31" name="Rectangle 30">
                <a:extLst>
                  <a:ext uri="{FF2B5EF4-FFF2-40B4-BE49-F238E27FC236}">
                    <a16:creationId xmlns:a16="http://schemas.microsoft.com/office/drawing/2014/main" id="{275FB013-786F-6133-677B-99B37DFAF081}"/>
                  </a:ext>
                </a:extLst>
              </p:cNvPr>
              <p:cNvSpPr/>
              <p:nvPr/>
            </p:nvSpPr>
            <p:spPr>
              <a:xfrm>
                <a:off x="8361146" y="2325781"/>
                <a:ext cx="2512194" cy="616017"/>
              </a:xfrm>
              <a:prstGeom prst="rect">
                <a:avLst/>
              </a:prstGeom>
              <a:solidFill>
                <a:srgbClr val="D2D75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Resources</a:t>
                </a:r>
              </a:p>
            </p:txBody>
          </p:sp>
          <p:sp>
            <p:nvSpPr>
              <p:cNvPr id="32" name="Rectangle 31">
                <a:extLst>
                  <a:ext uri="{FF2B5EF4-FFF2-40B4-BE49-F238E27FC236}">
                    <a16:creationId xmlns:a16="http://schemas.microsoft.com/office/drawing/2014/main" id="{9E027F06-25C1-0870-7EB4-A6DD34FFF5F9}"/>
                  </a:ext>
                </a:extLst>
              </p:cNvPr>
              <p:cNvSpPr/>
              <p:nvPr/>
            </p:nvSpPr>
            <p:spPr>
              <a:xfrm>
                <a:off x="8361146" y="2996340"/>
                <a:ext cx="2512194" cy="616017"/>
              </a:xfrm>
              <a:prstGeom prst="rect">
                <a:avLst/>
              </a:prstGeom>
              <a:solidFill>
                <a:srgbClr val="FDBF5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Systems</a:t>
                </a:r>
              </a:p>
            </p:txBody>
          </p:sp>
          <p:sp>
            <p:nvSpPr>
              <p:cNvPr id="33" name="Rectangle 32">
                <a:extLst>
                  <a:ext uri="{FF2B5EF4-FFF2-40B4-BE49-F238E27FC236}">
                    <a16:creationId xmlns:a16="http://schemas.microsoft.com/office/drawing/2014/main" id="{154C9FA5-0596-68FB-24DD-8E3045B896B3}"/>
                  </a:ext>
                </a:extLst>
              </p:cNvPr>
              <p:cNvSpPr/>
              <p:nvPr/>
            </p:nvSpPr>
            <p:spPr>
              <a:xfrm rot="5400000">
                <a:off x="10219154" y="2009707"/>
                <a:ext cx="2715674" cy="570382"/>
              </a:xfrm>
              <a:prstGeom prst="rect">
                <a:avLst/>
              </a:prstGeom>
              <a:solidFill>
                <a:srgbClr val="5E6A7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US" sz="2800">
                    <a:solidFill>
                      <a:schemeClr val="bg1"/>
                    </a:solidFill>
                  </a:rPr>
                  <a:t>Service Providers</a:t>
                </a:r>
              </a:p>
            </p:txBody>
          </p:sp>
        </p:grpSp>
      </p:grpSp>
      <p:sp>
        <p:nvSpPr>
          <p:cNvPr id="12" name="Content Placeholder 4">
            <a:extLst>
              <a:ext uri="{FF2B5EF4-FFF2-40B4-BE49-F238E27FC236}">
                <a16:creationId xmlns:a16="http://schemas.microsoft.com/office/drawing/2014/main" id="{73E8C626-156A-52D0-8CCA-8633FE700F51}"/>
              </a:ext>
            </a:extLst>
          </p:cNvPr>
          <p:cNvSpPr txBox="1">
            <a:spLocks/>
          </p:cNvSpPr>
          <p:nvPr/>
        </p:nvSpPr>
        <p:spPr>
          <a:xfrm>
            <a:off x="792480" y="4139939"/>
            <a:ext cx="10607040" cy="2443741"/>
          </a:xfrm>
          <a:prstGeom prst="rect">
            <a:avLst/>
          </a:prstGeom>
        </p:spPr>
        <p:txBody>
          <a:bodyPr vert="horz" lIns="45720" tIns="45720" rIns="4572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just">
              <a:buFont typeface="Tw Cen MT" panose="020B0602020104020603" pitchFamily="34" charset="0"/>
              <a:buNone/>
            </a:pPr>
            <a:r>
              <a:rPr lang="en-US" sz="2400" b="1" dirty="0"/>
              <a:t>Mission</a:t>
            </a:r>
            <a:endParaRPr lang="en-US" sz="2000" dirty="0">
              <a:latin typeface="Charter" panose="02000503060000020004"/>
              <a:ea typeface="Calibri" panose="020F0502020204030204" pitchFamily="34" charset="0"/>
              <a:cs typeface="Arial" panose="020B0604020202020204" pitchFamily="34" charset="0"/>
            </a:endParaRPr>
          </a:p>
          <a:p>
            <a:pPr marL="0" indent="0" algn="just">
              <a:buFont typeface="Tw Cen MT" panose="020B0602020104020603" pitchFamily="34" charset="0"/>
              <a:buNone/>
            </a:pPr>
            <a:r>
              <a:rPr lang="en-US" sz="2000" i="1" dirty="0"/>
              <a:t>The DRCP will build into and around existing digital research support, so that:</a:t>
            </a:r>
          </a:p>
          <a:p>
            <a:pPr marL="457200" indent="-457200" algn="just">
              <a:buFont typeface="+mj-lt"/>
              <a:buAutoNum type="arabicPeriod"/>
            </a:pPr>
            <a:r>
              <a:rPr lang="en-US" sz="2000" dirty="0"/>
              <a:t>Researchers can easily find and use the services, systems, training, and resources they need to succeed in their research.</a:t>
            </a:r>
          </a:p>
          <a:p>
            <a:pPr marL="457200" indent="-457200" algn="just">
              <a:buFont typeface="+mj-lt"/>
              <a:buAutoNum type="arabicPeriod"/>
            </a:pPr>
            <a:r>
              <a:rPr lang="en-US" sz="2000" dirty="0"/>
              <a:t>Service providers and support units can collaborate to identify support gaps and develop complementary and shared services that meet diverse needs across campus.</a:t>
            </a:r>
          </a:p>
          <a:p>
            <a:pPr marL="0" indent="0" algn="just">
              <a:buFont typeface="Tw Cen MT" panose="020B0602020104020603" pitchFamily="34" charset="0"/>
              <a:buNone/>
            </a:pPr>
            <a:endParaRPr lang="en-US" sz="2000" b="1" dirty="0"/>
          </a:p>
          <a:p>
            <a:pPr marL="0" indent="0" algn="just">
              <a:buFont typeface="Tw Cen MT" panose="020B0602020104020603" pitchFamily="34" charset="0"/>
              <a:buNone/>
            </a:pPr>
            <a:endParaRPr lang="en-US" sz="2000" dirty="0">
              <a:latin typeface="Charter" panose="02000503060000020004"/>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0402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500A-5411-3161-BB98-B7179ACB0DA7}"/>
              </a:ext>
            </a:extLst>
          </p:cNvPr>
          <p:cNvSpPr>
            <a:spLocks noGrp="1"/>
          </p:cNvSpPr>
          <p:nvPr>
            <p:ph type="title"/>
          </p:nvPr>
        </p:nvSpPr>
        <p:spPr/>
        <p:txBody>
          <a:bodyPr/>
          <a:lstStyle/>
          <a:p>
            <a:r>
              <a:rPr lang="en-US" cap="none" dirty="0"/>
              <a:t>Key Functions</a:t>
            </a:r>
            <a:endParaRPr lang="en-US" dirty="0"/>
          </a:p>
        </p:txBody>
      </p:sp>
      <p:graphicFrame>
        <p:nvGraphicFramePr>
          <p:cNvPr id="5" name="Content Placeholder 4" descr="Informative table indicating four key functions and additional information as indicated in the notes pane.">
            <a:extLst>
              <a:ext uri="{FF2B5EF4-FFF2-40B4-BE49-F238E27FC236}">
                <a16:creationId xmlns:a16="http://schemas.microsoft.com/office/drawing/2014/main" id="{F32E50BC-0750-6EF8-FEC7-2E567EDD4A34}"/>
              </a:ext>
            </a:extLst>
          </p:cNvPr>
          <p:cNvGraphicFramePr>
            <a:graphicFrameLocks noGrp="1"/>
          </p:cNvGraphicFramePr>
          <p:nvPr>
            <p:ph idx="1"/>
            <p:extLst>
              <p:ext uri="{D42A27DB-BD31-4B8C-83A1-F6EECF244321}">
                <p14:modId xmlns:p14="http://schemas.microsoft.com/office/powerpoint/2010/main" val="2800432759"/>
              </p:ext>
            </p:extLst>
          </p:nvPr>
        </p:nvGraphicFramePr>
        <p:xfrm>
          <a:off x="686807" y="2250059"/>
          <a:ext cx="10818385"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6045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6D44FD2-B428-CD21-D9BC-AD80DA9C7841}"/>
              </a:ext>
            </a:extLst>
          </p:cNvPr>
          <p:cNvSpPr>
            <a:spLocks noGrp="1"/>
          </p:cNvSpPr>
          <p:nvPr>
            <p:ph type="title"/>
          </p:nvPr>
        </p:nvSpPr>
        <p:spPr/>
        <p:txBody>
          <a:bodyPr>
            <a:normAutofit/>
          </a:bodyPr>
          <a:lstStyle/>
          <a:p>
            <a:r>
              <a:rPr lang="en-CA" sz="4000" dirty="0" err="1">
                <a:latin typeface="+mn-lt"/>
              </a:rPr>
              <a:t>drcp</a:t>
            </a:r>
            <a:r>
              <a:rPr lang="en-CA" sz="4000" dirty="0">
                <a:latin typeface="+mn-lt"/>
              </a:rPr>
              <a:t> </a:t>
            </a:r>
            <a:r>
              <a:rPr lang="en-CA" sz="4000" cap="none" dirty="0">
                <a:latin typeface="+mn-lt"/>
              </a:rPr>
              <a:t>Teams</a:t>
            </a:r>
            <a:endParaRPr lang="en-US" sz="4400" dirty="0">
              <a:latin typeface="+mn-lt"/>
            </a:endParaRPr>
          </a:p>
        </p:txBody>
      </p:sp>
      <p:grpSp>
        <p:nvGrpSpPr>
          <p:cNvPr id="2" name="Group 1" descr="An informative graphic indicating the constituent groups within the DRCP and their members. These groups include the &quot;Core&quot; (Kestrel McNeill, Katie Sonier, Matthew Burns, and a subdivided admin group including Jay Brodeur, Angela Di Nello, Tracy Dallaire, Ranil Sonnadara), &quot;Research Data Management (RDM)&quot; (Isaac Pratt and Danica Evering), &quot;Research Impact&quot; (Jeff Demaine and Jack Young), &quot;CIPP Evaluation&quot; (Kestrel McNeill, Katie Sonier, Matthew Burns), &quot;Information Security for Researchers&quot; (Greg Atkinson, Miro Cika, Danny Johnston, Kevin Wong), and &quot;Research Software Development&quot; (Dave Beardwood, Ola Hejazi, Kelvin Lee, Elias Eid).">
            <a:extLst>
              <a:ext uri="{FF2B5EF4-FFF2-40B4-BE49-F238E27FC236}">
                <a16:creationId xmlns:a16="http://schemas.microsoft.com/office/drawing/2014/main" id="{E7441985-25EE-4BB2-358D-65928CCA5565}"/>
              </a:ext>
            </a:extLst>
          </p:cNvPr>
          <p:cNvGrpSpPr/>
          <p:nvPr/>
        </p:nvGrpSpPr>
        <p:grpSpPr>
          <a:xfrm>
            <a:off x="823567" y="1799304"/>
            <a:ext cx="10542199" cy="4603264"/>
            <a:chOff x="823567" y="1995944"/>
            <a:chExt cx="10542199" cy="4603264"/>
          </a:xfrm>
        </p:grpSpPr>
        <p:sp>
          <p:nvSpPr>
            <p:cNvPr id="9" name="Rectangle 8">
              <a:extLst>
                <a:ext uri="{FF2B5EF4-FFF2-40B4-BE49-F238E27FC236}">
                  <a16:creationId xmlns:a16="http://schemas.microsoft.com/office/drawing/2014/main" id="{BA2621B1-9C20-D3CE-7724-8B56AC50C27B}"/>
                </a:ext>
              </a:extLst>
            </p:cNvPr>
            <p:cNvSpPr/>
            <p:nvPr/>
          </p:nvSpPr>
          <p:spPr>
            <a:xfrm>
              <a:off x="823567" y="1995944"/>
              <a:ext cx="10542199" cy="46032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624402-C51F-D9B8-5ED5-646D13429EC2}"/>
                </a:ext>
              </a:extLst>
            </p:cNvPr>
            <p:cNvSpPr/>
            <p:nvPr/>
          </p:nvSpPr>
          <p:spPr>
            <a:xfrm>
              <a:off x="1024128" y="2969039"/>
              <a:ext cx="4402347" cy="2745960"/>
            </a:xfrm>
            <a:prstGeom prst="rect">
              <a:avLst/>
            </a:prstGeom>
            <a:solidFill>
              <a:srgbClr val="8BD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C85114E-C7CA-BE50-F3D2-7A28281B331F}"/>
                </a:ext>
              </a:extLst>
            </p:cNvPr>
            <p:cNvSpPr/>
            <p:nvPr/>
          </p:nvSpPr>
          <p:spPr>
            <a:xfrm>
              <a:off x="1131784" y="3707675"/>
              <a:ext cx="2078186" cy="1645016"/>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400" b="1"/>
                <a:t>Admin</a:t>
              </a:r>
            </a:p>
            <a:p>
              <a:r>
                <a:rPr lang="en-US"/>
                <a:t>Jay Brodeur</a:t>
              </a:r>
            </a:p>
            <a:p>
              <a:r>
                <a:rPr lang="en-US"/>
                <a:t>Angela Di Nello</a:t>
              </a:r>
            </a:p>
            <a:p>
              <a:r>
                <a:rPr lang="en-US"/>
                <a:t>Tracy Dallaire</a:t>
              </a:r>
            </a:p>
            <a:p>
              <a:r>
                <a:rPr lang="en-US"/>
                <a:t>Ranil Sonnadara</a:t>
              </a:r>
            </a:p>
          </p:txBody>
        </p:sp>
        <p:sp>
          <p:nvSpPr>
            <p:cNvPr id="7" name="TextBox 6">
              <a:extLst>
                <a:ext uri="{FF2B5EF4-FFF2-40B4-BE49-F238E27FC236}">
                  <a16:creationId xmlns:a16="http://schemas.microsoft.com/office/drawing/2014/main" id="{733BFA5B-8516-C76D-EA42-6A4609955BBA}"/>
                </a:ext>
              </a:extLst>
            </p:cNvPr>
            <p:cNvSpPr txBox="1"/>
            <p:nvPr/>
          </p:nvSpPr>
          <p:spPr>
            <a:xfrm>
              <a:off x="2268655" y="3085202"/>
              <a:ext cx="1913292" cy="461665"/>
            </a:xfrm>
            <a:prstGeom prst="rect">
              <a:avLst/>
            </a:prstGeom>
            <a:noFill/>
          </p:spPr>
          <p:txBody>
            <a:bodyPr wrap="square" rtlCol="0">
              <a:spAutoFit/>
            </a:bodyPr>
            <a:lstStyle/>
            <a:p>
              <a:pPr algn="ctr"/>
              <a:r>
                <a:rPr lang="en-US" sz="2400" b="1"/>
                <a:t>Core</a:t>
              </a:r>
            </a:p>
          </p:txBody>
        </p:sp>
        <p:sp>
          <p:nvSpPr>
            <p:cNvPr id="8" name="TextBox 7">
              <a:extLst>
                <a:ext uri="{FF2B5EF4-FFF2-40B4-BE49-F238E27FC236}">
                  <a16:creationId xmlns:a16="http://schemas.microsoft.com/office/drawing/2014/main" id="{B3E99AC6-2C0E-F067-F625-DEF2EB346D1D}"/>
                </a:ext>
              </a:extLst>
            </p:cNvPr>
            <p:cNvSpPr txBox="1"/>
            <p:nvPr/>
          </p:nvSpPr>
          <p:spPr>
            <a:xfrm>
              <a:off x="3423459" y="3846173"/>
              <a:ext cx="1614827" cy="1200329"/>
            </a:xfrm>
            <a:prstGeom prst="rect">
              <a:avLst/>
            </a:prstGeom>
            <a:noFill/>
          </p:spPr>
          <p:txBody>
            <a:bodyPr wrap="square" lIns="91440" tIns="45720" rIns="91440" bIns="45720" rtlCol="0" anchor="ctr">
              <a:spAutoFit/>
            </a:bodyPr>
            <a:lstStyle/>
            <a:p>
              <a:pPr algn="ctr"/>
              <a:r>
                <a:rPr lang="en-US"/>
                <a:t>Kestrel McNeill</a:t>
              </a:r>
            </a:p>
            <a:p>
              <a:pPr algn="ctr"/>
              <a:r>
                <a:rPr lang="en-US"/>
                <a:t>Katie Sonier</a:t>
              </a:r>
            </a:p>
            <a:p>
              <a:pPr algn="ctr"/>
              <a:r>
                <a:rPr lang="en-US"/>
                <a:t>Matthew Burns</a:t>
              </a:r>
            </a:p>
            <a:p>
              <a:pPr algn="ctr"/>
              <a:r>
                <a:rPr lang="en-US"/>
                <a:t>[Future RSA]</a:t>
              </a:r>
            </a:p>
          </p:txBody>
        </p:sp>
        <p:sp>
          <p:nvSpPr>
            <p:cNvPr id="12" name="Rectangle 11">
              <a:extLst>
                <a:ext uri="{FF2B5EF4-FFF2-40B4-BE49-F238E27FC236}">
                  <a16:creationId xmlns:a16="http://schemas.microsoft.com/office/drawing/2014/main" id="{283E27F5-503B-CE2E-8B11-DAA9E48A5BFF}"/>
                </a:ext>
              </a:extLst>
            </p:cNvPr>
            <p:cNvSpPr/>
            <p:nvPr/>
          </p:nvSpPr>
          <p:spPr>
            <a:xfrm>
              <a:off x="5558029" y="2192588"/>
              <a:ext cx="2757577" cy="1503659"/>
            </a:xfrm>
            <a:prstGeom prst="rect">
              <a:avLst/>
            </a:prstGeom>
            <a:solidFill>
              <a:srgbClr val="E0EAA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solidFill>
                </a:rPr>
                <a:t>Research Data Management (RDM)</a:t>
              </a:r>
            </a:p>
            <a:p>
              <a:pPr algn="ctr"/>
              <a:r>
                <a:rPr lang="en-US">
                  <a:solidFill>
                    <a:schemeClr val="tx1"/>
                  </a:solidFill>
                </a:rPr>
                <a:t>Isaac Pratt</a:t>
              </a:r>
            </a:p>
            <a:p>
              <a:pPr algn="ctr"/>
              <a:r>
                <a:rPr lang="en-US">
                  <a:solidFill>
                    <a:schemeClr val="tx1"/>
                  </a:solidFill>
                </a:rPr>
                <a:t>Danica Evering</a:t>
              </a:r>
            </a:p>
          </p:txBody>
        </p:sp>
        <p:sp>
          <p:nvSpPr>
            <p:cNvPr id="13" name="Rectangle 12">
              <a:extLst>
                <a:ext uri="{FF2B5EF4-FFF2-40B4-BE49-F238E27FC236}">
                  <a16:creationId xmlns:a16="http://schemas.microsoft.com/office/drawing/2014/main" id="{2F5BD3DC-FF53-5014-0BC6-02D1AB5F37C2}"/>
                </a:ext>
              </a:extLst>
            </p:cNvPr>
            <p:cNvSpPr/>
            <p:nvPr/>
          </p:nvSpPr>
          <p:spPr>
            <a:xfrm>
              <a:off x="8447160" y="2192588"/>
              <a:ext cx="2757577" cy="1951664"/>
            </a:xfrm>
            <a:prstGeom prst="rect">
              <a:avLst/>
            </a:prstGeom>
            <a:solidFill>
              <a:srgbClr val="7A003C"/>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rPr>
                <a:t>Information Security for Researchers</a:t>
              </a:r>
            </a:p>
            <a:p>
              <a:pPr algn="ctr"/>
              <a:r>
                <a:rPr lang="en-US">
                  <a:solidFill>
                    <a:schemeClr val="bg1"/>
                  </a:solidFill>
                </a:rPr>
                <a:t>Greg Atkinson</a:t>
              </a:r>
            </a:p>
            <a:p>
              <a:pPr algn="ctr"/>
              <a:r>
                <a:rPr lang="en-US">
                  <a:solidFill>
                    <a:schemeClr val="bg1"/>
                  </a:solidFill>
                </a:rPr>
                <a:t>Miro Cika</a:t>
              </a:r>
            </a:p>
            <a:p>
              <a:pPr algn="ctr"/>
              <a:r>
                <a:rPr lang="en-US">
                  <a:solidFill>
                    <a:schemeClr val="bg1"/>
                  </a:solidFill>
                </a:rPr>
                <a:t>Danny Johnston</a:t>
              </a:r>
            </a:p>
            <a:p>
              <a:pPr algn="ctr"/>
              <a:r>
                <a:rPr lang="en-US">
                  <a:solidFill>
                    <a:schemeClr val="bg1"/>
                  </a:solidFill>
                </a:rPr>
                <a:t>Kevin Wong</a:t>
              </a:r>
            </a:p>
          </p:txBody>
        </p:sp>
        <p:sp>
          <p:nvSpPr>
            <p:cNvPr id="14" name="Rectangle 13">
              <a:extLst>
                <a:ext uri="{FF2B5EF4-FFF2-40B4-BE49-F238E27FC236}">
                  <a16:creationId xmlns:a16="http://schemas.microsoft.com/office/drawing/2014/main" id="{45AB5DEC-05BC-CEC6-315E-E14FB4FF5067}"/>
                </a:ext>
              </a:extLst>
            </p:cNvPr>
            <p:cNvSpPr/>
            <p:nvPr/>
          </p:nvSpPr>
          <p:spPr>
            <a:xfrm>
              <a:off x="8447160" y="4278081"/>
              <a:ext cx="2757577" cy="2040174"/>
            </a:xfrm>
            <a:prstGeom prst="rect">
              <a:avLst/>
            </a:prstGeom>
            <a:solidFill>
              <a:srgbClr val="B0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Research Software Development</a:t>
              </a:r>
            </a:p>
            <a:p>
              <a:pPr algn="ctr"/>
              <a:r>
                <a:rPr lang="en-US">
                  <a:solidFill>
                    <a:schemeClr val="tx1"/>
                  </a:solidFill>
                </a:rPr>
                <a:t>Dave Beardwood</a:t>
              </a:r>
            </a:p>
            <a:p>
              <a:pPr algn="ctr"/>
              <a:r>
                <a:rPr lang="en-US">
                  <a:solidFill>
                    <a:schemeClr val="tx1"/>
                  </a:solidFill>
                </a:rPr>
                <a:t>Ola Hejazi</a:t>
              </a:r>
            </a:p>
            <a:p>
              <a:pPr algn="ctr"/>
              <a:r>
                <a:rPr lang="en-US">
                  <a:solidFill>
                    <a:schemeClr val="tx1"/>
                  </a:solidFill>
                </a:rPr>
                <a:t>Kelvin Lee</a:t>
              </a:r>
            </a:p>
            <a:p>
              <a:pPr algn="ctr"/>
              <a:r>
                <a:rPr lang="en-US">
                  <a:solidFill>
                    <a:schemeClr val="tx1"/>
                  </a:solidFill>
                </a:rPr>
                <a:t>Elias Eid</a:t>
              </a:r>
            </a:p>
          </p:txBody>
        </p:sp>
        <p:sp>
          <p:nvSpPr>
            <p:cNvPr id="15" name="Rectangle 14">
              <a:extLst>
                <a:ext uri="{FF2B5EF4-FFF2-40B4-BE49-F238E27FC236}">
                  <a16:creationId xmlns:a16="http://schemas.microsoft.com/office/drawing/2014/main" id="{0F598D2A-5E40-D936-254F-2CE93C227BB1}"/>
                </a:ext>
              </a:extLst>
            </p:cNvPr>
            <p:cNvSpPr/>
            <p:nvPr/>
          </p:nvSpPr>
          <p:spPr>
            <a:xfrm>
              <a:off x="5558029" y="5080957"/>
              <a:ext cx="2757577" cy="1237297"/>
            </a:xfrm>
            <a:prstGeom prst="rect">
              <a:avLst/>
            </a:prstGeom>
            <a:solidFill>
              <a:srgbClr val="5E6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CIPP Evaluation</a:t>
              </a:r>
            </a:p>
            <a:p>
              <a:pPr algn="ctr"/>
              <a:r>
                <a:rPr lang="en-US">
                  <a:solidFill>
                    <a:schemeClr val="bg1"/>
                  </a:solidFill>
                </a:rPr>
                <a:t>Kestrel McNeill</a:t>
              </a:r>
            </a:p>
            <a:p>
              <a:pPr algn="ctr"/>
              <a:r>
                <a:rPr lang="en-US">
                  <a:solidFill>
                    <a:schemeClr val="bg1"/>
                  </a:solidFill>
                </a:rPr>
                <a:t>Katie Sonier</a:t>
              </a:r>
            </a:p>
            <a:p>
              <a:pPr algn="ctr"/>
              <a:r>
                <a:rPr lang="en-US">
                  <a:solidFill>
                    <a:schemeClr val="bg1"/>
                  </a:solidFill>
                </a:rPr>
                <a:t>Matthew Burns</a:t>
              </a:r>
            </a:p>
          </p:txBody>
        </p:sp>
        <p:sp>
          <p:nvSpPr>
            <p:cNvPr id="16" name="Rectangle 15">
              <a:extLst>
                <a:ext uri="{FF2B5EF4-FFF2-40B4-BE49-F238E27FC236}">
                  <a16:creationId xmlns:a16="http://schemas.microsoft.com/office/drawing/2014/main" id="{E09BF1A9-7349-B898-CBF6-CE60340DA260}"/>
                </a:ext>
              </a:extLst>
            </p:cNvPr>
            <p:cNvSpPr/>
            <p:nvPr/>
          </p:nvSpPr>
          <p:spPr>
            <a:xfrm>
              <a:off x="5558029" y="3769953"/>
              <a:ext cx="2757577" cy="1237297"/>
            </a:xfrm>
            <a:prstGeom prst="rect">
              <a:avLst/>
            </a:prstGeom>
            <a:solidFill>
              <a:srgbClr val="FDBF5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solidFill>
                </a:rPr>
                <a:t>Research Impact</a:t>
              </a:r>
            </a:p>
            <a:p>
              <a:pPr algn="ctr"/>
              <a:r>
                <a:rPr lang="en-US">
                  <a:solidFill>
                    <a:schemeClr val="tx1"/>
                  </a:solidFill>
                </a:rPr>
                <a:t>Jeff Demaine</a:t>
              </a:r>
            </a:p>
            <a:p>
              <a:pPr algn="ctr"/>
              <a:r>
                <a:rPr lang="en-US">
                  <a:solidFill>
                    <a:schemeClr val="tx1"/>
                  </a:solidFill>
                </a:rPr>
                <a:t>Jack Young</a:t>
              </a:r>
            </a:p>
          </p:txBody>
        </p:sp>
      </p:grpSp>
    </p:spTree>
    <p:extLst>
      <p:ext uri="{BB962C8B-B14F-4D97-AF65-F5344CB8AC3E}">
        <p14:creationId xmlns:p14="http://schemas.microsoft.com/office/powerpoint/2010/main" val="2608455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DBC4-6BFF-3DCA-25C8-B5CAE6AC290A}"/>
              </a:ext>
            </a:extLst>
          </p:cNvPr>
          <p:cNvSpPr>
            <a:spLocks noGrp="1"/>
          </p:cNvSpPr>
          <p:nvPr>
            <p:ph type="title" idx="4294967295"/>
          </p:nvPr>
        </p:nvSpPr>
        <p:spPr>
          <a:xfrm>
            <a:off x="1065110" y="-1499616"/>
            <a:ext cx="9720072" cy="1499616"/>
          </a:xfrm>
        </p:spPr>
        <p:txBody>
          <a:bodyPr>
            <a:normAutofit fontScale="90000"/>
          </a:bodyPr>
          <a:lstStyle/>
          <a:p>
            <a:r>
              <a:rPr lang="en-US" dirty="0"/>
              <a:t>Research Data Management: Institutional Strategy</a:t>
            </a:r>
          </a:p>
        </p:txBody>
      </p:sp>
      <p:pic>
        <p:nvPicPr>
          <p:cNvPr id="13" name="Picture 12" descr="Decorative title slide that reads &quot;Research Data Management Institutional Strategy&quot; with a circular decorative logo to the left and a McMaster University logo below.">
            <a:extLst>
              <a:ext uri="{FF2B5EF4-FFF2-40B4-BE49-F238E27FC236}">
                <a16:creationId xmlns:a16="http://schemas.microsoft.com/office/drawing/2014/main" id="{CE24E104-11A7-E281-46B0-78FAB7008C5B}"/>
              </a:ext>
            </a:extLst>
          </p:cNvPr>
          <p:cNvPicPr>
            <a:picLocks noChangeAspect="1"/>
          </p:cNvPicPr>
          <p:nvPr/>
        </p:nvPicPr>
        <p:blipFill rotWithShape="1">
          <a:blip r:embed="rId3"/>
          <a:srcRect l="10899" t="15499" r="15499" b="22399"/>
          <a:stretch/>
        </p:blipFill>
        <p:spPr>
          <a:xfrm>
            <a:off x="0" y="0"/>
            <a:ext cx="12192000" cy="6858000"/>
          </a:xfrm>
          <a:prstGeom prst="rect">
            <a:avLst/>
          </a:prstGeom>
        </p:spPr>
      </p:pic>
      <p:pic>
        <p:nvPicPr>
          <p:cNvPr id="17" name="Picture 16" descr="A screenshot of a video game&#10;&#10;Description automatically generated with medium confidence">
            <a:extLst>
              <a:ext uri="{FF2B5EF4-FFF2-40B4-BE49-F238E27FC236}">
                <a16:creationId xmlns:a16="http://schemas.microsoft.com/office/drawing/2014/main" id="{732DA57F-DC17-7717-8DF6-6A8612C7B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110" y="1809000"/>
            <a:ext cx="10061781" cy="3240000"/>
          </a:xfrm>
          <a:prstGeom prst="rect">
            <a:avLst/>
          </a:prstGeom>
        </p:spPr>
      </p:pic>
    </p:spTree>
    <p:extLst>
      <p:ext uri="{BB962C8B-B14F-4D97-AF65-F5344CB8AC3E}">
        <p14:creationId xmlns:p14="http://schemas.microsoft.com/office/powerpoint/2010/main" val="3502643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6E3E-5F91-40EE-BB75-BA99E3E1BFF9}"/>
              </a:ext>
            </a:extLst>
          </p:cNvPr>
          <p:cNvSpPr>
            <a:spLocks noGrp="1"/>
          </p:cNvSpPr>
          <p:nvPr>
            <p:ph type="title"/>
          </p:nvPr>
        </p:nvSpPr>
        <p:spPr/>
        <p:txBody>
          <a:bodyPr>
            <a:normAutofit/>
          </a:bodyPr>
          <a:lstStyle/>
          <a:p>
            <a:r>
              <a:rPr lang="en-CA" sz="3600" b="1" cap="none" dirty="0">
                <a:solidFill>
                  <a:srgbClr val="7A003C"/>
                </a:solidFill>
              </a:rPr>
              <a:t>What is Research Data Management?</a:t>
            </a:r>
            <a:endParaRPr lang="en-US" sz="3600" b="1" cap="none" dirty="0">
              <a:solidFill>
                <a:srgbClr val="7A003C"/>
              </a:solidFill>
              <a:ea typeface="Roboto"/>
              <a:cs typeface="Roboto"/>
            </a:endParaRPr>
          </a:p>
        </p:txBody>
      </p:sp>
      <p:grpSp>
        <p:nvGrpSpPr>
          <p:cNvPr id="3" name="Group 2" descr="An informative graphic indicating a Research Data Management cycle with arrows linking the sequential steps in this cycle (Planning, Data Collection, Analysis, Publication and Sharing, Discovery and Reuse) as described in the notes pane.">
            <a:extLst>
              <a:ext uri="{FF2B5EF4-FFF2-40B4-BE49-F238E27FC236}">
                <a16:creationId xmlns:a16="http://schemas.microsoft.com/office/drawing/2014/main" id="{D008DBB0-F045-2288-BE40-02F106EF716C}"/>
              </a:ext>
            </a:extLst>
          </p:cNvPr>
          <p:cNvGrpSpPr/>
          <p:nvPr/>
        </p:nvGrpSpPr>
        <p:grpSpPr>
          <a:xfrm>
            <a:off x="781871" y="1694694"/>
            <a:ext cx="10941706" cy="4544125"/>
            <a:chOff x="781871" y="1694694"/>
            <a:chExt cx="10941706" cy="4544125"/>
          </a:xfrm>
        </p:grpSpPr>
        <p:sp>
          <p:nvSpPr>
            <p:cNvPr id="106" name="Google Shape;145;gbcf2ea7356_6_0">
              <a:extLst>
                <a:ext uri="{FF2B5EF4-FFF2-40B4-BE49-F238E27FC236}">
                  <a16:creationId xmlns:a16="http://schemas.microsoft.com/office/drawing/2014/main" id="{54161A3C-E547-4E4D-8EA4-CB1D0B568EFE}"/>
                </a:ext>
              </a:extLst>
            </p:cNvPr>
            <p:cNvSpPr txBox="1"/>
            <p:nvPr/>
          </p:nvSpPr>
          <p:spPr>
            <a:xfrm>
              <a:off x="3947839" y="5597480"/>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Metadata</a:t>
              </a:r>
            </a:p>
          </p:txBody>
        </p:sp>
        <p:grpSp>
          <p:nvGrpSpPr>
            <p:cNvPr id="52" name="Google Shape;142;gbcf2ea7356_6_0">
              <a:extLst>
                <a:ext uri="{FF2B5EF4-FFF2-40B4-BE49-F238E27FC236}">
                  <a16:creationId xmlns:a16="http://schemas.microsoft.com/office/drawing/2014/main" id="{53DD6D00-A9F1-483B-B15E-D08679F27E2B}"/>
                </a:ext>
              </a:extLst>
            </p:cNvPr>
            <p:cNvGrpSpPr/>
            <p:nvPr/>
          </p:nvGrpSpPr>
          <p:grpSpPr>
            <a:xfrm>
              <a:off x="2774360" y="1694694"/>
              <a:ext cx="6643278" cy="4144611"/>
              <a:chOff x="1243178" y="502159"/>
              <a:chExt cx="6643278" cy="4144611"/>
            </a:xfrm>
          </p:grpSpPr>
          <p:grpSp>
            <p:nvGrpSpPr>
              <p:cNvPr id="53" name="Google Shape;143;gbcf2ea7356_6_0">
                <a:extLst>
                  <a:ext uri="{FF2B5EF4-FFF2-40B4-BE49-F238E27FC236}">
                    <a16:creationId xmlns:a16="http://schemas.microsoft.com/office/drawing/2014/main" id="{5B434915-1049-4431-95DF-500829F0F845}"/>
                  </a:ext>
                </a:extLst>
              </p:cNvPr>
              <p:cNvGrpSpPr/>
              <p:nvPr/>
            </p:nvGrpSpPr>
            <p:grpSpPr>
              <a:xfrm>
                <a:off x="5214050" y="691333"/>
                <a:ext cx="1663335" cy="840739"/>
                <a:chOff x="5214050" y="691333"/>
                <a:chExt cx="1663335" cy="840739"/>
              </a:xfrm>
            </p:grpSpPr>
            <p:cxnSp>
              <p:nvCxnSpPr>
                <p:cNvPr id="77" name="Google Shape;144;gbcf2ea7356_6_0">
                  <a:extLst>
                    <a:ext uri="{FF2B5EF4-FFF2-40B4-BE49-F238E27FC236}">
                      <a16:creationId xmlns:a16="http://schemas.microsoft.com/office/drawing/2014/main" id="{AF6FFBD2-814B-4CEB-B63F-4148A5C08293}"/>
                    </a:ext>
                  </a:extLst>
                </p:cNvPr>
                <p:cNvCxnSpPr/>
                <p:nvPr/>
              </p:nvCxnSpPr>
              <p:spPr>
                <a:xfrm flipH="1">
                  <a:off x="5214050" y="1153772"/>
                  <a:ext cx="273000" cy="378300"/>
                </a:xfrm>
                <a:prstGeom prst="straightConnector1">
                  <a:avLst/>
                </a:prstGeom>
                <a:noFill/>
                <a:ln w="19050" cap="flat" cmpd="sng">
                  <a:solidFill>
                    <a:srgbClr val="7A003C"/>
                  </a:solidFill>
                  <a:prstDash val="solid"/>
                  <a:round/>
                  <a:headEnd type="oval" w="med" len="med"/>
                  <a:tailEnd type="none" w="sm" len="sm"/>
                </a:ln>
              </p:spPr>
            </p:cxnSp>
            <p:sp>
              <p:nvSpPr>
                <p:cNvPr id="78" name="Google Shape;145;gbcf2ea7356_6_0">
                  <a:extLst>
                    <a:ext uri="{FF2B5EF4-FFF2-40B4-BE49-F238E27FC236}">
                      <a16:creationId xmlns:a16="http://schemas.microsoft.com/office/drawing/2014/main" id="{6C343794-7ACC-49D2-96B5-19FA85873624}"/>
                    </a:ext>
                  </a:extLst>
                </p:cNvPr>
                <p:cNvSpPr txBox="1"/>
                <p:nvPr/>
              </p:nvSpPr>
              <p:spPr>
                <a:xfrm>
                  <a:off x="5672133" y="691333"/>
                  <a:ext cx="1205252" cy="517555"/>
                </a:xfrm>
                <a:prstGeom prst="roundRect">
                  <a:avLst/>
                </a:prstGeom>
                <a:solidFill>
                  <a:srgbClr val="AC1455"/>
                </a:solidFill>
                <a:ln cap="rnd">
                  <a:noFill/>
                </a:ln>
              </p:spPr>
              <p:txBody>
                <a:bodyPr spcFirstLastPara="1" wrap="square" lIns="91425" tIns="91425" rIns="91425" bIns="91425" anchor="t" anchorCtr="0">
                  <a:spAutoFit/>
                </a:bodyPr>
                <a:lstStyle/>
                <a:p>
                  <a:pPr marL="0" marR="0" lvl="0" indent="0" algn="ctr"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Roboto"/>
                      <a:sym typeface="Roboto"/>
                    </a:rPr>
                    <a:t>Planning</a:t>
                  </a:r>
                  <a:endParaRPr kumimoji="0" sz="1600" b="0" i="0" u="none" strike="noStrike" kern="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Roboto"/>
                    <a:sym typeface="Roboto"/>
                  </a:endParaRPr>
                </a:p>
              </p:txBody>
            </p:sp>
          </p:grpSp>
          <p:sp>
            <p:nvSpPr>
              <p:cNvPr id="54" name="Google Shape;146;gbcf2ea7356_6_0">
                <a:extLst>
                  <a:ext uri="{FF2B5EF4-FFF2-40B4-BE49-F238E27FC236}">
                    <a16:creationId xmlns:a16="http://schemas.microsoft.com/office/drawing/2014/main" id="{0A919F7E-89CC-425D-9210-C807153D55D9}"/>
                  </a:ext>
                </a:extLst>
              </p:cNvPr>
              <p:cNvSpPr/>
              <p:nvPr/>
            </p:nvSpPr>
            <p:spPr>
              <a:xfrm rot="-9000757" flipH="1">
                <a:off x="3225716" y="1084808"/>
                <a:ext cx="2690226" cy="2690226"/>
              </a:xfrm>
              <a:prstGeom prst="blockArc">
                <a:avLst>
                  <a:gd name="adj1" fmla="val 20178804"/>
                  <a:gd name="adj2" fmla="val 2623923"/>
                  <a:gd name="adj3" fmla="val 8858"/>
                </a:avLst>
              </a:prstGeom>
              <a:solidFill>
                <a:srgbClr val="AC1455"/>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55" name="Google Shape;147;gbcf2ea7356_6_0">
                <a:extLst>
                  <a:ext uri="{FF2B5EF4-FFF2-40B4-BE49-F238E27FC236}">
                    <a16:creationId xmlns:a16="http://schemas.microsoft.com/office/drawing/2014/main" id="{F9825170-0192-4101-A1A6-A2246F79CB78}"/>
                  </a:ext>
                </a:extLst>
              </p:cNvPr>
              <p:cNvSpPr txBox="1"/>
              <p:nvPr/>
            </p:nvSpPr>
            <p:spPr>
              <a:xfrm>
                <a:off x="3832615" y="2196033"/>
                <a:ext cx="1443600" cy="804300"/>
              </a:xfrm>
              <a:prstGeom prst="rect">
                <a:avLst/>
              </a:prstGeom>
              <a:noFill/>
              <a:ln>
                <a:noFill/>
              </a:ln>
            </p:spPr>
            <p:txBody>
              <a:bodyPr spcFirstLastPara="1" wrap="square" lIns="91425" tIns="91425" rIns="91425" bIns="91425" anchor="ctr" anchorCtr="0">
                <a:noAutofit/>
              </a:bodyPr>
              <a:lstStyle/>
              <a:p>
                <a:pPr marL="0" marR="0" lvl="0" indent="0" algn="ctr"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7A003C"/>
                    </a:solidFill>
                    <a:effectLst/>
                    <a:uLnTx/>
                    <a:uFillTx/>
                    <a:latin typeface="Roboto Condensed" panose="02000000000000000000" pitchFamily="2" charset="0"/>
                    <a:ea typeface="Roboto Condensed" panose="02000000000000000000" pitchFamily="2" charset="0"/>
                    <a:cs typeface="Roboto"/>
                    <a:sym typeface="Roboto"/>
                  </a:rPr>
                  <a:t>Manage</a:t>
                </a:r>
              </a:p>
              <a:p>
                <a:pPr marL="0" marR="0" lvl="0" indent="0" algn="ctr" defTabSz="457200" rtl="0" eaLnBrk="1" fontAlgn="auto" latinLnBrk="0" hangingPunct="1">
                  <a:lnSpc>
                    <a:spcPct val="115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Data storage</a:t>
                </a:r>
              </a:p>
              <a:p>
                <a:pPr marL="0" marR="0" lvl="0" indent="0" algn="ctr" defTabSz="457200" rtl="0" eaLnBrk="1" fontAlgn="auto" latinLnBrk="0" hangingPunct="1">
                  <a:lnSpc>
                    <a:spcPct val="115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Data security</a:t>
                </a:r>
              </a:p>
              <a:p>
                <a:pPr marL="0" marR="0" lvl="0" indent="0" algn="ctr" defTabSz="457200" rtl="0" eaLnBrk="1" fontAlgn="auto" latinLnBrk="0" hangingPunct="1">
                  <a:lnSpc>
                    <a:spcPct val="115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20202"/>
                  </a:solidFill>
                  <a:effectLst/>
                  <a:uLnTx/>
                  <a:uFillTx/>
                  <a:latin typeface="Roboto Condensed" panose="02000000000000000000" pitchFamily="2" charset="0"/>
                  <a:ea typeface="Roboto Condensed" panose="02000000000000000000" pitchFamily="2" charset="0"/>
                  <a:cs typeface="Arial"/>
                  <a:sym typeface="Arial"/>
                </a:endParaRPr>
              </a:p>
            </p:txBody>
          </p:sp>
          <p:grpSp>
            <p:nvGrpSpPr>
              <p:cNvPr id="56" name="Google Shape;148;gbcf2ea7356_6_0">
                <a:extLst>
                  <a:ext uri="{FF2B5EF4-FFF2-40B4-BE49-F238E27FC236}">
                    <a16:creationId xmlns:a16="http://schemas.microsoft.com/office/drawing/2014/main" id="{6985DEBA-9968-47B3-93C0-AA5947341AA7}"/>
                  </a:ext>
                </a:extLst>
              </p:cNvPr>
              <p:cNvGrpSpPr/>
              <p:nvPr/>
            </p:nvGrpSpPr>
            <p:grpSpPr>
              <a:xfrm>
                <a:off x="1243178" y="2654174"/>
                <a:ext cx="2266602" cy="830832"/>
                <a:chOff x="1380609" y="2654174"/>
                <a:chExt cx="2129066" cy="830832"/>
              </a:xfrm>
            </p:grpSpPr>
            <p:cxnSp>
              <p:nvCxnSpPr>
                <p:cNvPr id="75" name="Google Shape;149;gbcf2ea7356_6_0">
                  <a:extLst>
                    <a:ext uri="{FF2B5EF4-FFF2-40B4-BE49-F238E27FC236}">
                      <a16:creationId xmlns:a16="http://schemas.microsoft.com/office/drawing/2014/main" id="{10B96CA4-6DF2-4759-967B-199EC6ABD9D0}"/>
                    </a:ext>
                  </a:extLst>
                </p:cNvPr>
                <p:cNvCxnSpPr/>
                <p:nvPr/>
              </p:nvCxnSpPr>
              <p:spPr>
                <a:xfrm rot="10800000" flipH="1">
                  <a:off x="3059375" y="2771675"/>
                  <a:ext cx="450300" cy="145200"/>
                </a:xfrm>
                <a:prstGeom prst="straightConnector1">
                  <a:avLst/>
                </a:prstGeom>
                <a:noFill/>
                <a:ln w="19050" cap="flat" cmpd="sng">
                  <a:solidFill>
                    <a:srgbClr val="AC1455"/>
                  </a:solidFill>
                  <a:prstDash val="solid"/>
                  <a:round/>
                  <a:headEnd type="oval" w="med" len="med"/>
                  <a:tailEnd type="none" w="sm" len="sm"/>
                </a:ln>
              </p:spPr>
            </p:cxnSp>
            <p:sp>
              <p:nvSpPr>
                <p:cNvPr id="76" name="Google Shape;150;gbcf2ea7356_6_0">
                  <a:extLst>
                    <a:ext uri="{FF2B5EF4-FFF2-40B4-BE49-F238E27FC236}">
                      <a16:creationId xmlns:a16="http://schemas.microsoft.com/office/drawing/2014/main" id="{97E3560E-CCE7-49C4-8DFA-5DD00B02983F}"/>
                    </a:ext>
                  </a:extLst>
                </p:cNvPr>
                <p:cNvSpPr txBox="1"/>
                <p:nvPr/>
              </p:nvSpPr>
              <p:spPr>
                <a:xfrm>
                  <a:off x="1380609" y="2654174"/>
                  <a:ext cx="1478283" cy="830832"/>
                </a:xfrm>
                <a:prstGeom prst="roundRect">
                  <a:avLst/>
                </a:prstGeom>
                <a:solidFill>
                  <a:srgbClr val="AC1455"/>
                </a:solidFill>
                <a:ln cap="rnd">
                  <a:noFill/>
                </a:ln>
              </p:spPr>
              <p:txBody>
                <a:bodyPr spcFirstLastPara="1" wrap="square" lIns="91425" tIns="91425" rIns="91425" bIns="91425" anchor="t" anchorCtr="0">
                  <a:spAutoFit/>
                </a:bodyPr>
                <a:lstStyle/>
                <a:p>
                  <a:pPr marL="0" marR="0" lvl="0" indent="0" algn="ctr"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Roboto"/>
                      <a:sym typeface="Roboto"/>
                    </a:rPr>
                    <a:t>Publication and Sharing</a:t>
                  </a:r>
                  <a:endParaRPr kumimoji="0" sz="700" b="0" i="0" u="none" strike="noStrike" kern="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Roboto"/>
                    <a:sym typeface="Roboto"/>
                  </a:endParaRPr>
                </a:p>
              </p:txBody>
            </p:sp>
          </p:grpSp>
          <p:grpSp>
            <p:nvGrpSpPr>
              <p:cNvPr id="57" name="Google Shape;151;gbcf2ea7356_6_0">
                <a:extLst>
                  <a:ext uri="{FF2B5EF4-FFF2-40B4-BE49-F238E27FC236}">
                    <a16:creationId xmlns:a16="http://schemas.microsoft.com/office/drawing/2014/main" id="{C6C7EC59-4212-4C88-85F5-D68242214768}"/>
                  </a:ext>
                </a:extLst>
              </p:cNvPr>
              <p:cNvGrpSpPr/>
              <p:nvPr/>
            </p:nvGrpSpPr>
            <p:grpSpPr>
              <a:xfrm>
                <a:off x="1980183" y="502159"/>
                <a:ext cx="1927778" cy="1029913"/>
                <a:chOff x="1980183" y="502159"/>
                <a:chExt cx="1927778" cy="1029913"/>
              </a:xfrm>
            </p:grpSpPr>
            <p:cxnSp>
              <p:nvCxnSpPr>
                <p:cNvPr id="73" name="Google Shape;152;gbcf2ea7356_6_0">
                  <a:extLst>
                    <a:ext uri="{FF2B5EF4-FFF2-40B4-BE49-F238E27FC236}">
                      <a16:creationId xmlns:a16="http://schemas.microsoft.com/office/drawing/2014/main" id="{D9DF9AD0-18CA-470F-882E-B2EE57A161E1}"/>
                    </a:ext>
                  </a:extLst>
                </p:cNvPr>
                <p:cNvCxnSpPr/>
                <p:nvPr/>
              </p:nvCxnSpPr>
              <p:spPr>
                <a:xfrm>
                  <a:off x="3634961" y="1153772"/>
                  <a:ext cx="273000" cy="378300"/>
                </a:xfrm>
                <a:prstGeom prst="straightConnector1">
                  <a:avLst/>
                </a:prstGeom>
                <a:noFill/>
                <a:ln w="19050" cap="flat" cmpd="sng">
                  <a:solidFill>
                    <a:srgbClr val="5E6A71"/>
                  </a:solidFill>
                  <a:prstDash val="solid"/>
                  <a:round/>
                  <a:headEnd type="oval" w="med" len="med"/>
                  <a:tailEnd type="none" w="sm" len="sm"/>
                </a:ln>
              </p:spPr>
            </p:cxnSp>
            <p:sp>
              <p:nvSpPr>
                <p:cNvPr id="74" name="Google Shape;153;gbcf2ea7356_6_0">
                  <a:extLst>
                    <a:ext uri="{FF2B5EF4-FFF2-40B4-BE49-F238E27FC236}">
                      <a16:creationId xmlns:a16="http://schemas.microsoft.com/office/drawing/2014/main" id="{40D8B41B-DB09-485C-AB91-DFD3F832127F}"/>
                    </a:ext>
                  </a:extLst>
                </p:cNvPr>
                <p:cNvSpPr txBox="1"/>
                <p:nvPr/>
              </p:nvSpPr>
              <p:spPr>
                <a:xfrm>
                  <a:off x="1980183" y="502159"/>
                  <a:ext cx="1476284" cy="830832"/>
                </a:xfrm>
                <a:prstGeom prst="roundRect">
                  <a:avLst/>
                </a:prstGeom>
                <a:solidFill>
                  <a:srgbClr val="AC1455"/>
                </a:solidFill>
                <a:ln cap="rnd">
                  <a:noFill/>
                </a:ln>
              </p:spPr>
              <p:txBody>
                <a:bodyPr spcFirstLastPara="1" wrap="square" lIns="91425" tIns="91425" rIns="91425" bIns="91425" anchor="t" anchorCtr="0">
                  <a:spAutoFit/>
                </a:bodyPr>
                <a:lstStyle/>
                <a:p>
                  <a:pPr marL="0" marR="0" lvl="0" indent="0" algn="ctr"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Roboto"/>
                      <a:sym typeface="Roboto"/>
                    </a:rPr>
                    <a:t>Discovery and Reuse</a:t>
                  </a:r>
                  <a:endParaRPr kumimoji="0" sz="700" b="0" i="0" u="none" strike="noStrike" kern="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Roboto"/>
                    <a:sym typeface="Roboto"/>
                  </a:endParaRPr>
                </a:p>
              </p:txBody>
            </p:sp>
          </p:grpSp>
          <p:grpSp>
            <p:nvGrpSpPr>
              <p:cNvPr id="59" name="Google Shape;155;gbcf2ea7356_6_0">
                <a:extLst>
                  <a:ext uri="{FF2B5EF4-FFF2-40B4-BE49-F238E27FC236}">
                    <a16:creationId xmlns:a16="http://schemas.microsoft.com/office/drawing/2014/main" id="{A55D5EEB-BC08-47A9-9EBA-91ACEC1000D6}"/>
                  </a:ext>
                </a:extLst>
              </p:cNvPr>
              <p:cNvGrpSpPr/>
              <p:nvPr/>
            </p:nvGrpSpPr>
            <p:grpSpPr>
              <a:xfrm>
                <a:off x="3919983" y="3541000"/>
                <a:ext cx="1193626" cy="1105770"/>
                <a:chOff x="3919983" y="3541000"/>
                <a:chExt cx="1193626" cy="1105770"/>
              </a:xfrm>
            </p:grpSpPr>
            <p:cxnSp>
              <p:nvCxnSpPr>
                <p:cNvPr id="71" name="Google Shape;156;gbcf2ea7356_6_0">
                  <a:extLst>
                    <a:ext uri="{FF2B5EF4-FFF2-40B4-BE49-F238E27FC236}">
                      <a16:creationId xmlns:a16="http://schemas.microsoft.com/office/drawing/2014/main" id="{A09256C0-15FE-4E34-A022-E3CF82A4963E}"/>
                    </a:ext>
                  </a:extLst>
                </p:cNvPr>
                <p:cNvCxnSpPr/>
                <p:nvPr/>
              </p:nvCxnSpPr>
              <p:spPr>
                <a:xfrm rot="10800000">
                  <a:off x="4563402" y="3541000"/>
                  <a:ext cx="0" cy="489600"/>
                </a:xfrm>
                <a:prstGeom prst="straightConnector1">
                  <a:avLst/>
                </a:prstGeom>
                <a:noFill/>
                <a:ln w="19050" cap="flat" cmpd="sng">
                  <a:solidFill>
                    <a:srgbClr val="7A003C"/>
                  </a:solidFill>
                  <a:prstDash val="solid"/>
                  <a:round/>
                  <a:headEnd type="oval" w="med" len="med"/>
                  <a:tailEnd type="none" w="sm" len="sm"/>
                </a:ln>
              </p:spPr>
            </p:cxnSp>
            <p:sp>
              <p:nvSpPr>
                <p:cNvPr id="72" name="Google Shape;157;gbcf2ea7356_6_0">
                  <a:extLst>
                    <a:ext uri="{FF2B5EF4-FFF2-40B4-BE49-F238E27FC236}">
                      <a16:creationId xmlns:a16="http://schemas.microsoft.com/office/drawing/2014/main" id="{804FF387-B2EE-4B71-9C78-A1BF12B7545F}"/>
                    </a:ext>
                  </a:extLst>
                </p:cNvPr>
                <p:cNvSpPr txBox="1"/>
                <p:nvPr/>
              </p:nvSpPr>
              <p:spPr>
                <a:xfrm>
                  <a:off x="3919983" y="4129215"/>
                  <a:ext cx="1193626" cy="517555"/>
                </a:xfrm>
                <a:prstGeom prst="roundRect">
                  <a:avLst/>
                </a:prstGeom>
                <a:solidFill>
                  <a:srgbClr val="AC1455"/>
                </a:solidFill>
                <a:ln cap="rnd">
                  <a:noFill/>
                </a:ln>
              </p:spPr>
              <p:txBody>
                <a:bodyPr spcFirstLastPara="1" wrap="square" lIns="91425" tIns="91425" rIns="91425" bIns="91425" anchor="t" anchorCtr="0">
                  <a:spAutoFit/>
                </a:bodyPr>
                <a:lstStyle/>
                <a:p>
                  <a:pPr marL="0" marR="0" lvl="0" indent="0" algn="ctr"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Roboto"/>
                      <a:sym typeface="Roboto"/>
                    </a:rPr>
                    <a:t>Analysis</a:t>
                  </a:r>
                  <a:endParaRPr kumimoji="0" sz="700" b="0" i="0" u="none" strike="noStrike" kern="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Roboto"/>
                    <a:sym typeface="Roboto"/>
                  </a:endParaRPr>
                </a:p>
              </p:txBody>
            </p:sp>
          </p:grpSp>
          <p:grpSp>
            <p:nvGrpSpPr>
              <p:cNvPr id="61" name="Google Shape;159;gbcf2ea7356_6_0">
                <a:extLst>
                  <a:ext uri="{FF2B5EF4-FFF2-40B4-BE49-F238E27FC236}">
                    <a16:creationId xmlns:a16="http://schemas.microsoft.com/office/drawing/2014/main" id="{8E400490-A16F-4607-A181-37B0690D3A06}"/>
                  </a:ext>
                </a:extLst>
              </p:cNvPr>
              <p:cNvGrpSpPr/>
              <p:nvPr/>
            </p:nvGrpSpPr>
            <p:grpSpPr>
              <a:xfrm>
                <a:off x="5625475" y="2771675"/>
                <a:ext cx="2260981" cy="556305"/>
                <a:chOff x="5625475" y="2771675"/>
                <a:chExt cx="2260981" cy="556305"/>
              </a:xfrm>
            </p:grpSpPr>
            <p:cxnSp>
              <p:nvCxnSpPr>
                <p:cNvPr id="69" name="Google Shape;160;gbcf2ea7356_6_0">
                  <a:extLst>
                    <a:ext uri="{FF2B5EF4-FFF2-40B4-BE49-F238E27FC236}">
                      <a16:creationId xmlns:a16="http://schemas.microsoft.com/office/drawing/2014/main" id="{B31A00FF-9CE9-40FD-A9B1-E58113309B71}"/>
                    </a:ext>
                  </a:extLst>
                </p:cNvPr>
                <p:cNvCxnSpPr/>
                <p:nvPr/>
              </p:nvCxnSpPr>
              <p:spPr>
                <a:xfrm rot="10800000">
                  <a:off x="5625475" y="2771675"/>
                  <a:ext cx="442200" cy="153300"/>
                </a:xfrm>
                <a:prstGeom prst="straightConnector1">
                  <a:avLst/>
                </a:prstGeom>
                <a:noFill/>
                <a:ln w="19050" cap="flat" cmpd="sng">
                  <a:solidFill>
                    <a:srgbClr val="AC1455"/>
                  </a:solidFill>
                  <a:prstDash val="solid"/>
                  <a:round/>
                  <a:headEnd type="oval" w="med" len="med"/>
                  <a:tailEnd type="none" w="sm" len="sm"/>
                </a:ln>
              </p:spPr>
            </p:cxnSp>
            <p:sp>
              <p:nvSpPr>
                <p:cNvPr id="70" name="Google Shape;161;gbcf2ea7356_6_0">
                  <a:extLst>
                    <a:ext uri="{FF2B5EF4-FFF2-40B4-BE49-F238E27FC236}">
                      <a16:creationId xmlns:a16="http://schemas.microsoft.com/office/drawing/2014/main" id="{716EC968-8516-4A09-83FD-38BA2C1A3FE1}"/>
                    </a:ext>
                  </a:extLst>
                </p:cNvPr>
                <p:cNvSpPr txBox="1"/>
                <p:nvPr/>
              </p:nvSpPr>
              <p:spPr>
                <a:xfrm>
                  <a:off x="6229424" y="2810425"/>
                  <a:ext cx="1657032" cy="517555"/>
                </a:xfrm>
                <a:prstGeom prst="roundRect">
                  <a:avLst/>
                </a:prstGeom>
                <a:solidFill>
                  <a:srgbClr val="AC1455"/>
                </a:solidFill>
                <a:ln cap="rnd">
                  <a:noFill/>
                </a:ln>
              </p:spPr>
              <p:txBody>
                <a:bodyPr spcFirstLastPara="1" wrap="square" lIns="91425" tIns="91425" rIns="91425" bIns="91425" anchor="t" anchorCtr="0">
                  <a:spAutoFit/>
                </a:bodyPr>
                <a:lstStyle/>
                <a:p>
                  <a:pPr marL="0" marR="0" lvl="0" indent="0" algn="ctr"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Roboto"/>
                      <a:sym typeface="Roboto"/>
                    </a:rPr>
                    <a:t>Data Collection</a:t>
                  </a:r>
                  <a:endParaRPr kumimoji="0" sz="700" b="0" i="0" u="none" strike="noStrike" kern="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Roboto"/>
                    <a:sym typeface="Roboto"/>
                  </a:endParaRPr>
                </a:p>
              </p:txBody>
            </p:sp>
          </p:grpSp>
          <p:sp>
            <p:nvSpPr>
              <p:cNvPr id="64" name="Google Shape;164;gbcf2ea7356_6_0">
                <a:extLst>
                  <a:ext uri="{FF2B5EF4-FFF2-40B4-BE49-F238E27FC236}">
                    <a16:creationId xmlns:a16="http://schemas.microsoft.com/office/drawing/2014/main" id="{124185D9-5101-4409-AD88-D941C15CC862}"/>
                  </a:ext>
                </a:extLst>
              </p:cNvPr>
              <p:cNvSpPr/>
              <p:nvPr/>
            </p:nvSpPr>
            <p:spPr>
              <a:xfrm rot="1800047">
                <a:off x="3219843" y="1086434"/>
                <a:ext cx="2690936" cy="2690936"/>
              </a:xfrm>
              <a:prstGeom prst="blockArc">
                <a:avLst>
                  <a:gd name="adj1" fmla="val 14414370"/>
                  <a:gd name="adj2" fmla="val 18998613"/>
                  <a:gd name="adj3" fmla="val 8907"/>
                </a:avLst>
              </a:prstGeom>
              <a:solidFill>
                <a:srgbClr val="7A003C"/>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62" name="Google Shape;162;gbcf2ea7356_6_0">
                <a:extLst>
                  <a:ext uri="{FF2B5EF4-FFF2-40B4-BE49-F238E27FC236}">
                    <a16:creationId xmlns:a16="http://schemas.microsoft.com/office/drawing/2014/main" id="{15EF47AC-BEF6-4377-89BE-2D85EFE78ECB}"/>
                  </a:ext>
                </a:extLst>
              </p:cNvPr>
              <p:cNvSpPr/>
              <p:nvPr/>
            </p:nvSpPr>
            <p:spPr>
              <a:xfrm rot="-3781968">
                <a:off x="5556765" y="1857984"/>
                <a:ext cx="363191" cy="363191"/>
              </a:xfrm>
              <a:prstGeom prst="rtTriangle">
                <a:avLst/>
              </a:prstGeom>
              <a:solidFill>
                <a:srgbClr val="7A003C"/>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58" name="Google Shape;154;gbcf2ea7356_6_0">
                <a:extLst>
                  <a:ext uri="{FF2B5EF4-FFF2-40B4-BE49-F238E27FC236}">
                    <a16:creationId xmlns:a16="http://schemas.microsoft.com/office/drawing/2014/main" id="{AF7E611C-9371-43C6-B651-453FE6BD7F96}"/>
                  </a:ext>
                </a:extLst>
              </p:cNvPr>
              <p:cNvSpPr/>
              <p:nvPr/>
            </p:nvSpPr>
            <p:spPr>
              <a:xfrm rot="-1800109" flipH="1">
                <a:off x="3215030" y="1082474"/>
                <a:ext cx="2696852" cy="2696852"/>
              </a:xfrm>
              <a:prstGeom prst="blockArc">
                <a:avLst>
                  <a:gd name="adj1" fmla="val 14334136"/>
                  <a:gd name="adj2" fmla="val 18854681"/>
                  <a:gd name="adj3" fmla="val 8846"/>
                </a:avLst>
              </a:prstGeom>
              <a:solidFill>
                <a:srgbClr val="5E6A7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65" name="Google Shape;165;gbcf2ea7356_6_0">
                <a:extLst>
                  <a:ext uri="{FF2B5EF4-FFF2-40B4-BE49-F238E27FC236}">
                    <a16:creationId xmlns:a16="http://schemas.microsoft.com/office/drawing/2014/main" id="{1DC19720-D8EA-4EF3-92BF-17BF0F7FBA25}"/>
                  </a:ext>
                </a:extLst>
              </p:cNvPr>
              <p:cNvSpPr/>
              <p:nvPr/>
            </p:nvSpPr>
            <p:spPr>
              <a:xfrm rot="-8100000">
                <a:off x="4382715" y="1027393"/>
                <a:ext cx="363170" cy="363170"/>
              </a:xfrm>
              <a:prstGeom prst="rtTriangle">
                <a:avLst/>
              </a:prstGeom>
              <a:solidFill>
                <a:srgbClr val="5E6A7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67" name="Google Shape;167;gbcf2ea7356_6_0">
                <a:extLst>
                  <a:ext uri="{FF2B5EF4-FFF2-40B4-BE49-F238E27FC236}">
                    <a16:creationId xmlns:a16="http://schemas.microsoft.com/office/drawing/2014/main" id="{92A9830D-20AA-44C5-9126-C2D1E7C83578}"/>
                  </a:ext>
                </a:extLst>
              </p:cNvPr>
              <p:cNvSpPr/>
              <p:nvPr/>
            </p:nvSpPr>
            <p:spPr>
              <a:xfrm rot="9000757">
                <a:off x="3207432" y="1087633"/>
                <a:ext cx="2690226" cy="2690226"/>
              </a:xfrm>
              <a:prstGeom prst="blockArc">
                <a:avLst>
                  <a:gd name="adj1" fmla="val 20184517"/>
                  <a:gd name="adj2" fmla="val 3007258"/>
                  <a:gd name="adj3" fmla="val 9336"/>
                </a:avLst>
              </a:prstGeom>
              <a:solidFill>
                <a:srgbClr val="AC1455"/>
              </a:solidFill>
              <a:ln w="9525" cap="flat" cmpd="sng">
                <a:solidFill>
                  <a:srgbClr val="9225A5"/>
                </a:solidFill>
                <a:prstDash val="solid"/>
                <a:round/>
                <a:headEnd type="none" w="sm" len="sm"/>
                <a:tailEnd type="none" w="sm" len="sm"/>
              </a:ln>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66" name="Google Shape;166;gbcf2ea7356_6_0">
                <a:extLst>
                  <a:ext uri="{FF2B5EF4-FFF2-40B4-BE49-F238E27FC236}">
                    <a16:creationId xmlns:a16="http://schemas.microsoft.com/office/drawing/2014/main" id="{9B84C0D8-F030-42C2-B16A-E1F6C4479C26}"/>
                  </a:ext>
                </a:extLst>
              </p:cNvPr>
              <p:cNvSpPr/>
              <p:nvPr/>
            </p:nvSpPr>
            <p:spPr>
              <a:xfrm rot="9240359">
                <a:off x="3213511" y="1857690"/>
                <a:ext cx="363469" cy="363469"/>
              </a:xfrm>
              <a:prstGeom prst="rtTriangle">
                <a:avLst/>
              </a:prstGeom>
              <a:solidFill>
                <a:srgbClr val="AC145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60" name="Google Shape;158;gbcf2ea7356_6_0">
                <a:extLst>
                  <a:ext uri="{FF2B5EF4-FFF2-40B4-BE49-F238E27FC236}">
                    <a16:creationId xmlns:a16="http://schemas.microsoft.com/office/drawing/2014/main" id="{77EC3682-1662-4B71-A11D-8168BBE844BE}"/>
                  </a:ext>
                </a:extLst>
              </p:cNvPr>
              <p:cNvSpPr/>
              <p:nvPr/>
            </p:nvSpPr>
            <p:spPr>
              <a:xfrm rot="12599243" flipH="1">
                <a:off x="3207528" y="1089158"/>
                <a:ext cx="2690226" cy="2690226"/>
              </a:xfrm>
              <a:prstGeom prst="blockArc">
                <a:avLst>
                  <a:gd name="adj1" fmla="val 15738599"/>
                  <a:gd name="adj2" fmla="val 20008131"/>
                  <a:gd name="adj3" fmla="val 9063"/>
                </a:avLst>
              </a:prstGeom>
              <a:solidFill>
                <a:srgbClr val="7A003C"/>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68" name="Google Shape;168;gbcf2ea7356_6_0">
                <a:extLst>
                  <a:ext uri="{FF2B5EF4-FFF2-40B4-BE49-F238E27FC236}">
                    <a16:creationId xmlns:a16="http://schemas.microsoft.com/office/drawing/2014/main" id="{EB7B81B8-A118-41DF-ADD9-9D8F57DF5794}"/>
                  </a:ext>
                </a:extLst>
              </p:cNvPr>
              <p:cNvSpPr/>
              <p:nvPr/>
            </p:nvSpPr>
            <p:spPr>
              <a:xfrm rot="4857950">
                <a:off x="3653723" y="3239151"/>
                <a:ext cx="363003" cy="363003"/>
              </a:xfrm>
              <a:prstGeom prst="rtTriangle">
                <a:avLst/>
              </a:prstGeom>
              <a:solidFill>
                <a:srgbClr val="7A003C"/>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63" name="Google Shape;163;gbcf2ea7356_6_0">
                <a:extLst>
                  <a:ext uri="{FF2B5EF4-FFF2-40B4-BE49-F238E27FC236}">
                    <a16:creationId xmlns:a16="http://schemas.microsoft.com/office/drawing/2014/main" id="{094709A3-F9F0-4B8C-B1EA-380A60521FDC}"/>
                  </a:ext>
                </a:extLst>
              </p:cNvPr>
              <p:cNvSpPr/>
              <p:nvPr/>
            </p:nvSpPr>
            <p:spPr>
              <a:xfrm rot="476150">
                <a:off x="5119958" y="3239200"/>
                <a:ext cx="362875" cy="362875"/>
              </a:xfrm>
              <a:prstGeom prst="rtTriangle">
                <a:avLst/>
              </a:prstGeom>
              <a:solidFill>
                <a:srgbClr val="AC145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Arial"/>
                  <a:sym typeface="Arial"/>
                </a:endParaRPr>
              </a:p>
            </p:txBody>
          </p:sp>
        </p:grpSp>
        <p:cxnSp>
          <p:nvCxnSpPr>
            <p:cNvPr id="4" name="Straight Arrow Connector 3">
              <a:extLst>
                <a:ext uri="{FF2B5EF4-FFF2-40B4-BE49-F238E27FC236}">
                  <a16:creationId xmlns:a16="http://schemas.microsoft.com/office/drawing/2014/main" id="{8E1632EA-EAC0-418E-B74C-5B02D37C4CBF}"/>
                </a:ext>
              </a:extLst>
            </p:cNvPr>
            <p:cNvCxnSpPr>
              <a:cxnSpLocks/>
            </p:cNvCxnSpPr>
            <p:nvPr/>
          </p:nvCxnSpPr>
          <p:spPr>
            <a:xfrm>
              <a:off x="8618812" y="2230360"/>
              <a:ext cx="587864" cy="276099"/>
            </a:xfrm>
            <a:prstGeom prst="straightConnector1">
              <a:avLst/>
            </a:prstGeom>
            <a:ln>
              <a:solidFill>
                <a:srgbClr val="7A003C"/>
              </a:solidFill>
              <a:tailEnd type="triangle"/>
            </a:ln>
          </p:spPr>
          <p:style>
            <a:lnRef idx="1">
              <a:schemeClr val="accent1"/>
            </a:lnRef>
            <a:fillRef idx="0">
              <a:schemeClr val="accent1"/>
            </a:fillRef>
            <a:effectRef idx="0">
              <a:schemeClr val="accent1"/>
            </a:effectRef>
            <a:fontRef idx="minor">
              <a:schemeClr val="tx1"/>
            </a:fontRef>
          </p:style>
        </p:cxnSp>
        <p:sp>
          <p:nvSpPr>
            <p:cNvPr id="79" name="Google Shape;145;gbcf2ea7356_6_0">
              <a:extLst>
                <a:ext uri="{FF2B5EF4-FFF2-40B4-BE49-F238E27FC236}">
                  <a16:creationId xmlns:a16="http://schemas.microsoft.com/office/drawing/2014/main" id="{1B7BCEB0-D124-4E24-8809-4594F242BE92}"/>
                </a:ext>
              </a:extLst>
            </p:cNvPr>
            <p:cNvSpPr txBox="1"/>
            <p:nvPr/>
          </p:nvSpPr>
          <p:spPr>
            <a:xfrm>
              <a:off x="8873310" y="2516955"/>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Data Management Plans</a:t>
              </a:r>
            </a:p>
          </p:txBody>
        </p:sp>
        <p:sp>
          <p:nvSpPr>
            <p:cNvPr id="80" name="Google Shape;145;gbcf2ea7356_6_0">
              <a:extLst>
                <a:ext uri="{FF2B5EF4-FFF2-40B4-BE49-F238E27FC236}">
                  <a16:creationId xmlns:a16="http://schemas.microsoft.com/office/drawing/2014/main" id="{F0C05CB7-4FE7-47CF-AB00-64D1C172AF04}"/>
                </a:ext>
              </a:extLst>
            </p:cNvPr>
            <p:cNvSpPr txBox="1"/>
            <p:nvPr/>
          </p:nvSpPr>
          <p:spPr>
            <a:xfrm>
              <a:off x="9025710" y="2680506"/>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Grant applications</a:t>
              </a:r>
            </a:p>
          </p:txBody>
        </p:sp>
        <p:sp>
          <p:nvSpPr>
            <p:cNvPr id="81" name="Google Shape;145;gbcf2ea7356_6_0">
              <a:extLst>
                <a:ext uri="{FF2B5EF4-FFF2-40B4-BE49-F238E27FC236}">
                  <a16:creationId xmlns:a16="http://schemas.microsoft.com/office/drawing/2014/main" id="{07C0A0A0-6C3C-4E6A-9157-B7102F2E6E25}"/>
                </a:ext>
              </a:extLst>
            </p:cNvPr>
            <p:cNvSpPr txBox="1"/>
            <p:nvPr/>
          </p:nvSpPr>
          <p:spPr>
            <a:xfrm>
              <a:off x="9178110" y="2866359"/>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Ethics applications</a:t>
              </a:r>
            </a:p>
          </p:txBody>
        </p:sp>
        <p:sp>
          <p:nvSpPr>
            <p:cNvPr id="82" name="Google Shape;145;gbcf2ea7356_6_0">
              <a:extLst>
                <a:ext uri="{FF2B5EF4-FFF2-40B4-BE49-F238E27FC236}">
                  <a16:creationId xmlns:a16="http://schemas.microsoft.com/office/drawing/2014/main" id="{41566331-F85F-4100-8DFF-162F9D4EB95E}"/>
                </a:ext>
              </a:extLst>
            </p:cNvPr>
            <p:cNvSpPr txBox="1"/>
            <p:nvPr/>
          </p:nvSpPr>
          <p:spPr>
            <a:xfrm>
              <a:off x="9330510" y="3029910"/>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Research proposals</a:t>
              </a:r>
            </a:p>
          </p:txBody>
        </p:sp>
        <p:cxnSp>
          <p:nvCxnSpPr>
            <p:cNvPr id="83" name="Straight Arrow Connector 82">
              <a:extLst>
                <a:ext uri="{FF2B5EF4-FFF2-40B4-BE49-F238E27FC236}">
                  <a16:creationId xmlns:a16="http://schemas.microsoft.com/office/drawing/2014/main" id="{A9246E43-803F-4668-B331-5F5FB4AC4994}"/>
                </a:ext>
              </a:extLst>
            </p:cNvPr>
            <p:cNvCxnSpPr>
              <a:cxnSpLocks/>
            </p:cNvCxnSpPr>
            <p:nvPr/>
          </p:nvCxnSpPr>
          <p:spPr>
            <a:xfrm>
              <a:off x="8824450" y="4592176"/>
              <a:ext cx="65557" cy="271012"/>
            </a:xfrm>
            <a:prstGeom prst="straightConnector1">
              <a:avLst/>
            </a:prstGeom>
            <a:ln>
              <a:solidFill>
                <a:srgbClr val="7A003C"/>
              </a:solidFill>
              <a:tailEnd type="triangle"/>
            </a:ln>
          </p:spPr>
          <p:style>
            <a:lnRef idx="1">
              <a:schemeClr val="accent1"/>
            </a:lnRef>
            <a:fillRef idx="0">
              <a:schemeClr val="accent1"/>
            </a:fillRef>
            <a:effectRef idx="0">
              <a:schemeClr val="accent1"/>
            </a:effectRef>
            <a:fontRef idx="minor">
              <a:schemeClr val="tx1"/>
            </a:fontRef>
          </p:style>
        </p:cxnSp>
        <p:sp>
          <p:nvSpPr>
            <p:cNvPr id="84" name="Google Shape;145;gbcf2ea7356_6_0">
              <a:extLst>
                <a:ext uri="{FF2B5EF4-FFF2-40B4-BE49-F238E27FC236}">
                  <a16:creationId xmlns:a16="http://schemas.microsoft.com/office/drawing/2014/main" id="{59B01236-6973-47BD-8C13-43866CD7FC45}"/>
                </a:ext>
              </a:extLst>
            </p:cNvPr>
            <p:cNvSpPr txBox="1"/>
            <p:nvPr/>
          </p:nvSpPr>
          <p:spPr>
            <a:xfrm>
              <a:off x="8201621" y="4758943"/>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Access controls</a:t>
              </a:r>
            </a:p>
          </p:txBody>
        </p:sp>
        <p:sp>
          <p:nvSpPr>
            <p:cNvPr id="85" name="Google Shape;145;gbcf2ea7356_6_0">
              <a:extLst>
                <a:ext uri="{FF2B5EF4-FFF2-40B4-BE49-F238E27FC236}">
                  <a16:creationId xmlns:a16="http://schemas.microsoft.com/office/drawing/2014/main" id="{CD69BD34-DB9B-4D80-B9DB-FC3A0590E861}"/>
                </a:ext>
              </a:extLst>
            </p:cNvPr>
            <p:cNvSpPr txBox="1"/>
            <p:nvPr/>
          </p:nvSpPr>
          <p:spPr>
            <a:xfrm>
              <a:off x="8354021" y="4922494"/>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De-identification</a:t>
              </a:r>
            </a:p>
          </p:txBody>
        </p:sp>
        <p:sp>
          <p:nvSpPr>
            <p:cNvPr id="86" name="Google Shape;145;gbcf2ea7356_6_0">
              <a:extLst>
                <a:ext uri="{FF2B5EF4-FFF2-40B4-BE49-F238E27FC236}">
                  <a16:creationId xmlns:a16="http://schemas.microsoft.com/office/drawing/2014/main" id="{5936842E-B955-4C1E-88A8-7B1D4DDED338}"/>
                </a:ext>
              </a:extLst>
            </p:cNvPr>
            <p:cNvSpPr txBox="1"/>
            <p:nvPr/>
          </p:nvSpPr>
          <p:spPr>
            <a:xfrm>
              <a:off x="8506421" y="5097196"/>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Electronic lab notebooks</a:t>
              </a:r>
            </a:p>
          </p:txBody>
        </p:sp>
        <p:sp>
          <p:nvSpPr>
            <p:cNvPr id="87" name="Google Shape;145;gbcf2ea7356_6_0">
              <a:extLst>
                <a:ext uri="{FF2B5EF4-FFF2-40B4-BE49-F238E27FC236}">
                  <a16:creationId xmlns:a16="http://schemas.microsoft.com/office/drawing/2014/main" id="{55BCD7D8-FC64-4578-9905-B445DE657B28}"/>
                </a:ext>
              </a:extLst>
            </p:cNvPr>
            <p:cNvSpPr txBox="1"/>
            <p:nvPr/>
          </p:nvSpPr>
          <p:spPr>
            <a:xfrm>
              <a:off x="8618812" y="5263580"/>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File management</a:t>
              </a:r>
            </a:p>
          </p:txBody>
        </p:sp>
        <p:sp>
          <p:nvSpPr>
            <p:cNvPr id="88" name="Google Shape;145;gbcf2ea7356_6_0">
              <a:extLst>
                <a:ext uri="{FF2B5EF4-FFF2-40B4-BE49-F238E27FC236}">
                  <a16:creationId xmlns:a16="http://schemas.microsoft.com/office/drawing/2014/main" id="{20288FDE-97CD-4323-8166-5ECF9A1CA0DE}"/>
                </a:ext>
              </a:extLst>
            </p:cNvPr>
            <p:cNvSpPr txBox="1"/>
            <p:nvPr/>
          </p:nvSpPr>
          <p:spPr>
            <a:xfrm>
              <a:off x="8771212" y="5438282"/>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Folder organization</a:t>
              </a:r>
            </a:p>
          </p:txBody>
        </p:sp>
        <p:sp>
          <p:nvSpPr>
            <p:cNvPr id="89" name="Google Shape;145;gbcf2ea7356_6_0">
              <a:extLst>
                <a:ext uri="{FF2B5EF4-FFF2-40B4-BE49-F238E27FC236}">
                  <a16:creationId xmlns:a16="http://schemas.microsoft.com/office/drawing/2014/main" id="{0EEDCC06-D476-418C-939B-68A1C96BE13B}"/>
                </a:ext>
              </a:extLst>
            </p:cNvPr>
            <p:cNvSpPr txBox="1"/>
            <p:nvPr/>
          </p:nvSpPr>
          <p:spPr>
            <a:xfrm>
              <a:off x="8923612" y="5612984"/>
              <a:ext cx="2588835"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Collaborative tools and software</a:t>
              </a:r>
            </a:p>
          </p:txBody>
        </p:sp>
        <p:cxnSp>
          <p:nvCxnSpPr>
            <p:cNvPr id="91" name="Straight Arrow Connector 90">
              <a:extLst>
                <a:ext uri="{FF2B5EF4-FFF2-40B4-BE49-F238E27FC236}">
                  <a16:creationId xmlns:a16="http://schemas.microsoft.com/office/drawing/2014/main" id="{1EDE48D5-F456-4CDB-BA00-F4934D757F8F}"/>
                </a:ext>
              </a:extLst>
            </p:cNvPr>
            <p:cNvCxnSpPr>
              <a:cxnSpLocks/>
            </p:cNvCxnSpPr>
            <p:nvPr/>
          </p:nvCxnSpPr>
          <p:spPr>
            <a:xfrm flipH="1">
              <a:off x="4958122" y="5707428"/>
              <a:ext cx="331398" cy="113520"/>
            </a:xfrm>
            <a:prstGeom prst="straightConnector1">
              <a:avLst/>
            </a:prstGeom>
            <a:ln>
              <a:solidFill>
                <a:srgbClr val="7A003C"/>
              </a:solidFill>
              <a:tailEnd type="triangle"/>
            </a:ln>
          </p:spPr>
          <p:style>
            <a:lnRef idx="1">
              <a:schemeClr val="accent1"/>
            </a:lnRef>
            <a:fillRef idx="0">
              <a:schemeClr val="accent1"/>
            </a:fillRef>
            <a:effectRef idx="0">
              <a:schemeClr val="accent1"/>
            </a:effectRef>
            <a:fontRef idx="minor">
              <a:schemeClr val="tx1"/>
            </a:fontRef>
          </p:style>
        </p:cxnSp>
        <p:sp>
          <p:nvSpPr>
            <p:cNvPr id="92" name="Google Shape;145;gbcf2ea7356_6_0">
              <a:extLst>
                <a:ext uri="{FF2B5EF4-FFF2-40B4-BE49-F238E27FC236}">
                  <a16:creationId xmlns:a16="http://schemas.microsoft.com/office/drawing/2014/main" id="{21C5F19C-0192-4953-B5BC-AC79894E5B57}"/>
                </a:ext>
              </a:extLst>
            </p:cNvPr>
            <p:cNvSpPr txBox="1"/>
            <p:nvPr/>
          </p:nvSpPr>
          <p:spPr>
            <a:xfrm>
              <a:off x="781871" y="3886832"/>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Data publications</a:t>
              </a:r>
            </a:p>
          </p:txBody>
        </p:sp>
        <p:sp>
          <p:nvSpPr>
            <p:cNvPr id="93" name="Google Shape;145;gbcf2ea7356_6_0">
              <a:extLst>
                <a:ext uri="{FF2B5EF4-FFF2-40B4-BE49-F238E27FC236}">
                  <a16:creationId xmlns:a16="http://schemas.microsoft.com/office/drawing/2014/main" id="{EBD1EA63-473F-4B4A-BBAD-492C1D7724A6}"/>
                </a:ext>
              </a:extLst>
            </p:cNvPr>
            <p:cNvSpPr txBox="1"/>
            <p:nvPr/>
          </p:nvSpPr>
          <p:spPr>
            <a:xfrm>
              <a:off x="934271" y="4061534"/>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Archival</a:t>
              </a:r>
            </a:p>
          </p:txBody>
        </p:sp>
        <p:sp>
          <p:nvSpPr>
            <p:cNvPr id="94" name="Google Shape;145;gbcf2ea7356_6_0">
              <a:extLst>
                <a:ext uri="{FF2B5EF4-FFF2-40B4-BE49-F238E27FC236}">
                  <a16:creationId xmlns:a16="http://schemas.microsoft.com/office/drawing/2014/main" id="{2095D311-9FB1-4988-A29F-796B2A29A3F7}"/>
                </a:ext>
              </a:extLst>
            </p:cNvPr>
            <p:cNvSpPr txBox="1"/>
            <p:nvPr/>
          </p:nvSpPr>
          <p:spPr>
            <a:xfrm>
              <a:off x="1086671" y="4225085"/>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Data deposit</a:t>
              </a:r>
            </a:p>
          </p:txBody>
        </p:sp>
        <p:sp>
          <p:nvSpPr>
            <p:cNvPr id="95" name="Google Shape;145;gbcf2ea7356_6_0">
              <a:extLst>
                <a:ext uri="{FF2B5EF4-FFF2-40B4-BE49-F238E27FC236}">
                  <a16:creationId xmlns:a16="http://schemas.microsoft.com/office/drawing/2014/main" id="{F6BE3767-44F8-4F78-8FD4-19E4FFCE2097}"/>
                </a:ext>
              </a:extLst>
            </p:cNvPr>
            <p:cNvSpPr txBox="1"/>
            <p:nvPr/>
          </p:nvSpPr>
          <p:spPr>
            <a:xfrm>
              <a:off x="1239071" y="4388636"/>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Data repositories</a:t>
              </a:r>
            </a:p>
          </p:txBody>
        </p:sp>
        <p:sp>
          <p:nvSpPr>
            <p:cNvPr id="96" name="Google Shape;145;gbcf2ea7356_6_0">
              <a:extLst>
                <a:ext uri="{FF2B5EF4-FFF2-40B4-BE49-F238E27FC236}">
                  <a16:creationId xmlns:a16="http://schemas.microsoft.com/office/drawing/2014/main" id="{D6B80970-9EB5-4022-9695-3F01087AC493}"/>
                </a:ext>
              </a:extLst>
            </p:cNvPr>
            <p:cNvSpPr txBox="1"/>
            <p:nvPr/>
          </p:nvSpPr>
          <p:spPr>
            <a:xfrm>
              <a:off x="1241834" y="2141902"/>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Reproducibility</a:t>
              </a:r>
            </a:p>
          </p:txBody>
        </p:sp>
        <p:sp>
          <p:nvSpPr>
            <p:cNvPr id="97" name="Google Shape;145;gbcf2ea7356_6_0">
              <a:extLst>
                <a:ext uri="{FF2B5EF4-FFF2-40B4-BE49-F238E27FC236}">
                  <a16:creationId xmlns:a16="http://schemas.microsoft.com/office/drawing/2014/main" id="{FD54C899-78ED-4CAD-8A1F-CC1E4782FDDC}"/>
                </a:ext>
              </a:extLst>
            </p:cNvPr>
            <p:cNvSpPr txBox="1"/>
            <p:nvPr/>
          </p:nvSpPr>
          <p:spPr>
            <a:xfrm>
              <a:off x="1394234" y="2305453"/>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Open access</a:t>
              </a:r>
            </a:p>
          </p:txBody>
        </p:sp>
        <p:sp>
          <p:nvSpPr>
            <p:cNvPr id="98" name="Google Shape;145;gbcf2ea7356_6_0">
              <a:extLst>
                <a:ext uri="{FF2B5EF4-FFF2-40B4-BE49-F238E27FC236}">
                  <a16:creationId xmlns:a16="http://schemas.microsoft.com/office/drawing/2014/main" id="{DEFF5580-C620-4640-9771-6E60032DE750}"/>
                </a:ext>
              </a:extLst>
            </p:cNvPr>
            <p:cNvSpPr txBox="1"/>
            <p:nvPr/>
          </p:nvSpPr>
          <p:spPr>
            <a:xfrm>
              <a:off x="1546634" y="2469004"/>
              <a:ext cx="226679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Persistent identifiers</a:t>
              </a:r>
            </a:p>
          </p:txBody>
        </p:sp>
        <p:cxnSp>
          <p:nvCxnSpPr>
            <p:cNvPr id="100" name="Straight Arrow Connector 99">
              <a:extLst>
                <a:ext uri="{FF2B5EF4-FFF2-40B4-BE49-F238E27FC236}">
                  <a16:creationId xmlns:a16="http://schemas.microsoft.com/office/drawing/2014/main" id="{C0D970A4-3D6E-47F9-9D30-82BCA5AB1446}"/>
                </a:ext>
              </a:extLst>
            </p:cNvPr>
            <p:cNvCxnSpPr>
              <a:cxnSpLocks/>
            </p:cNvCxnSpPr>
            <p:nvPr/>
          </p:nvCxnSpPr>
          <p:spPr>
            <a:xfrm flipH="1">
              <a:off x="2250657" y="4247928"/>
              <a:ext cx="395903" cy="61846"/>
            </a:xfrm>
            <a:prstGeom prst="straightConnector1">
              <a:avLst/>
            </a:prstGeom>
            <a:ln>
              <a:solidFill>
                <a:srgbClr val="7A003C"/>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1364516-54BF-44CC-95C2-32EB9863BD9D}"/>
                </a:ext>
              </a:extLst>
            </p:cNvPr>
            <p:cNvCxnSpPr>
              <a:cxnSpLocks/>
            </p:cNvCxnSpPr>
            <p:nvPr/>
          </p:nvCxnSpPr>
          <p:spPr>
            <a:xfrm flipH="1">
              <a:off x="2741146" y="2269498"/>
              <a:ext cx="547742" cy="172658"/>
            </a:xfrm>
            <a:prstGeom prst="straightConnector1">
              <a:avLst/>
            </a:prstGeom>
            <a:ln>
              <a:solidFill>
                <a:srgbClr val="7A003C"/>
              </a:solidFill>
              <a:tailEnd type="triangle"/>
            </a:ln>
          </p:spPr>
          <p:style>
            <a:lnRef idx="1">
              <a:schemeClr val="accent1"/>
            </a:lnRef>
            <a:fillRef idx="0">
              <a:schemeClr val="accent1"/>
            </a:fillRef>
            <a:effectRef idx="0">
              <a:schemeClr val="accent1"/>
            </a:effectRef>
            <a:fontRef idx="minor">
              <a:schemeClr val="tx1"/>
            </a:fontRef>
          </p:style>
        </p:cxnSp>
        <p:sp>
          <p:nvSpPr>
            <p:cNvPr id="105" name="Google Shape;145;gbcf2ea7356_6_0">
              <a:extLst>
                <a:ext uri="{FF2B5EF4-FFF2-40B4-BE49-F238E27FC236}">
                  <a16:creationId xmlns:a16="http://schemas.microsoft.com/office/drawing/2014/main" id="{5A01B4CB-FA96-4A4D-9FEE-F67540C7B591}"/>
                </a:ext>
              </a:extLst>
            </p:cNvPr>
            <p:cNvSpPr txBox="1"/>
            <p:nvPr/>
          </p:nvSpPr>
          <p:spPr>
            <a:xfrm>
              <a:off x="4125613" y="5806423"/>
              <a:ext cx="207961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Data Documentation</a:t>
              </a:r>
            </a:p>
          </p:txBody>
        </p:sp>
        <p:sp>
          <p:nvSpPr>
            <p:cNvPr id="108" name="Google Shape;145;gbcf2ea7356_6_0">
              <a:extLst>
                <a:ext uri="{FF2B5EF4-FFF2-40B4-BE49-F238E27FC236}">
                  <a16:creationId xmlns:a16="http://schemas.microsoft.com/office/drawing/2014/main" id="{AE58C6EE-FB4B-4897-958D-E7A2B97B9E1B}"/>
                </a:ext>
              </a:extLst>
            </p:cNvPr>
            <p:cNvSpPr txBox="1"/>
            <p:nvPr/>
          </p:nvSpPr>
          <p:spPr>
            <a:xfrm>
              <a:off x="9456778" y="3195690"/>
              <a:ext cx="2266799" cy="432396"/>
            </a:xfrm>
            <a:prstGeom prst="rect">
              <a:avLst/>
            </a:prstGeom>
            <a:noFill/>
            <a:ln>
              <a:noFill/>
            </a:ln>
          </p:spPr>
          <p:txBody>
            <a:bodyPr spcFirstLastPara="1" wrap="square" lIns="91425" tIns="91425" rIns="91425" bIns="91425" anchor="t" anchorCtr="0">
              <a:spAutoFit/>
            </a:bodyPr>
            <a:lstStyle/>
            <a:p>
              <a:pPr marL="0" marR="0" lvl="0" indent="0" algn="l" defTabSz="457200" rtl="0" eaLnBrk="1" fontAlgn="auto" latinLnBrk="0" hangingPunct="1">
                <a:lnSpc>
                  <a:spcPct val="115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a:sym typeface="Roboto"/>
                </a:rPr>
                <a:t>Data sharing agreements</a:t>
              </a:r>
            </a:p>
          </p:txBody>
        </p:sp>
      </p:grpSp>
    </p:spTree>
    <p:extLst>
      <p:ext uri="{BB962C8B-B14F-4D97-AF65-F5344CB8AC3E}">
        <p14:creationId xmlns:p14="http://schemas.microsoft.com/office/powerpoint/2010/main" val="1915178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_Integral">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cMaster">
      <a:majorFont>
        <a:latin typeface="Roboto"/>
        <a:ea typeface=""/>
        <a:cs typeface=""/>
      </a:majorFont>
      <a:minorFont>
        <a:latin typeface="Roboto"/>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McMaster Brighter World Theme">
  <a:themeElements>
    <a:clrScheme name="Custom 7">
      <a:dk1>
        <a:srgbClr val="4C555C"/>
      </a:dk1>
      <a:lt1>
        <a:srgbClr val="FFFFFF"/>
      </a:lt1>
      <a:dk2>
        <a:srgbClr val="FFFFFF"/>
      </a:dk2>
      <a:lt2>
        <a:srgbClr val="FFFFFF"/>
      </a:lt2>
      <a:accent1>
        <a:srgbClr val="79003B"/>
      </a:accent1>
      <a:accent2>
        <a:srgbClr val="FCBE57"/>
      </a:accent2>
      <a:accent3>
        <a:srgbClr val="FFD000"/>
      </a:accent3>
      <a:accent4>
        <a:srgbClr val="D2D654"/>
      </a:accent4>
      <a:accent5>
        <a:srgbClr val="6FD3E3"/>
      </a:accent5>
      <a:accent6>
        <a:srgbClr val="A71930"/>
      </a:accent6>
      <a:hlink>
        <a:srgbClr val="79003B"/>
      </a:hlink>
      <a:folHlink>
        <a:srgbClr val="7900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4d87593-652a-4baa-9cdd-858a0050465c">
      <UserInfo>
        <DisplayName>Kevin Wong</DisplayName>
        <AccountId>18</AccountId>
        <AccountType/>
      </UserInfo>
      <UserInfo>
        <DisplayName>Greg Atkinson</DisplayName>
        <AccountId>19</AccountId>
        <AccountType/>
      </UserInfo>
      <UserInfo>
        <DisplayName>Cika, Miroslav</DisplayName>
        <AccountId>23</AccountId>
        <AccountType/>
      </UserInfo>
    </SharedWithUsers>
    <lcf76f155ced4ddcb4097134ff3c332f xmlns="2adee91b-7146-4cd9-9433-bd51edcafd1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2C66A21FC4C849A2227151A2F29B60" ma:contentTypeVersion="8" ma:contentTypeDescription="Create a new document." ma:contentTypeScope="" ma:versionID="09682782af3996aacb62cfab17b649a2">
  <xsd:schema xmlns:xsd="http://www.w3.org/2001/XMLSchema" xmlns:xs="http://www.w3.org/2001/XMLSchema" xmlns:p="http://schemas.microsoft.com/office/2006/metadata/properties" xmlns:ns2="2adee91b-7146-4cd9-9433-bd51edcafd11" xmlns:ns3="34d87593-652a-4baa-9cdd-858a0050465c" targetNamespace="http://schemas.microsoft.com/office/2006/metadata/properties" ma:root="true" ma:fieldsID="bbb1072c4d55e49dea61f476672172f8" ns2:_="" ns3:_="">
    <xsd:import namespace="2adee91b-7146-4cd9-9433-bd51edcafd11"/>
    <xsd:import namespace="34d87593-652a-4baa-9cdd-858a005046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dee91b-7146-4cd9-9433-bd51edcafd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073764d-e844-48d8-8cbc-d63b9d952867"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d87593-652a-4baa-9cdd-858a0050465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233A6F-77D0-4D0D-8CF9-5B059A654250}">
  <ds:schemaRefs>
    <ds:schemaRef ds:uri="http://purl.org/dc/dcmitype/"/>
    <ds:schemaRef ds:uri="http://schemas.microsoft.com/office/infopath/2007/PartnerControls"/>
    <ds:schemaRef ds:uri="http://schemas.openxmlformats.org/package/2006/metadata/core-properties"/>
    <ds:schemaRef ds:uri="34d87593-652a-4baa-9cdd-858a0050465c"/>
    <ds:schemaRef ds:uri="http://schemas.microsoft.com/office/2006/metadata/properties"/>
    <ds:schemaRef ds:uri="http://purl.org/dc/terms/"/>
    <ds:schemaRef ds:uri="http://schemas.microsoft.com/office/2006/documentManagement/types"/>
    <ds:schemaRef ds:uri="2adee91b-7146-4cd9-9433-bd51edcafd11"/>
    <ds:schemaRef ds:uri="http://www.w3.org/XML/1998/namespace"/>
    <ds:schemaRef ds:uri="http://purl.org/dc/elements/1.1/"/>
  </ds:schemaRefs>
</ds:datastoreItem>
</file>

<file path=customXml/itemProps2.xml><?xml version="1.0" encoding="utf-8"?>
<ds:datastoreItem xmlns:ds="http://schemas.openxmlformats.org/officeDocument/2006/customXml" ds:itemID="{CDCA0394-1AE5-4372-8B47-014D8241769D}">
  <ds:schemaRefs>
    <ds:schemaRef ds:uri="http://schemas.microsoft.com/sharepoint/v3/contenttype/forms"/>
  </ds:schemaRefs>
</ds:datastoreItem>
</file>

<file path=customXml/itemProps3.xml><?xml version="1.0" encoding="utf-8"?>
<ds:datastoreItem xmlns:ds="http://schemas.openxmlformats.org/officeDocument/2006/customXml" ds:itemID="{333935FE-B78B-4B3D-8BAF-8439C4A739E1}">
  <ds:schemaRefs>
    <ds:schemaRef ds:uri="2adee91b-7146-4cd9-9433-bd51edcafd11"/>
    <ds:schemaRef ds:uri="34d87593-652a-4baa-9cdd-858a005046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84</TotalTime>
  <Words>3382</Words>
  <Application>Microsoft Office PowerPoint</Application>
  <PresentationFormat>Widescreen</PresentationFormat>
  <Paragraphs>386</Paragraphs>
  <Slides>26</Slides>
  <Notes>20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-apple-system</vt:lpstr>
      <vt:lpstr>Arial</vt:lpstr>
      <vt:lpstr>Calibri</vt:lpstr>
      <vt:lpstr>Charter</vt:lpstr>
      <vt:lpstr>Courier New</vt:lpstr>
      <vt:lpstr>Noto Sans</vt:lpstr>
      <vt:lpstr>Roboto</vt:lpstr>
      <vt:lpstr>Roboto Condensed</vt:lpstr>
      <vt:lpstr>Tw Cen MT</vt:lpstr>
      <vt:lpstr>Tw Cen MT Condensed</vt:lpstr>
      <vt:lpstr>Wingdings</vt:lpstr>
      <vt:lpstr>Wingdings 3</vt:lpstr>
      <vt:lpstr>Integral</vt:lpstr>
      <vt:lpstr>1_Integral</vt:lpstr>
      <vt:lpstr>McMaster Brighter World Theme</vt:lpstr>
      <vt:lpstr>McMaster Digital Research Support Updates</vt:lpstr>
      <vt:lpstr>Overview</vt:lpstr>
      <vt:lpstr>About the DRCP</vt:lpstr>
      <vt:lpstr>Digital Research Commons Pilot (DRCP)</vt:lpstr>
      <vt:lpstr>Digital Research Commons Pilot (DRCP) mission</vt:lpstr>
      <vt:lpstr>Key Functions</vt:lpstr>
      <vt:lpstr>drcp Teams</vt:lpstr>
      <vt:lpstr>Research Data Management: Institutional Strategy</vt:lpstr>
      <vt:lpstr>What is Research Data Management?</vt:lpstr>
      <vt:lpstr>RDM Services Support Research + Teaching</vt:lpstr>
      <vt:lpstr>Tri-Agency RDM Policy 2021</vt:lpstr>
      <vt:lpstr>McMaster’s Institutional Strategy For Research Data Management</vt:lpstr>
      <vt:lpstr>Institutional Strategy Development Process</vt:lpstr>
      <vt:lpstr>Institutional Strategy Principles</vt:lpstr>
      <vt:lpstr>Institutional Strategy Stakeholders</vt:lpstr>
      <vt:lpstr>Institutional Strategy – Goals + Objectives</vt:lpstr>
      <vt:lpstr>Strategy Development Timeline</vt:lpstr>
      <vt:lpstr>Town Halls + Focus Groups</vt:lpstr>
      <vt:lpstr>Information Security for Researchers – 2023 Roadshow</vt:lpstr>
      <vt:lpstr>Information Security Services Team – Who We Are </vt:lpstr>
      <vt:lpstr>Where does ISS fit into the DRCP? </vt:lpstr>
      <vt:lpstr>Modules Overview</vt:lpstr>
      <vt:lpstr>Lab and Office Placement of IT Systems</vt:lpstr>
      <vt:lpstr>Blueprint  Example</vt:lpstr>
      <vt:lpstr>In Summary</vt:lpstr>
      <vt:lpstr>Please reach 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Pratt, Isaac</dc:creator>
  <cp:lastModifiedBy>Matthew Burns</cp:lastModifiedBy>
  <cp:revision>5</cp:revision>
  <dcterms:created xsi:type="dcterms:W3CDTF">2022-01-13T17:47:33Z</dcterms:created>
  <dcterms:modified xsi:type="dcterms:W3CDTF">2023-03-22T15:56:47Z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0x010100802C66A21FC4C849A2227151A2F29B60</vt:lpwstr>
  </property>
</Properties>
</file>