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52"/>
  </p:normalViewPr>
  <p:slideViewPr>
    <p:cSldViewPr>
      <p:cViewPr varScale="1">
        <p:scale>
          <a:sx n="90" d="100"/>
          <a:sy n="90" d="100"/>
        </p:scale>
        <p:origin x="360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50" y="6216650"/>
            <a:ext cx="7200900" cy="0"/>
          </a:xfrm>
          <a:custGeom>
            <a:avLst/>
            <a:gdLst/>
            <a:ahLst/>
            <a:cxnLst/>
            <a:rect l="l" t="t" r="r" b="b"/>
            <a:pathLst>
              <a:path w="7200900">
                <a:moveTo>
                  <a:pt x="0" y="0"/>
                </a:moveTo>
                <a:lnTo>
                  <a:pt x="7200648" y="0"/>
                </a:lnTo>
              </a:path>
            </a:pathLst>
          </a:custGeom>
          <a:ln w="38100">
            <a:solidFill>
              <a:srgbClr val="7B0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18400" y="5981700"/>
            <a:ext cx="1371600" cy="7493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6451599"/>
            <a:ext cx="2438400" cy="1778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371599"/>
            <a:ext cx="7543800" cy="54863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5832" y="311150"/>
            <a:ext cx="386143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7A00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A00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A00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A00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50" y="6216650"/>
            <a:ext cx="7200900" cy="0"/>
          </a:xfrm>
          <a:custGeom>
            <a:avLst/>
            <a:gdLst/>
            <a:ahLst/>
            <a:cxnLst/>
            <a:rect l="l" t="t" r="r" b="b"/>
            <a:pathLst>
              <a:path w="7200900">
                <a:moveTo>
                  <a:pt x="0" y="0"/>
                </a:moveTo>
                <a:lnTo>
                  <a:pt x="7200648" y="0"/>
                </a:lnTo>
              </a:path>
            </a:pathLst>
          </a:custGeom>
          <a:ln w="38100">
            <a:solidFill>
              <a:srgbClr val="7B0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18400" y="5981700"/>
            <a:ext cx="1371600" cy="7493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7200" y="6451600"/>
            <a:ext cx="2438400" cy="1778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0933" y="311150"/>
            <a:ext cx="836213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7A00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5832" y="1139944"/>
            <a:ext cx="7904480" cy="440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mailto:research@mcmaster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900" y="364208"/>
            <a:ext cx="835787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0">
              <a:lnSpc>
                <a:spcPct val="100000"/>
              </a:lnSpc>
              <a:spcBef>
                <a:spcPts val="100"/>
              </a:spcBef>
            </a:pPr>
            <a:r>
              <a:rPr sz="4500" dirty="0"/>
              <a:t>McMaster’s</a:t>
            </a:r>
            <a:r>
              <a:rPr sz="4500" spc="-15" dirty="0"/>
              <a:t> </a:t>
            </a:r>
            <a:r>
              <a:rPr sz="4500" dirty="0"/>
              <a:t>Phased</a:t>
            </a:r>
            <a:r>
              <a:rPr sz="4500" spc="-40" dirty="0"/>
              <a:t> </a:t>
            </a:r>
            <a:r>
              <a:rPr sz="4500" spc="-10" dirty="0"/>
              <a:t>Approach </a:t>
            </a:r>
            <a:r>
              <a:rPr sz="4500" dirty="0"/>
              <a:t>to</a:t>
            </a:r>
            <a:r>
              <a:rPr sz="4500" spc="-10" dirty="0"/>
              <a:t> </a:t>
            </a:r>
            <a:r>
              <a:rPr sz="4500" dirty="0"/>
              <a:t>Increased Research </a:t>
            </a:r>
            <a:r>
              <a:rPr sz="4500" spc="-10" dirty="0"/>
              <a:t>Activity</a:t>
            </a:r>
            <a:endParaRPr sz="4500" dirty="0"/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6100" y="1981200"/>
            <a:ext cx="5511800" cy="3670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Facilities</a:t>
            </a:r>
            <a:r>
              <a:rPr spc="-30" dirty="0"/>
              <a:t> </a:t>
            </a:r>
            <a:r>
              <a:rPr spc="-10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187705"/>
            <a:ext cx="3543935" cy="35306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Wayfinding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10" dirty="0">
                <a:latin typeface="Arial"/>
                <a:cs typeface="Arial"/>
              </a:rPr>
              <a:t>Signage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Building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Infrastructure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10" dirty="0">
                <a:latin typeface="Arial"/>
                <a:cs typeface="Arial"/>
              </a:rPr>
              <a:t>Access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Cleaning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schedules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Use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common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areas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Lab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deliveries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Transportation/Parking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Sites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187705"/>
            <a:ext cx="5071110" cy="35306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Hospitals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Additional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protocols/safety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training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Clinical</a:t>
            </a:r>
            <a:r>
              <a:rPr sz="2200" spc="-10" dirty="0">
                <a:latin typeface="Arial"/>
                <a:cs typeface="Arial"/>
              </a:rPr>
              <a:t> Trials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Coordination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with</a:t>
            </a:r>
            <a:r>
              <a:rPr sz="2200" spc="-10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clinics</a:t>
            </a:r>
            <a:endParaRPr sz="2200">
              <a:latin typeface="Arial"/>
              <a:cs typeface="Arial"/>
            </a:endParaRPr>
          </a:p>
          <a:p>
            <a:pPr marL="342265" marR="2700020" indent="-342265" algn="r">
              <a:lnSpc>
                <a:spcPct val="100000"/>
              </a:lnSpc>
              <a:spcBef>
                <a:spcPts val="760"/>
              </a:spcBef>
              <a:buChar char="•"/>
              <a:tabLst>
                <a:tab pos="342265" algn="l"/>
                <a:tab pos="342900" algn="l"/>
              </a:tabLst>
            </a:pPr>
            <a:r>
              <a:rPr sz="2200" dirty="0">
                <a:latin typeface="Arial"/>
                <a:cs typeface="Arial"/>
              </a:rPr>
              <a:t>Animal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Facilities</a:t>
            </a:r>
            <a:endParaRPr sz="2200">
              <a:latin typeface="Arial"/>
              <a:cs typeface="Arial"/>
            </a:endParaRPr>
          </a:p>
          <a:p>
            <a:pPr marL="342265" marR="2712720" lvl="1" indent="-342265" algn="r">
              <a:lnSpc>
                <a:spcPct val="100000"/>
              </a:lnSpc>
              <a:spcBef>
                <a:spcPts val="760"/>
              </a:spcBef>
              <a:buChar char="•"/>
              <a:tabLst>
                <a:tab pos="342265" algn="l"/>
                <a:tab pos="342900" algn="l"/>
              </a:tabLst>
            </a:pPr>
            <a:r>
              <a:rPr sz="2200" spc="-10" dirty="0">
                <a:latin typeface="Arial"/>
                <a:cs typeface="Arial"/>
              </a:rPr>
              <a:t>Experiments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10" dirty="0">
                <a:latin typeface="Arial"/>
                <a:cs typeface="Arial"/>
              </a:rPr>
              <a:t>Protocols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10" dirty="0">
                <a:latin typeface="Arial"/>
                <a:cs typeface="Arial"/>
              </a:rPr>
              <a:t>Guidance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187705"/>
            <a:ext cx="4267835" cy="35306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Research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Activity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Plan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Options for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scheduling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work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35" dirty="0">
                <a:latin typeface="Arial"/>
                <a:cs typeface="Arial"/>
              </a:rPr>
              <a:t>Longer-</a:t>
            </a:r>
            <a:r>
              <a:rPr sz="2200" dirty="0">
                <a:latin typeface="Arial"/>
                <a:cs typeface="Arial"/>
              </a:rPr>
              <a:t>term</a:t>
            </a:r>
            <a:r>
              <a:rPr sz="2200" spc="229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experiments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Planning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ahead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Graduate </a:t>
            </a:r>
            <a:r>
              <a:rPr sz="2200" spc="-10" dirty="0">
                <a:latin typeface="Arial"/>
                <a:cs typeface="Arial"/>
              </a:rPr>
              <a:t>Students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10" dirty="0">
                <a:latin typeface="Arial"/>
                <a:cs typeface="Arial"/>
              </a:rPr>
              <a:t>Involvement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10" dirty="0">
                <a:latin typeface="Arial"/>
                <a:cs typeface="Arial"/>
              </a:rPr>
              <a:t>Timelines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10" dirty="0">
                <a:latin typeface="Arial"/>
                <a:cs typeface="Arial"/>
              </a:rPr>
              <a:t>Training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Q&amp;A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7272" y="1544320"/>
            <a:ext cx="4041140" cy="22402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sz="2200" dirty="0">
                <a:latin typeface="Arial"/>
                <a:cs typeface="Arial"/>
              </a:rPr>
              <a:t>Regularly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visit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the </a:t>
            </a:r>
            <a:r>
              <a:rPr sz="2200" b="1" spc="-25" dirty="0">
                <a:latin typeface="Arial"/>
                <a:cs typeface="Arial"/>
              </a:rPr>
              <a:t>research.mcmaster.ca/covid19 </a:t>
            </a:r>
            <a:r>
              <a:rPr sz="2200" dirty="0">
                <a:latin typeface="Arial"/>
                <a:cs typeface="Arial"/>
              </a:rPr>
              <a:t>webpage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for</a:t>
            </a:r>
            <a:r>
              <a:rPr sz="2200" spc="-1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updated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FAQs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 marL="12700">
              <a:lnSpc>
                <a:spcPts val="2620"/>
              </a:lnSpc>
              <a:spcBef>
                <a:spcPts val="1500"/>
              </a:spcBef>
            </a:pPr>
            <a:r>
              <a:rPr sz="2200" dirty="0">
                <a:latin typeface="Arial"/>
                <a:cs typeface="Arial"/>
              </a:rPr>
              <a:t>Email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additional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questions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to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620"/>
              </a:lnSpc>
            </a:pPr>
            <a:r>
              <a:rPr sz="2200" b="1" spc="-10" dirty="0">
                <a:latin typeface="Arial"/>
                <a:cs typeface="Arial"/>
                <a:hlinkClick r:id="rId2"/>
              </a:rPr>
              <a:t>research@mcmaster.ca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9200" y="457200"/>
            <a:ext cx="3441700" cy="5156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Assisting</a:t>
            </a:r>
            <a:r>
              <a:rPr spc="-10" dirty="0"/>
              <a:t> </a:t>
            </a:r>
            <a:r>
              <a:rPr dirty="0"/>
              <a:t>with</a:t>
            </a:r>
            <a:r>
              <a:rPr spc="-10" dirty="0"/>
              <a:t> </a:t>
            </a:r>
            <a:r>
              <a:rPr dirty="0"/>
              <a:t>Your</a:t>
            </a:r>
            <a:r>
              <a:rPr spc="-10" dirty="0"/>
              <a:t> </a:t>
            </a:r>
            <a:r>
              <a:rPr dirty="0"/>
              <a:t>Phased</a:t>
            </a:r>
            <a:r>
              <a:rPr spc="-10" dirty="0"/>
              <a:t> Return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9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Debbie</a:t>
            </a:r>
            <a:r>
              <a:rPr spc="15" dirty="0"/>
              <a:t> </a:t>
            </a:r>
            <a:r>
              <a:rPr dirty="0"/>
              <a:t>Martin,</a:t>
            </a:r>
            <a:r>
              <a:rPr spc="30" dirty="0"/>
              <a:t> </a:t>
            </a:r>
            <a:r>
              <a:rPr dirty="0"/>
              <a:t>AVP</a:t>
            </a:r>
            <a:r>
              <a:rPr spc="-114" dirty="0"/>
              <a:t> </a:t>
            </a:r>
            <a:r>
              <a:rPr dirty="0"/>
              <a:t>and</a:t>
            </a:r>
            <a:r>
              <a:rPr spc="15" dirty="0"/>
              <a:t> </a:t>
            </a:r>
            <a:r>
              <a:rPr dirty="0"/>
              <a:t>Chief</a:t>
            </a:r>
            <a:r>
              <a:rPr spc="30" dirty="0"/>
              <a:t> </a:t>
            </a:r>
            <a:r>
              <a:rPr dirty="0"/>
              <a:t>Facilities</a:t>
            </a:r>
            <a:r>
              <a:rPr spc="40" dirty="0"/>
              <a:t> </a:t>
            </a:r>
            <a:r>
              <a:rPr spc="-10" dirty="0"/>
              <a:t>Officer</a:t>
            </a:r>
          </a:p>
          <a:p>
            <a:pPr marL="469265" indent="-456565">
              <a:lnSpc>
                <a:spcPct val="100000"/>
              </a:lnSpc>
              <a:spcBef>
                <a:spcPts val="8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Wanda</a:t>
            </a:r>
            <a:r>
              <a:rPr spc="-5" dirty="0"/>
              <a:t> </a:t>
            </a:r>
            <a:r>
              <a:rPr dirty="0"/>
              <a:t>McKenna,</a:t>
            </a:r>
            <a:r>
              <a:rPr spc="20" dirty="0"/>
              <a:t> </a:t>
            </a:r>
            <a:r>
              <a:rPr dirty="0"/>
              <a:t>AVP</a:t>
            </a:r>
            <a:r>
              <a:rPr spc="-125" dirty="0"/>
              <a:t> </a:t>
            </a:r>
            <a:r>
              <a:rPr dirty="0"/>
              <a:t>and</a:t>
            </a:r>
            <a:r>
              <a:rPr spc="10" dirty="0"/>
              <a:t> </a:t>
            </a:r>
            <a:r>
              <a:rPr dirty="0"/>
              <a:t>Chief</a:t>
            </a:r>
            <a:r>
              <a:rPr spc="20" dirty="0"/>
              <a:t> </a:t>
            </a:r>
            <a:r>
              <a:rPr dirty="0"/>
              <a:t>Human</a:t>
            </a:r>
            <a:r>
              <a:rPr spc="10" dirty="0"/>
              <a:t> </a:t>
            </a:r>
            <a:r>
              <a:rPr dirty="0"/>
              <a:t>Resources</a:t>
            </a:r>
            <a:r>
              <a:rPr spc="30" dirty="0"/>
              <a:t> </a:t>
            </a:r>
            <a:r>
              <a:rPr spc="-10" dirty="0"/>
              <a:t>Officer</a:t>
            </a:r>
          </a:p>
          <a:p>
            <a:pPr marL="469265" indent="-456565">
              <a:lnSpc>
                <a:spcPct val="100000"/>
              </a:lnSpc>
              <a:spcBef>
                <a:spcPts val="7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Lisa Morine,</a:t>
            </a:r>
            <a:r>
              <a:rPr spc="20" dirty="0"/>
              <a:t> </a:t>
            </a:r>
            <a:r>
              <a:rPr dirty="0"/>
              <a:t>Director,</a:t>
            </a:r>
            <a:r>
              <a:rPr spc="114" dirty="0"/>
              <a:t> </a:t>
            </a:r>
            <a:r>
              <a:rPr dirty="0"/>
              <a:t>Health,</a:t>
            </a:r>
            <a:r>
              <a:rPr spc="-70" dirty="0"/>
              <a:t> </a:t>
            </a:r>
            <a:r>
              <a:rPr dirty="0"/>
              <a:t>Safety</a:t>
            </a:r>
            <a:r>
              <a:rPr spc="30" dirty="0"/>
              <a:t> </a:t>
            </a:r>
            <a:r>
              <a:rPr dirty="0"/>
              <a:t>&amp;</a:t>
            </a:r>
            <a:r>
              <a:rPr spc="-30" dirty="0"/>
              <a:t> </a:t>
            </a:r>
            <a:r>
              <a:rPr dirty="0"/>
              <a:t>Risk</a:t>
            </a:r>
            <a:r>
              <a:rPr spc="-60" dirty="0"/>
              <a:t> </a:t>
            </a:r>
            <a:r>
              <a:rPr spc="-10" dirty="0"/>
              <a:t>Management</a:t>
            </a:r>
          </a:p>
          <a:p>
            <a:pPr marL="469265" indent="-456565">
              <a:lnSpc>
                <a:spcPct val="100000"/>
              </a:lnSpc>
              <a:spcBef>
                <a:spcPts val="8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Jonathan</a:t>
            </a:r>
            <a:r>
              <a:rPr spc="50" dirty="0"/>
              <a:t> </a:t>
            </a:r>
            <a:r>
              <a:rPr dirty="0"/>
              <a:t>Bramson,</a:t>
            </a:r>
            <a:r>
              <a:rPr spc="-25" dirty="0"/>
              <a:t> </a:t>
            </a:r>
            <a:r>
              <a:rPr spc="-10" dirty="0"/>
              <a:t>Vice-</a:t>
            </a:r>
            <a:r>
              <a:rPr dirty="0"/>
              <a:t>Dean,</a:t>
            </a:r>
            <a:r>
              <a:rPr spc="-20" dirty="0"/>
              <a:t> </a:t>
            </a:r>
            <a:r>
              <a:rPr dirty="0"/>
              <a:t>Research,</a:t>
            </a:r>
            <a:r>
              <a:rPr spc="65" dirty="0"/>
              <a:t> </a:t>
            </a:r>
            <a:r>
              <a:rPr spc="-25" dirty="0"/>
              <a:t>FHS</a:t>
            </a:r>
          </a:p>
          <a:p>
            <a:pPr marL="469265" indent="-456565">
              <a:lnSpc>
                <a:spcPct val="100000"/>
              </a:lnSpc>
              <a:spcBef>
                <a:spcPts val="7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Tracy</a:t>
            </a:r>
            <a:r>
              <a:rPr spc="-10" dirty="0"/>
              <a:t> </a:t>
            </a:r>
            <a:r>
              <a:rPr dirty="0"/>
              <a:t>Arabski,</a:t>
            </a:r>
            <a:r>
              <a:rPr spc="-10" dirty="0"/>
              <a:t> </a:t>
            </a:r>
            <a:r>
              <a:rPr dirty="0"/>
              <a:t>Director,</a:t>
            </a:r>
            <a:r>
              <a:rPr spc="-5" dirty="0"/>
              <a:t> </a:t>
            </a:r>
            <a:r>
              <a:rPr dirty="0"/>
              <a:t>Health</a:t>
            </a:r>
            <a:r>
              <a:rPr spc="-15" dirty="0"/>
              <a:t> </a:t>
            </a:r>
            <a:r>
              <a:rPr dirty="0"/>
              <a:t>Research</a:t>
            </a:r>
            <a:r>
              <a:rPr spc="-15" dirty="0"/>
              <a:t> </a:t>
            </a:r>
            <a:r>
              <a:rPr spc="-10" dirty="0"/>
              <a:t>Services</a:t>
            </a:r>
          </a:p>
          <a:p>
            <a:pPr marL="469265" indent="-456565">
              <a:lnSpc>
                <a:spcPct val="100000"/>
              </a:lnSpc>
              <a:spcBef>
                <a:spcPts val="7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Kathy</a:t>
            </a:r>
            <a:r>
              <a:rPr spc="-85" dirty="0"/>
              <a:t> </a:t>
            </a:r>
            <a:r>
              <a:rPr dirty="0"/>
              <a:t>Delaney,</a:t>
            </a:r>
            <a:r>
              <a:rPr spc="15" dirty="0"/>
              <a:t> </a:t>
            </a:r>
            <a:r>
              <a:rPr dirty="0"/>
              <a:t>University</a:t>
            </a:r>
            <a:r>
              <a:rPr spc="20" dirty="0"/>
              <a:t> </a:t>
            </a:r>
            <a:r>
              <a:rPr spc="-10" dirty="0"/>
              <a:t>Veterinarian</a:t>
            </a:r>
          </a:p>
          <a:p>
            <a:pPr marL="469265" indent="-456565">
              <a:lnSpc>
                <a:spcPct val="100000"/>
              </a:lnSpc>
              <a:spcBef>
                <a:spcPts val="8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Karen</a:t>
            </a:r>
            <a:r>
              <a:rPr spc="-35" dirty="0"/>
              <a:t> </a:t>
            </a:r>
            <a:r>
              <a:rPr dirty="0"/>
              <a:t>Gourlay,</a:t>
            </a:r>
            <a:r>
              <a:rPr spc="-10" dirty="0"/>
              <a:t> </a:t>
            </a:r>
            <a:r>
              <a:rPr dirty="0"/>
              <a:t>Director,</a:t>
            </a:r>
            <a:r>
              <a:rPr spc="80" dirty="0"/>
              <a:t> </a:t>
            </a:r>
            <a:r>
              <a:rPr dirty="0"/>
              <a:t>Animal</a:t>
            </a:r>
            <a:r>
              <a:rPr spc="-70" dirty="0"/>
              <a:t> </a:t>
            </a:r>
            <a:r>
              <a:rPr spc="-10" dirty="0"/>
              <a:t>Facilities</a:t>
            </a:r>
          </a:p>
          <a:p>
            <a:pPr marL="469265" indent="-456565">
              <a:lnSpc>
                <a:spcPct val="100000"/>
              </a:lnSpc>
              <a:spcBef>
                <a:spcPts val="7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Gail</a:t>
            </a:r>
            <a:r>
              <a:rPr spc="-65" dirty="0"/>
              <a:t> </a:t>
            </a:r>
            <a:r>
              <a:rPr dirty="0"/>
              <a:t>Martin,</a:t>
            </a:r>
            <a:r>
              <a:rPr spc="95" dirty="0"/>
              <a:t> </a:t>
            </a:r>
            <a:r>
              <a:rPr dirty="0"/>
              <a:t>Executive</a:t>
            </a:r>
            <a:r>
              <a:rPr spc="-90" dirty="0"/>
              <a:t> </a:t>
            </a:r>
            <a:r>
              <a:rPr dirty="0"/>
              <a:t>Director,</a:t>
            </a:r>
            <a:r>
              <a:rPr spc="95" dirty="0"/>
              <a:t> </a:t>
            </a:r>
            <a:r>
              <a:rPr dirty="0"/>
              <a:t>Research,</a:t>
            </a:r>
            <a:r>
              <a:rPr spc="5" dirty="0"/>
              <a:t> </a:t>
            </a:r>
            <a:r>
              <a:rPr dirty="0"/>
              <a:t>St.</a:t>
            </a:r>
            <a:r>
              <a:rPr spc="-80" dirty="0"/>
              <a:t> </a:t>
            </a:r>
            <a:r>
              <a:rPr spc="-10" dirty="0"/>
              <a:t>Joseph’s</a:t>
            </a:r>
          </a:p>
          <a:p>
            <a:pPr marL="469265" indent="-456565">
              <a:lnSpc>
                <a:spcPct val="100000"/>
              </a:lnSpc>
              <a:spcBef>
                <a:spcPts val="8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Katie</a:t>
            </a:r>
            <a:r>
              <a:rPr spc="-114" dirty="0"/>
              <a:t> </a:t>
            </a:r>
            <a:r>
              <a:rPr dirty="0"/>
              <a:t>Porter,</a:t>
            </a:r>
            <a:r>
              <a:rPr spc="65" dirty="0"/>
              <a:t> </a:t>
            </a:r>
            <a:r>
              <a:rPr dirty="0"/>
              <a:t>Director,</a:t>
            </a:r>
            <a:r>
              <a:rPr spc="-20" dirty="0"/>
              <a:t> </a:t>
            </a:r>
            <a:r>
              <a:rPr dirty="0"/>
              <a:t>Research</a:t>
            </a:r>
            <a:r>
              <a:rPr spc="-30" dirty="0"/>
              <a:t> </a:t>
            </a:r>
            <a:r>
              <a:rPr dirty="0"/>
              <a:t>Administration,</a:t>
            </a:r>
            <a:r>
              <a:rPr spc="70" dirty="0"/>
              <a:t> </a:t>
            </a:r>
            <a:r>
              <a:rPr spc="-25" dirty="0"/>
              <a:t>HHS</a:t>
            </a:r>
          </a:p>
          <a:p>
            <a:pPr marL="469265" indent="-456565">
              <a:lnSpc>
                <a:spcPct val="100000"/>
              </a:lnSpc>
              <a:spcBef>
                <a:spcPts val="760"/>
              </a:spcBef>
              <a:buChar char="•"/>
              <a:tabLst>
                <a:tab pos="469265" algn="l"/>
                <a:tab pos="469900" algn="l"/>
              </a:tabLst>
            </a:pPr>
            <a:r>
              <a:rPr dirty="0"/>
              <a:t>Mark</a:t>
            </a:r>
            <a:r>
              <a:rPr spc="-5" dirty="0"/>
              <a:t> </a:t>
            </a:r>
            <a:r>
              <a:rPr dirty="0"/>
              <a:t>Stewart,</a:t>
            </a:r>
            <a:r>
              <a:rPr spc="-10" dirty="0"/>
              <a:t> </a:t>
            </a:r>
            <a:r>
              <a:rPr dirty="0"/>
              <a:t>Executive</a:t>
            </a:r>
            <a:r>
              <a:rPr spc="-20" dirty="0"/>
              <a:t> </a:t>
            </a:r>
            <a:r>
              <a:rPr dirty="0"/>
              <a:t>Director,</a:t>
            </a:r>
            <a:r>
              <a:rPr spc="-15" dirty="0"/>
              <a:t> </a:t>
            </a:r>
            <a:r>
              <a:rPr dirty="0"/>
              <a:t>Park</a:t>
            </a:r>
            <a:r>
              <a:rPr spc="-90" dirty="0"/>
              <a:t> </a:t>
            </a:r>
            <a:r>
              <a:rPr dirty="0"/>
              <a:t>Operations,</a:t>
            </a:r>
            <a:r>
              <a:rPr spc="80" dirty="0"/>
              <a:t> </a:t>
            </a:r>
            <a:r>
              <a:rPr spc="-25" dirty="0"/>
              <a:t>MIP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Frequently</a:t>
            </a:r>
            <a:r>
              <a:rPr spc="-15" dirty="0"/>
              <a:t> </a:t>
            </a:r>
            <a:r>
              <a:rPr dirty="0"/>
              <a:t>Asked</a:t>
            </a:r>
            <a:r>
              <a:rPr spc="-10" dirty="0"/>
              <a:t> </a:t>
            </a:r>
            <a:r>
              <a:rPr dirty="0"/>
              <a:t>Questions</a:t>
            </a:r>
            <a:r>
              <a:rPr spc="-10" dirty="0"/>
              <a:t> </a:t>
            </a:r>
            <a:r>
              <a:rPr dirty="0"/>
              <a:t>-</a:t>
            </a:r>
            <a:r>
              <a:rPr spc="-10" dirty="0"/>
              <a:t> Themes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5832" y="1257300"/>
            <a:ext cx="4736465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ts val="382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3200" spc="-170" dirty="0">
                <a:latin typeface="Arial"/>
                <a:cs typeface="Arial"/>
              </a:rPr>
              <a:t>Physical/Social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Distancing</a:t>
            </a:r>
            <a:endParaRPr sz="3200">
              <a:latin typeface="Arial"/>
              <a:cs typeface="Arial"/>
            </a:endParaRPr>
          </a:p>
          <a:p>
            <a:pPr marL="469265" indent="-456565">
              <a:lnSpc>
                <a:spcPts val="3820"/>
              </a:lnSpc>
              <a:buChar char="•"/>
              <a:tabLst>
                <a:tab pos="469265" algn="l"/>
                <a:tab pos="469900" algn="l"/>
              </a:tabLst>
            </a:pPr>
            <a:r>
              <a:rPr sz="3200" spc="-254" dirty="0">
                <a:latin typeface="Arial"/>
                <a:cs typeface="Arial"/>
              </a:rPr>
              <a:t>Use</a:t>
            </a:r>
            <a:r>
              <a:rPr sz="3200" spc="-2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515" dirty="0">
                <a:latin typeface="Arial"/>
                <a:cs typeface="Arial"/>
              </a:rPr>
              <a:t>PPE</a:t>
            </a:r>
            <a:endParaRPr sz="3200">
              <a:latin typeface="Arial"/>
              <a:cs typeface="Arial"/>
            </a:endParaRPr>
          </a:p>
          <a:p>
            <a:pPr marL="469265" indent="-456565">
              <a:lnSpc>
                <a:spcPts val="3820"/>
              </a:lnSpc>
              <a:spcBef>
                <a:spcPts val="60"/>
              </a:spcBef>
              <a:buChar char="•"/>
              <a:tabLst>
                <a:tab pos="469265" algn="l"/>
                <a:tab pos="469900" algn="l"/>
              </a:tabLst>
            </a:pPr>
            <a:r>
              <a:rPr sz="3200" spc="-160" dirty="0">
                <a:latin typeface="Arial"/>
                <a:cs typeface="Arial"/>
              </a:rPr>
              <a:t>Buildings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&amp;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Signage</a:t>
            </a:r>
            <a:endParaRPr sz="3200">
              <a:latin typeface="Arial"/>
              <a:cs typeface="Arial"/>
            </a:endParaRPr>
          </a:p>
          <a:p>
            <a:pPr marL="469265" indent="-456565">
              <a:lnSpc>
                <a:spcPts val="3820"/>
              </a:lnSpc>
              <a:buChar char="•"/>
              <a:tabLst>
                <a:tab pos="469265" algn="l"/>
                <a:tab pos="469900" algn="l"/>
              </a:tabLst>
            </a:pPr>
            <a:r>
              <a:rPr sz="3200" spc="-40" dirty="0">
                <a:latin typeface="Arial"/>
                <a:cs typeface="Arial"/>
              </a:rPr>
              <a:t>Parking</a:t>
            </a:r>
            <a:endParaRPr sz="3200">
              <a:latin typeface="Arial"/>
              <a:cs typeface="Arial"/>
            </a:endParaRPr>
          </a:p>
          <a:p>
            <a:pPr marL="469265" indent="-456565">
              <a:lnSpc>
                <a:spcPts val="3820"/>
              </a:lnSpc>
              <a:spcBef>
                <a:spcPts val="60"/>
              </a:spcBef>
              <a:buChar char="•"/>
              <a:tabLst>
                <a:tab pos="469265" algn="l"/>
                <a:tab pos="469900" algn="l"/>
              </a:tabLst>
            </a:pPr>
            <a:r>
              <a:rPr sz="3200" spc="-245" dirty="0">
                <a:latin typeface="Arial"/>
                <a:cs typeface="Arial"/>
              </a:rPr>
              <a:t>Research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Activity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Plans</a:t>
            </a:r>
            <a:endParaRPr sz="3200">
              <a:latin typeface="Arial"/>
              <a:cs typeface="Arial"/>
            </a:endParaRPr>
          </a:p>
          <a:p>
            <a:pPr marL="469265" indent="-456565">
              <a:lnSpc>
                <a:spcPts val="3820"/>
              </a:lnSpc>
              <a:buChar char="•"/>
              <a:tabLst>
                <a:tab pos="469265" algn="l"/>
                <a:tab pos="469900" algn="l"/>
              </a:tabLst>
            </a:pPr>
            <a:r>
              <a:rPr sz="3200" spc="-155" dirty="0">
                <a:latin typeface="Arial"/>
                <a:cs typeface="Arial"/>
              </a:rPr>
              <a:t>Graduate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Students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Operations</a:t>
            </a:r>
            <a:r>
              <a:rPr spc="-15" dirty="0"/>
              <a:t> </a:t>
            </a:r>
            <a:r>
              <a:rPr dirty="0"/>
              <a:t>Team</a:t>
            </a:r>
            <a:r>
              <a:rPr spc="-10" dirty="0"/>
              <a:t> Update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5832" y="1257300"/>
            <a:ext cx="7588250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ts val="382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3200" spc="-150" dirty="0">
                <a:latin typeface="Arial"/>
                <a:cs typeface="Arial"/>
              </a:rPr>
              <a:t>Includes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leaders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from</a:t>
            </a:r>
            <a:r>
              <a:rPr sz="3200" spc="-235" dirty="0">
                <a:latin typeface="Arial"/>
                <a:cs typeface="Arial"/>
              </a:rPr>
              <a:t> </a:t>
            </a:r>
            <a:r>
              <a:rPr sz="3200" spc="-210" dirty="0">
                <a:latin typeface="Arial"/>
                <a:cs typeface="Arial"/>
              </a:rPr>
              <a:t>across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the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University</a:t>
            </a:r>
            <a:endParaRPr sz="3200">
              <a:latin typeface="Arial"/>
              <a:cs typeface="Arial"/>
            </a:endParaRPr>
          </a:p>
          <a:p>
            <a:pPr marL="469265" indent="-456565">
              <a:lnSpc>
                <a:spcPts val="3820"/>
              </a:lnSpc>
              <a:buChar char="•"/>
              <a:tabLst>
                <a:tab pos="469265" algn="l"/>
                <a:tab pos="469900" algn="l"/>
              </a:tabLst>
            </a:pPr>
            <a:r>
              <a:rPr sz="3200" spc="-235" dirty="0">
                <a:latin typeface="Arial"/>
                <a:cs typeface="Arial"/>
              </a:rPr>
              <a:t>Sub-</a:t>
            </a:r>
            <a:r>
              <a:rPr sz="3200" spc="-90" dirty="0">
                <a:latin typeface="Arial"/>
                <a:cs typeface="Arial"/>
              </a:rPr>
              <a:t>committees</a:t>
            </a:r>
            <a:r>
              <a:rPr sz="3200" spc="-35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include:</a:t>
            </a:r>
            <a:endParaRPr sz="3200">
              <a:latin typeface="Arial"/>
              <a:cs typeface="Arial"/>
            </a:endParaRPr>
          </a:p>
          <a:p>
            <a:pPr marL="926465" lvl="1" indent="-456565">
              <a:lnSpc>
                <a:spcPts val="3820"/>
              </a:lnSpc>
              <a:spcBef>
                <a:spcPts val="60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spc="-114" dirty="0">
                <a:latin typeface="Arial"/>
                <a:cs typeface="Arial"/>
              </a:rPr>
              <a:t>Health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and </a:t>
            </a:r>
            <a:r>
              <a:rPr sz="3200" spc="-10" dirty="0">
                <a:latin typeface="Arial"/>
                <a:cs typeface="Arial"/>
              </a:rPr>
              <a:t>Safety</a:t>
            </a:r>
            <a:endParaRPr sz="3200">
              <a:latin typeface="Arial"/>
              <a:cs typeface="Arial"/>
            </a:endParaRPr>
          </a:p>
          <a:p>
            <a:pPr marL="926465" lvl="1" indent="-456565">
              <a:lnSpc>
                <a:spcPts val="3820"/>
              </a:lnSpc>
              <a:buChar char="•"/>
              <a:tabLst>
                <a:tab pos="926465" algn="l"/>
                <a:tab pos="927100" algn="l"/>
              </a:tabLst>
            </a:pPr>
            <a:r>
              <a:rPr sz="3200" spc="-185" dirty="0">
                <a:latin typeface="Arial"/>
                <a:cs typeface="Arial"/>
              </a:rPr>
              <a:t>Human</a:t>
            </a:r>
            <a:r>
              <a:rPr sz="3200" spc="-140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Resources</a:t>
            </a:r>
            <a:endParaRPr sz="3200">
              <a:latin typeface="Arial"/>
              <a:cs typeface="Arial"/>
            </a:endParaRPr>
          </a:p>
          <a:p>
            <a:pPr marL="926465" lvl="1" indent="-456565">
              <a:lnSpc>
                <a:spcPts val="3820"/>
              </a:lnSpc>
              <a:spcBef>
                <a:spcPts val="60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spc="-25" dirty="0">
                <a:latin typeface="Arial"/>
                <a:cs typeface="Arial"/>
              </a:rPr>
              <a:t>Wayfinding</a:t>
            </a:r>
            <a:endParaRPr sz="3200">
              <a:latin typeface="Arial"/>
              <a:cs typeface="Arial"/>
            </a:endParaRPr>
          </a:p>
          <a:p>
            <a:pPr marL="926465" lvl="1" indent="-456565">
              <a:lnSpc>
                <a:spcPts val="3820"/>
              </a:lnSpc>
              <a:buChar char="•"/>
              <a:tabLst>
                <a:tab pos="926465" algn="l"/>
                <a:tab pos="927100" algn="l"/>
              </a:tabLst>
            </a:pPr>
            <a:r>
              <a:rPr sz="3200" spc="-125" dirty="0">
                <a:latin typeface="Arial"/>
                <a:cs typeface="Arial"/>
              </a:rPr>
              <a:t>Building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Infrastructure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Health</a:t>
            </a:r>
            <a:r>
              <a:rPr spc="-1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spc="-10" dirty="0"/>
              <a:t>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101" y="1041400"/>
            <a:ext cx="42284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dirty="0">
                <a:latin typeface="Arial"/>
                <a:cs typeface="Arial"/>
              </a:rPr>
              <a:t>Hierarchy</a:t>
            </a:r>
            <a:r>
              <a:rPr sz="2500" b="1" spc="-75" dirty="0">
                <a:latin typeface="Arial"/>
                <a:cs typeface="Arial"/>
              </a:rPr>
              <a:t> </a:t>
            </a:r>
            <a:r>
              <a:rPr sz="2500" b="1" dirty="0">
                <a:latin typeface="Arial"/>
                <a:cs typeface="Arial"/>
              </a:rPr>
              <a:t>of</a:t>
            </a:r>
            <a:r>
              <a:rPr sz="2500" b="1" spc="95" dirty="0">
                <a:latin typeface="Arial"/>
                <a:cs typeface="Arial"/>
              </a:rPr>
              <a:t> </a:t>
            </a:r>
            <a:r>
              <a:rPr sz="2500" b="1" dirty="0">
                <a:latin typeface="Arial"/>
                <a:cs typeface="Arial"/>
              </a:rPr>
              <a:t>Hazard</a:t>
            </a:r>
            <a:r>
              <a:rPr sz="2500" b="1" spc="-100" dirty="0">
                <a:latin typeface="Arial"/>
                <a:cs typeface="Arial"/>
              </a:rPr>
              <a:t> </a:t>
            </a:r>
            <a:r>
              <a:rPr sz="2500" b="1" spc="-10" dirty="0">
                <a:latin typeface="Arial"/>
                <a:cs typeface="Arial"/>
              </a:rPr>
              <a:t>Control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Continue</a:t>
            </a:r>
            <a:r>
              <a:rPr spc="-20" dirty="0"/>
              <a:t> </a:t>
            </a:r>
            <a:r>
              <a:rPr dirty="0"/>
              <a:t>Working </a:t>
            </a:r>
            <a:r>
              <a:rPr spc="-10" dirty="0"/>
              <a:t>Remotely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391920"/>
            <a:ext cx="5998210" cy="18084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54965" marR="474980" indent="-342265">
              <a:lnSpc>
                <a:spcPct val="102299"/>
              </a:lnSpc>
              <a:spcBef>
                <a:spcPts val="4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Working</a:t>
            </a:r>
            <a:r>
              <a:rPr sz="2200" spc="-114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from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home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remains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preferred </a:t>
            </a:r>
            <a:r>
              <a:rPr sz="2200" dirty="0">
                <a:latin typeface="Arial"/>
                <a:cs typeface="Arial"/>
              </a:rPr>
              <a:t>method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</a:t>
            </a:r>
            <a:r>
              <a:rPr sz="2200" spc="-10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conducting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research</a:t>
            </a:r>
            <a:endParaRPr sz="2200">
              <a:latin typeface="Arial"/>
              <a:cs typeface="Arial"/>
            </a:endParaRPr>
          </a:p>
          <a:p>
            <a:pPr marL="354965" marR="5080" indent="-342265">
              <a:lnSpc>
                <a:spcPct val="1004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All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employees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are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to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continue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working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at </a:t>
            </a:r>
            <a:r>
              <a:rPr sz="2200" dirty="0">
                <a:latin typeface="Arial"/>
                <a:cs typeface="Arial"/>
              </a:rPr>
              <a:t>home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unless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they are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expressly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authorized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to </a:t>
            </a:r>
            <a:r>
              <a:rPr sz="2200" dirty="0">
                <a:latin typeface="Arial"/>
                <a:cs typeface="Arial"/>
              </a:rPr>
              <a:t>work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on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campus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45300" y="63500"/>
            <a:ext cx="2033270" cy="1503680"/>
            <a:chOff x="6845300" y="63500"/>
            <a:chExt cx="2033270" cy="15036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47834" y="223985"/>
              <a:ext cx="1830131" cy="1342729"/>
            </a:xfrm>
            <a:prstGeom prst="rect">
              <a:avLst/>
            </a:prstGeom>
          </p:spPr>
        </p:pic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858000" y="76200"/>
              <a:ext cx="1600200" cy="558800"/>
            </a:xfrm>
            <a:custGeom>
              <a:avLst/>
              <a:gdLst/>
              <a:ahLst/>
              <a:cxnLst/>
              <a:rect l="l" t="t" r="r" b="b"/>
              <a:pathLst>
                <a:path w="1600200" h="558800">
                  <a:moveTo>
                    <a:pt x="0" y="279400"/>
                  </a:moveTo>
                  <a:lnTo>
                    <a:pt x="11587" y="231754"/>
                  </a:lnTo>
                  <a:lnTo>
                    <a:pt x="45068" y="186721"/>
                  </a:lnTo>
                  <a:lnTo>
                    <a:pt x="98521" y="144973"/>
                  </a:lnTo>
                  <a:lnTo>
                    <a:pt x="132137" y="125540"/>
                  </a:lnTo>
                  <a:lnTo>
                    <a:pt x="170025" y="107179"/>
                  </a:lnTo>
                  <a:lnTo>
                    <a:pt x="211946" y="89976"/>
                  </a:lnTo>
                  <a:lnTo>
                    <a:pt x="257659" y="74013"/>
                  </a:lnTo>
                  <a:lnTo>
                    <a:pt x="306924" y="59373"/>
                  </a:lnTo>
                  <a:lnTo>
                    <a:pt x="359501" y="46143"/>
                  </a:lnTo>
                  <a:lnTo>
                    <a:pt x="415150" y="34404"/>
                  </a:lnTo>
                  <a:lnTo>
                    <a:pt x="473630" y="24241"/>
                  </a:lnTo>
                  <a:lnTo>
                    <a:pt x="534702" y="15738"/>
                  </a:lnTo>
                  <a:lnTo>
                    <a:pt x="598125" y="8978"/>
                  </a:lnTo>
                  <a:lnTo>
                    <a:pt x="663659" y="4046"/>
                  </a:lnTo>
                  <a:lnTo>
                    <a:pt x="731064" y="1025"/>
                  </a:lnTo>
                  <a:lnTo>
                    <a:pt x="800100" y="0"/>
                  </a:lnTo>
                  <a:lnTo>
                    <a:pt x="869135" y="1025"/>
                  </a:lnTo>
                  <a:lnTo>
                    <a:pt x="936540" y="4046"/>
                  </a:lnTo>
                  <a:lnTo>
                    <a:pt x="1002074" y="8978"/>
                  </a:lnTo>
                  <a:lnTo>
                    <a:pt x="1065497" y="15738"/>
                  </a:lnTo>
                  <a:lnTo>
                    <a:pt x="1126569" y="24241"/>
                  </a:lnTo>
                  <a:lnTo>
                    <a:pt x="1185049" y="34404"/>
                  </a:lnTo>
                  <a:lnTo>
                    <a:pt x="1240698" y="46143"/>
                  </a:lnTo>
                  <a:lnTo>
                    <a:pt x="1293275" y="59373"/>
                  </a:lnTo>
                  <a:lnTo>
                    <a:pt x="1342540" y="74013"/>
                  </a:lnTo>
                  <a:lnTo>
                    <a:pt x="1388253" y="89976"/>
                  </a:lnTo>
                  <a:lnTo>
                    <a:pt x="1430174" y="107179"/>
                  </a:lnTo>
                  <a:lnTo>
                    <a:pt x="1468062" y="125540"/>
                  </a:lnTo>
                  <a:lnTo>
                    <a:pt x="1501678" y="144973"/>
                  </a:lnTo>
                  <a:lnTo>
                    <a:pt x="1555131" y="186721"/>
                  </a:lnTo>
                  <a:lnTo>
                    <a:pt x="1588612" y="231754"/>
                  </a:lnTo>
                  <a:lnTo>
                    <a:pt x="1600200" y="279400"/>
                  </a:lnTo>
                  <a:lnTo>
                    <a:pt x="1597263" y="303507"/>
                  </a:lnTo>
                  <a:lnTo>
                    <a:pt x="1574488" y="349930"/>
                  </a:lnTo>
                  <a:lnTo>
                    <a:pt x="1530781" y="393405"/>
                  </a:lnTo>
                  <a:lnTo>
                    <a:pt x="1468062" y="433259"/>
                  </a:lnTo>
                  <a:lnTo>
                    <a:pt x="1430174" y="451620"/>
                  </a:lnTo>
                  <a:lnTo>
                    <a:pt x="1388253" y="468823"/>
                  </a:lnTo>
                  <a:lnTo>
                    <a:pt x="1342540" y="484787"/>
                  </a:lnTo>
                  <a:lnTo>
                    <a:pt x="1293275" y="499426"/>
                  </a:lnTo>
                  <a:lnTo>
                    <a:pt x="1240698" y="512656"/>
                  </a:lnTo>
                  <a:lnTo>
                    <a:pt x="1185049" y="524395"/>
                  </a:lnTo>
                  <a:lnTo>
                    <a:pt x="1126569" y="534558"/>
                  </a:lnTo>
                  <a:lnTo>
                    <a:pt x="1065497" y="543061"/>
                  </a:lnTo>
                  <a:lnTo>
                    <a:pt x="1002074" y="549821"/>
                  </a:lnTo>
                  <a:lnTo>
                    <a:pt x="936540" y="554753"/>
                  </a:lnTo>
                  <a:lnTo>
                    <a:pt x="869135" y="557774"/>
                  </a:lnTo>
                  <a:lnTo>
                    <a:pt x="800100" y="558800"/>
                  </a:lnTo>
                  <a:lnTo>
                    <a:pt x="731064" y="557774"/>
                  </a:lnTo>
                  <a:lnTo>
                    <a:pt x="663659" y="554753"/>
                  </a:lnTo>
                  <a:lnTo>
                    <a:pt x="598125" y="549821"/>
                  </a:lnTo>
                  <a:lnTo>
                    <a:pt x="534702" y="543061"/>
                  </a:lnTo>
                  <a:lnTo>
                    <a:pt x="473630" y="534558"/>
                  </a:lnTo>
                  <a:lnTo>
                    <a:pt x="415150" y="524395"/>
                  </a:lnTo>
                  <a:lnTo>
                    <a:pt x="359501" y="512656"/>
                  </a:lnTo>
                  <a:lnTo>
                    <a:pt x="306924" y="499426"/>
                  </a:lnTo>
                  <a:lnTo>
                    <a:pt x="257659" y="484787"/>
                  </a:lnTo>
                  <a:lnTo>
                    <a:pt x="211946" y="468823"/>
                  </a:lnTo>
                  <a:lnTo>
                    <a:pt x="170025" y="451620"/>
                  </a:lnTo>
                  <a:lnTo>
                    <a:pt x="132137" y="433259"/>
                  </a:lnTo>
                  <a:lnTo>
                    <a:pt x="98521" y="413826"/>
                  </a:lnTo>
                  <a:lnTo>
                    <a:pt x="45068" y="372078"/>
                  </a:lnTo>
                  <a:lnTo>
                    <a:pt x="11587" y="327045"/>
                  </a:lnTo>
                  <a:lnTo>
                    <a:pt x="0" y="279400"/>
                  </a:lnTo>
                  <a:close/>
                </a:path>
              </a:pathLst>
            </a:custGeom>
            <a:ln w="25400">
              <a:solidFill>
                <a:srgbClr val="7A0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Adjust</a:t>
            </a:r>
            <a:r>
              <a:rPr spc="-1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spc="-10" dirty="0"/>
              <a:t>Workplace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187705"/>
            <a:ext cx="5118735" cy="22225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Physical</a:t>
            </a:r>
            <a:r>
              <a:rPr sz="2200" spc="-10" dirty="0">
                <a:latin typeface="Arial"/>
                <a:cs typeface="Arial"/>
              </a:rPr>
              <a:t> Distancing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Use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Office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Space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Research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and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Use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Laboratories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Prepare</a:t>
            </a:r>
            <a:r>
              <a:rPr sz="2200" spc="1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the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Physical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State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Labs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Preparing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for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Subsequent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Phases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45300" y="223985"/>
            <a:ext cx="2033270" cy="1343025"/>
            <a:chOff x="6845300" y="223985"/>
            <a:chExt cx="2033270" cy="13430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47834" y="223985"/>
              <a:ext cx="1830131" cy="134272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858000" y="469900"/>
              <a:ext cx="1600200" cy="558800"/>
            </a:xfrm>
            <a:custGeom>
              <a:avLst/>
              <a:gdLst/>
              <a:ahLst/>
              <a:cxnLst/>
              <a:rect l="l" t="t" r="r" b="b"/>
              <a:pathLst>
                <a:path w="1600200" h="558800">
                  <a:moveTo>
                    <a:pt x="0" y="279400"/>
                  </a:moveTo>
                  <a:lnTo>
                    <a:pt x="11587" y="231754"/>
                  </a:lnTo>
                  <a:lnTo>
                    <a:pt x="45068" y="186721"/>
                  </a:lnTo>
                  <a:lnTo>
                    <a:pt x="98521" y="144973"/>
                  </a:lnTo>
                  <a:lnTo>
                    <a:pt x="132137" y="125540"/>
                  </a:lnTo>
                  <a:lnTo>
                    <a:pt x="170025" y="107179"/>
                  </a:lnTo>
                  <a:lnTo>
                    <a:pt x="211946" y="89976"/>
                  </a:lnTo>
                  <a:lnTo>
                    <a:pt x="257659" y="74013"/>
                  </a:lnTo>
                  <a:lnTo>
                    <a:pt x="306924" y="59373"/>
                  </a:lnTo>
                  <a:lnTo>
                    <a:pt x="359501" y="46143"/>
                  </a:lnTo>
                  <a:lnTo>
                    <a:pt x="415150" y="34404"/>
                  </a:lnTo>
                  <a:lnTo>
                    <a:pt x="473630" y="24241"/>
                  </a:lnTo>
                  <a:lnTo>
                    <a:pt x="534702" y="15738"/>
                  </a:lnTo>
                  <a:lnTo>
                    <a:pt x="598125" y="8978"/>
                  </a:lnTo>
                  <a:lnTo>
                    <a:pt x="663659" y="4046"/>
                  </a:lnTo>
                  <a:lnTo>
                    <a:pt x="731064" y="1025"/>
                  </a:lnTo>
                  <a:lnTo>
                    <a:pt x="800100" y="0"/>
                  </a:lnTo>
                  <a:lnTo>
                    <a:pt x="869135" y="1025"/>
                  </a:lnTo>
                  <a:lnTo>
                    <a:pt x="936540" y="4046"/>
                  </a:lnTo>
                  <a:lnTo>
                    <a:pt x="1002074" y="8978"/>
                  </a:lnTo>
                  <a:lnTo>
                    <a:pt x="1065497" y="15738"/>
                  </a:lnTo>
                  <a:lnTo>
                    <a:pt x="1126569" y="24241"/>
                  </a:lnTo>
                  <a:lnTo>
                    <a:pt x="1185049" y="34404"/>
                  </a:lnTo>
                  <a:lnTo>
                    <a:pt x="1240698" y="46143"/>
                  </a:lnTo>
                  <a:lnTo>
                    <a:pt x="1293275" y="59373"/>
                  </a:lnTo>
                  <a:lnTo>
                    <a:pt x="1342540" y="74013"/>
                  </a:lnTo>
                  <a:lnTo>
                    <a:pt x="1388253" y="89976"/>
                  </a:lnTo>
                  <a:lnTo>
                    <a:pt x="1430174" y="107179"/>
                  </a:lnTo>
                  <a:lnTo>
                    <a:pt x="1468062" y="125540"/>
                  </a:lnTo>
                  <a:lnTo>
                    <a:pt x="1501678" y="144973"/>
                  </a:lnTo>
                  <a:lnTo>
                    <a:pt x="1555131" y="186721"/>
                  </a:lnTo>
                  <a:lnTo>
                    <a:pt x="1588612" y="231754"/>
                  </a:lnTo>
                  <a:lnTo>
                    <a:pt x="1600200" y="279400"/>
                  </a:lnTo>
                  <a:lnTo>
                    <a:pt x="1597263" y="303507"/>
                  </a:lnTo>
                  <a:lnTo>
                    <a:pt x="1574488" y="349930"/>
                  </a:lnTo>
                  <a:lnTo>
                    <a:pt x="1530781" y="393405"/>
                  </a:lnTo>
                  <a:lnTo>
                    <a:pt x="1468062" y="433259"/>
                  </a:lnTo>
                  <a:lnTo>
                    <a:pt x="1430174" y="451620"/>
                  </a:lnTo>
                  <a:lnTo>
                    <a:pt x="1388253" y="468823"/>
                  </a:lnTo>
                  <a:lnTo>
                    <a:pt x="1342540" y="484787"/>
                  </a:lnTo>
                  <a:lnTo>
                    <a:pt x="1293275" y="499426"/>
                  </a:lnTo>
                  <a:lnTo>
                    <a:pt x="1240698" y="512656"/>
                  </a:lnTo>
                  <a:lnTo>
                    <a:pt x="1185049" y="524395"/>
                  </a:lnTo>
                  <a:lnTo>
                    <a:pt x="1126569" y="534558"/>
                  </a:lnTo>
                  <a:lnTo>
                    <a:pt x="1065497" y="543061"/>
                  </a:lnTo>
                  <a:lnTo>
                    <a:pt x="1002074" y="549821"/>
                  </a:lnTo>
                  <a:lnTo>
                    <a:pt x="936540" y="554753"/>
                  </a:lnTo>
                  <a:lnTo>
                    <a:pt x="869135" y="557774"/>
                  </a:lnTo>
                  <a:lnTo>
                    <a:pt x="800100" y="558800"/>
                  </a:lnTo>
                  <a:lnTo>
                    <a:pt x="731064" y="557774"/>
                  </a:lnTo>
                  <a:lnTo>
                    <a:pt x="663659" y="554753"/>
                  </a:lnTo>
                  <a:lnTo>
                    <a:pt x="598125" y="549821"/>
                  </a:lnTo>
                  <a:lnTo>
                    <a:pt x="534702" y="543061"/>
                  </a:lnTo>
                  <a:lnTo>
                    <a:pt x="473630" y="534558"/>
                  </a:lnTo>
                  <a:lnTo>
                    <a:pt x="415150" y="524395"/>
                  </a:lnTo>
                  <a:lnTo>
                    <a:pt x="359501" y="512656"/>
                  </a:lnTo>
                  <a:lnTo>
                    <a:pt x="306924" y="499426"/>
                  </a:lnTo>
                  <a:lnTo>
                    <a:pt x="257659" y="484787"/>
                  </a:lnTo>
                  <a:lnTo>
                    <a:pt x="211946" y="468823"/>
                  </a:lnTo>
                  <a:lnTo>
                    <a:pt x="170025" y="451620"/>
                  </a:lnTo>
                  <a:lnTo>
                    <a:pt x="132137" y="433259"/>
                  </a:lnTo>
                  <a:lnTo>
                    <a:pt x="98521" y="413826"/>
                  </a:lnTo>
                  <a:lnTo>
                    <a:pt x="45068" y="372078"/>
                  </a:lnTo>
                  <a:lnTo>
                    <a:pt x="11587" y="327045"/>
                  </a:lnTo>
                  <a:lnTo>
                    <a:pt x="0" y="279400"/>
                  </a:lnTo>
                  <a:close/>
                </a:path>
              </a:pathLst>
            </a:custGeom>
            <a:ln w="25400">
              <a:solidFill>
                <a:srgbClr val="7A0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Adjust</a:t>
            </a:r>
            <a:r>
              <a:rPr spc="-15" dirty="0"/>
              <a:t> </a:t>
            </a:r>
            <a:r>
              <a:rPr dirty="0"/>
              <a:t>Work</a:t>
            </a:r>
            <a:r>
              <a:rPr spc="-5" dirty="0"/>
              <a:t> </a:t>
            </a:r>
            <a:r>
              <a:rPr spc="-10" dirty="0"/>
              <a:t>Processes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203881"/>
            <a:ext cx="5743575" cy="26543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Hygiene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Practices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Adjustments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to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Shifts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or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Hours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Operation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Adjustments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to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Work</a:t>
            </a:r>
            <a:r>
              <a:rPr sz="2200" spc="-14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Tasks</a:t>
            </a:r>
            <a:r>
              <a:rPr sz="2200" dirty="0">
                <a:latin typeface="Arial"/>
                <a:cs typeface="Arial"/>
              </a:rPr>
              <a:t> or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Deliverables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Adjustments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to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Methods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10" dirty="0">
                <a:latin typeface="Arial"/>
                <a:cs typeface="Arial"/>
              </a:rPr>
              <a:t>Working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Restricting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University-</a:t>
            </a:r>
            <a:r>
              <a:rPr sz="2200" dirty="0">
                <a:latin typeface="Arial"/>
                <a:cs typeface="Arial"/>
              </a:rPr>
              <a:t>Related</a:t>
            </a:r>
            <a:r>
              <a:rPr sz="2200" spc="8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Travel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Establish</a:t>
            </a:r>
            <a:r>
              <a:rPr sz="2200" spc="-1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Standard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Operating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Procedures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6900" y="223985"/>
            <a:ext cx="1931670" cy="1343025"/>
            <a:chOff x="6946900" y="223985"/>
            <a:chExt cx="1931670" cy="13430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47834" y="223985"/>
              <a:ext cx="1830131" cy="134272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959600" y="736600"/>
              <a:ext cx="1600200" cy="558800"/>
            </a:xfrm>
            <a:custGeom>
              <a:avLst/>
              <a:gdLst/>
              <a:ahLst/>
              <a:cxnLst/>
              <a:rect l="l" t="t" r="r" b="b"/>
              <a:pathLst>
                <a:path w="1600200" h="558800">
                  <a:moveTo>
                    <a:pt x="0" y="279400"/>
                  </a:moveTo>
                  <a:lnTo>
                    <a:pt x="11587" y="231754"/>
                  </a:lnTo>
                  <a:lnTo>
                    <a:pt x="45068" y="186721"/>
                  </a:lnTo>
                  <a:lnTo>
                    <a:pt x="98521" y="144973"/>
                  </a:lnTo>
                  <a:lnTo>
                    <a:pt x="132137" y="125540"/>
                  </a:lnTo>
                  <a:lnTo>
                    <a:pt x="170025" y="107179"/>
                  </a:lnTo>
                  <a:lnTo>
                    <a:pt x="211946" y="89976"/>
                  </a:lnTo>
                  <a:lnTo>
                    <a:pt x="257659" y="74013"/>
                  </a:lnTo>
                  <a:lnTo>
                    <a:pt x="306924" y="59373"/>
                  </a:lnTo>
                  <a:lnTo>
                    <a:pt x="359501" y="46143"/>
                  </a:lnTo>
                  <a:lnTo>
                    <a:pt x="415150" y="34404"/>
                  </a:lnTo>
                  <a:lnTo>
                    <a:pt x="473630" y="24241"/>
                  </a:lnTo>
                  <a:lnTo>
                    <a:pt x="534702" y="15738"/>
                  </a:lnTo>
                  <a:lnTo>
                    <a:pt x="598125" y="8978"/>
                  </a:lnTo>
                  <a:lnTo>
                    <a:pt x="663659" y="4046"/>
                  </a:lnTo>
                  <a:lnTo>
                    <a:pt x="731064" y="1025"/>
                  </a:lnTo>
                  <a:lnTo>
                    <a:pt x="800100" y="0"/>
                  </a:lnTo>
                  <a:lnTo>
                    <a:pt x="869135" y="1025"/>
                  </a:lnTo>
                  <a:lnTo>
                    <a:pt x="936540" y="4046"/>
                  </a:lnTo>
                  <a:lnTo>
                    <a:pt x="1002074" y="8978"/>
                  </a:lnTo>
                  <a:lnTo>
                    <a:pt x="1065497" y="15738"/>
                  </a:lnTo>
                  <a:lnTo>
                    <a:pt x="1126569" y="24241"/>
                  </a:lnTo>
                  <a:lnTo>
                    <a:pt x="1185049" y="34404"/>
                  </a:lnTo>
                  <a:lnTo>
                    <a:pt x="1240698" y="46143"/>
                  </a:lnTo>
                  <a:lnTo>
                    <a:pt x="1293275" y="59373"/>
                  </a:lnTo>
                  <a:lnTo>
                    <a:pt x="1342540" y="74013"/>
                  </a:lnTo>
                  <a:lnTo>
                    <a:pt x="1388253" y="89976"/>
                  </a:lnTo>
                  <a:lnTo>
                    <a:pt x="1430174" y="107179"/>
                  </a:lnTo>
                  <a:lnTo>
                    <a:pt x="1468062" y="125540"/>
                  </a:lnTo>
                  <a:lnTo>
                    <a:pt x="1501678" y="144973"/>
                  </a:lnTo>
                  <a:lnTo>
                    <a:pt x="1555131" y="186721"/>
                  </a:lnTo>
                  <a:lnTo>
                    <a:pt x="1588612" y="231754"/>
                  </a:lnTo>
                  <a:lnTo>
                    <a:pt x="1600200" y="279400"/>
                  </a:lnTo>
                  <a:lnTo>
                    <a:pt x="1597263" y="303507"/>
                  </a:lnTo>
                  <a:lnTo>
                    <a:pt x="1574488" y="349930"/>
                  </a:lnTo>
                  <a:lnTo>
                    <a:pt x="1530781" y="393405"/>
                  </a:lnTo>
                  <a:lnTo>
                    <a:pt x="1468062" y="433259"/>
                  </a:lnTo>
                  <a:lnTo>
                    <a:pt x="1430174" y="451620"/>
                  </a:lnTo>
                  <a:lnTo>
                    <a:pt x="1388253" y="468823"/>
                  </a:lnTo>
                  <a:lnTo>
                    <a:pt x="1342540" y="484787"/>
                  </a:lnTo>
                  <a:lnTo>
                    <a:pt x="1293275" y="499426"/>
                  </a:lnTo>
                  <a:lnTo>
                    <a:pt x="1240698" y="512656"/>
                  </a:lnTo>
                  <a:lnTo>
                    <a:pt x="1185049" y="524395"/>
                  </a:lnTo>
                  <a:lnTo>
                    <a:pt x="1126569" y="534558"/>
                  </a:lnTo>
                  <a:lnTo>
                    <a:pt x="1065497" y="543061"/>
                  </a:lnTo>
                  <a:lnTo>
                    <a:pt x="1002074" y="549821"/>
                  </a:lnTo>
                  <a:lnTo>
                    <a:pt x="936540" y="554753"/>
                  </a:lnTo>
                  <a:lnTo>
                    <a:pt x="869135" y="557774"/>
                  </a:lnTo>
                  <a:lnTo>
                    <a:pt x="800100" y="558800"/>
                  </a:lnTo>
                  <a:lnTo>
                    <a:pt x="731064" y="557774"/>
                  </a:lnTo>
                  <a:lnTo>
                    <a:pt x="663659" y="554753"/>
                  </a:lnTo>
                  <a:lnTo>
                    <a:pt x="598125" y="549821"/>
                  </a:lnTo>
                  <a:lnTo>
                    <a:pt x="534702" y="543061"/>
                  </a:lnTo>
                  <a:lnTo>
                    <a:pt x="473630" y="534558"/>
                  </a:lnTo>
                  <a:lnTo>
                    <a:pt x="415150" y="524395"/>
                  </a:lnTo>
                  <a:lnTo>
                    <a:pt x="359501" y="512656"/>
                  </a:lnTo>
                  <a:lnTo>
                    <a:pt x="306924" y="499426"/>
                  </a:lnTo>
                  <a:lnTo>
                    <a:pt x="257659" y="484787"/>
                  </a:lnTo>
                  <a:lnTo>
                    <a:pt x="211946" y="468823"/>
                  </a:lnTo>
                  <a:lnTo>
                    <a:pt x="170025" y="451620"/>
                  </a:lnTo>
                  <a:lnTo>
                    <a:pt x="132137" y="433259"/>
                  </a:lnTo>
                  <a:lnTo>
                    <a:pt x="98521" y="413826"/>
                  </a:lnTo>
                  <a:lnTo>
                    <a:pt x="45068" y="372078"/>
                  </a:lnTo>
                  <a:lnTo>
                    <a:pt x="11587" y="327045"/>
                  </a:lnTo>
                  <a:lnTo>
                    <a:pt x="0" y="279400"/>
                  </a:lnTo>
                  <a:close/>
                </a:path>
              </a:pathLst>
            </a:custGeom>
            <a:ln w="25400">
              <a:solidFill>
                <a:srgbClr val="7A0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PPE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977898"/>
            <a:ext cx="5960110" cy="34290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6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Personal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Protective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Equipment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(PPE)</a:t>
            </a:r>
            <a:endParaRPr sz="2200">
              <a:latin typeface="Arial"/>
              <a:cs typeface="Arial"/>
            </a:endParaRPr>
          </a:p>
          <a:p>
            <a:pPr marL="354965" marR="5080" indent="-342265">
              <a:lnSpc>
                <a:spcPts val="2600"/>
              </a:lnSpc>
              <a:spcBef>
                <a:spcPts val="98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125" dirty="0">
                <a:latin typeface="Arial"/>
                <a:cs typeface="Arial"/>
              </a:rPr>
              <a:t>To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be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used where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the previous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measures</a:t>
            </a:r>
            <a:r>
              <a:rPr sz="2200" spc="10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are </a:t>
            </a:r>
            <a:r>
              <a:rPr sz="2200" dirty="0">
                <a:latin typeface="Arial"/>
                <a:cs typeface="Arial"/>
              </a:rPr>
              <a:t>not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possible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or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are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ineffective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Working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Labs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10" dirty="0">
                <a:latin typeface="Arial"/>
                <a:cs typeface="Arial"/>
              </a:rPr>
              <a:t>Masks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Cloth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Face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Coverings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i="1" dirty="0">
                <a:latin typeface="Arial"/>
                <a:cs typeface="Arial"/>
              </a:rPr>
              <a:t>(are not</a:t>
            </a:r>
            <a:r>
              <a:rPr sz="2200" i="1" spc="5" dirty="0">
                <a:latin typeface="Arial"/>
                <a:cs typeface="Arial"/>
              </a:rPr>
              <a:t> </a:t>
            </a:r>
            <a:r>
              <a:rPr sz="2200" i="1" spc="-20" dirty="0">
                <a:latin typeface="Arial"/>
                <a:cs typeface="Arial"/>
              </a:rPr>
              <a:t>PPE)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8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dirty="0">
                <a:latin typeface="Arial"/>
                <a:cs typeface="Arial"/>
              </a:rPr>
              <a:t>Eye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Protection</a:t>
            </a:r>
            <a:endParaRPr sz="2200">
              <a:latin typeface="Arial"/>
              <a:cs typeface="Arial"/>
            </a:endParaRPr>
          </a:p>
          <a:p>
            <a:pPr marL="812165" lvl="1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812165" algn="l"/>
                <a:tab pos="812800" algn="l"/>
              </a:tabLst>
            </a:pPr>
            <a:r>
              <a:rPr sz="2200" spc="-10" dirty="0">
                <a:latin typeface="Arial"/>
                <a:cs typeface="Arial"/>
              </a:rPr>
              <a:t>Gloves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2300" y="223985"/>
            <a:ext cx="1906270" cy="1465580"/>
            <a:chOff x="6972300" y="223985"/>
            <a:chExt cx="1906270" cy="14655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47834" y="223985"/>
              <a:ext cx="1830131" cy="134272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985000" y="1130300"/>
              <a:ext cx="1600200" cy="546100"/>
            </a:xfrm>
            <a:custGeom>
              <a:avLst/>
              <a:gdLst/>
              <a:ahLst/>
              <a:cxnLst/>
              <a:rect l="l" t="t" r="r" b="b"/>
              <a:pathLst>
                <a:path w="1600200" h="546100">
                  <a:moveTo>
                    <a:pt x="0" y="273050"/>
                  </a:moveTo>
                  <a:lnTo>
                    <a:pt x="11587" y="226486"/>
                  </a:lnTo>
                  <a:lnTo>
                    <a:pt x="45068" y="182477"/>
                  </a:lnTo>
                  <a:lnTo>
                    <a:pt x="98521" y="141678"/>
                  </a:lnTo>
                  <a:lnTo>
                    <a:pt x="132137" y="122687"/>
                  </a:lnTo>
                  <a:lnTo>
                    <a:pt x="170025" y="104744"/>
                  </a:lnTo>
                  <a:lnTo>
                    <a:pt x="211946" y="87931"/>
                  </a:lnTo>
                  <a:lnTo>
                    <a:pt x="257659" y="72330"/>
                  </a:lnTo>
                  <a:lnTo>
                    <a:pt x="306924" y="58024"/>
                  </a:lnTo>
                  <a:lnTo>
                    <a:pt x="359501" y="45094"/>
                  </a:lnTo>
                  <a:lnTo>
                    <a:pt x="415150" y="33622"/>
                  </a:lnTo>
                  <a:lnTo>
                    <a:pt x="473630" y="23690"/>
                  </a:lnTo>
                  <a:lnTo>
                    <a:pt x="534702" y="15380"/>
                  </a:lnTo>
                  <a:lnTo>
                    <a:pt x="598125" y="8774"/>
                  </a:lnTo>
                  <a:lnTo>
                    <a:pt x="663659" y="3954"/>
                  </a:lnTo>
                  <a:lnTo>
                    <a:pt x="731064" y="1002"/>
                  </a:lnTo>
                  <a:lnTo>
                    <a:pt x="800100" y="0"/>
                  </a:lnTo>
                  <a:lnTo>
                    <a:pt x="869135" y="1002"/>
                  </a:lnTo>
                  <a:lnTo>
                    <a:pt x="936540" y="3954"/>
                  </a:lnTo>
                  <a:lnTo>
                    <a:pt x="1002074" y="8774"/>
                  </a:lnTo>
                  <a:lnTo>
                    <a:pt x="1065497" y="15380"/>
                  </a:lnTo>
                  <a:lnTo>
                    <a:pt x="1126569" y="23690"/>
                  </a:lnTo>
                  <a:lnTo>
                    <a:pt x="1185049" y="33622"/>
                  </a:lnTo>
                  <a:lnTo>
                    <a:pt x="1240698" y="45094"/>
                  </a:lnTo>
                  <a:lnTo>
                    <a:pt x="1293275" y="58024"/>
                  </a:lnTo>
                  <a:lnTo>
                    <a:pt x="1342540" y="72330"/>
                  </a:lnTo>
                  <a:lnTo>
                    <a:pt x="1388253" y="87931"/>
                  </a:lnTo>
                  <a:lnTo>
                    <a:pt x="1430174" y="104744"/>
                  </a:lnTo>
                  <a:lnTo>
                    <a:pt x="1468062" y="122687"/>
                  </a:lnTo>
                  <a:lnTo>
                    <a:pt x="1501678" y="141678"/>
                  </a:lnTo>
                  <a:lnTo>
                    <a:pt x="1555131" y="182477"/>
                  </a:lnTo>
                  <a:lnTo>
                    <a:pt x="1588612" y="226486"/>
                  </a:lnTo>
                  <a:lnTo>
                    <a:pt x="1600200" y="273050"/>
                  </a:lnTo>
                  <a:lnTo>
                    <a:pt x="1597263" y="296609"/>
                  </a:lnTo>
                  <a:lnTo>
                    <a:pt x="1574488" y="341977"/>
                  </a:lnTo>
                  <a:lnTo>
                    <a:pt x="1530781" y="384464"/>
                  </a:lnTo>
                  <a:lnTo>
                    <a:pt x="1468062" y="423412"/>
                  </a:lnTo>
                  <a:lnTo>
                    <a:pt x="1430174" y="441355"/>
                  </a:lnTo>
                  <a:lnTo>
                    <a:pt x="1388253" y="458168"/>
                  </a:lnTo>
                  <a:lnTo>
                    <a:pt x="1342540" y="473769"/>
                  </a:lnTo>
                  <a:lnTo>
                    <a:pt x="1293275" y="488075"/>
                  </a:lnTo>
                  <a:lnTo>
                    <a:pt x="1240698" y="501005"/>
                  </a:lnTo>
                  <a:lnTo>
                    <a:pt x="1185049" y="512477"/>
                  </a:lnTo>
                  <a:lnTo>
                    <a:pt x="1126569" y="522409"/>
                  </a:lnTo>
                  <a:lnTo>
                    <a:pt x="1065497" y="530719"/>
                  </a:lnTo>
                  <a:lnTo>
                    <a:pt x="1002074" y="537325"/>
                  </a:lnTo>
                  <a:lnTo>
                    <a:pt x="936540" y="542145"/>
                  </a:lnTo>
                  <a:lnTo>
                    <a:pt x="869135" y="545097"/>
                  </a:lnTo>
                  <a:lnTo>
                    <a:pt x="800100" y="546100"/>
                  </a:lnTo>
                  <a:lnTo>
                    <a:pt x="731064" y="545097"/>
                  </a:lnTo>
                  <a:lnTo>
                    <a:pt x="663659" y="542145"/>
                  </a:lnTo>
                  <a:lnTo>
                    <a:pt x="598125" y="537325"/>
                  </a:lnTo>
                  <a:lnTo>
                    <a:pt x="534702" y="530719"/>
                  </a:lnTo>
                  <a:lnTo>
                    <a:pt x="473630" y="522409"/>
                  </a:lnTo>
                  <a:lnTo>
                    <a:pt x="415150" y="512477"/>
                  </a:lnTo>
                  <a:lnTo>
                    <a:pt x="359501" y="501005"/>
                  </a:lnTo>
                  <a:lnTo>
                    <a:pt x="306924" y="488075"/>
                  </a:lnTo>
                  <a:lnTo>
                    <a:pt x="257659" y="473769"/>
                  </a:lnTo>
                  <a:lnTo>
                    <a:pt x="211946" y="458168"/>
                  </a:lnTo>
                  <a:lnTo>
                    <a:pt x="170025" y="441355"/>
                  </a:lnTo>
                  <a:lnTo>
                    <a:pt x="132137" y="423412"/>
                  </a:lnTo>
                  <a:lnTo>
                    <a:pt x="98521" y="404421"/>
                  </a:lnTo>
                  <a:lnTo>
                    <a:pt x="45068" y="363622"/>
                  </a:lnTo>
                  <a:lnTo>
                    <a:pt x="11587" y="319613"/>
                  </a:lnTo>
                  <a:lnTo>
                    <a:pt x="0" y="273050"/>
                  </a:lnTo>
                  <a:close/>
                </a:path>
              </a:pathLst>
            </a:custGeom>
            <a:ln w="25400">
              <a:solidFill>
                <a:srgbClr val="7A0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343</Words>
  <Application>Microsoft Macintosh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Office Theme</vt:lpstr>
      <vt:lpstr>McMaster’s Phased Approach to Increased Research Activity</vt:lpstr>
      <vt:lpstr>Assisting with Your Phased Return</vt:lpstr>
      <vt:lpstr>Frequently Asked Questions - Themes</vt:lpstr>
      <vt:lpstr>Operations Team Update</vt:lpstr>
      <vt:lpstr>Health and Safety</vt:lpstr>
      <vt:lpstr>Continue Working Remotely</vt:lpstr>
      <vt:lpstr>Adjust the Workplace</vt:lpstr>
      <vt:lpstr>Adjust Work Processes</vt:lpstr>
      <vt:lpstr>PPE</vt:lpstr>
      <vt:lpstr>Facilities Management</vt:lpstr>
      <vt:lpstr>Sites</vt:lpstr>
      <vt:lpstr>Research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Research-Webinar-Slides-May20 (2)</dc:title>
  <cp:lastModifiedBy>Andrews, Shirley</cp:lastModifiedBy>
  <cp:revision>1</cp:revision>
  <dcterms:created xsi:type="dcterms:W3CDTF">2022-12-12T05:08:51Z</dcterms:created>
  <dcterms:modified xsi:type="dcterms:W3CDTF">2022-12-12T05:11:10Z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2020-05-29T00:00:00Z</vt:filetime>
  </property>
  <property fmtid="{D5CDD505-2E9C-101B-9397-08002B2CF9AE}" pid="3" name="Creator">
    <vt:lpwstr>PowerPoint</vt:lpwstr>
  </property>
  <property fmtid="{D5CDD505-2E9C-101B-9397-08002B2CF9AE}" pid="4" name="LastSaved">
    <vt:filetime>2022-12-12T00:00:00Z</vt:filetime>
  </property>
  <property fmtid="{D5CDD505-2E9C-101B-9397-08002B2CF9AE}" pid="5" name="Producer">
    <vt:lpwstr>Mac OS X 10.13.6 Quartz PDFContext</vt:lpwstr>
  </property>
</Properties>
</file>