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8" r:id="rId3"/>
    <p:sldId id="259" r:id="rId4"/>
    <p:sldId id="260" r:id="rId5"/>
    <p:sldId id="261" r:id="rId6"/>
    <p:sldId id="263" r:id="rId7"/>
    <p:sldId id="262" r:id="rId8"/>
    <p:sldId id="264" r:id="rId9"/>
    <p:sldId id="265" r:id="rId10"/>
    <p:sldId id="266" r:id="rId11"/>
    <p:sldId id="267" r:id="rId12"/>
    <p:sldId id="270" r:id="rId13"/>
    <p:sldId id="268" r:id="rId14"/>
    <p:sldId id="269" r:id="rId15"/>
    <p:sldId id="271" r:id="rId16"/>
    <p:sldId id="272" r:id="rId17"/>
    <p:sldId id="280" r:id="rId18"/>
    <p:sldId id="273" r:id="rId19"/>
    <p:sldId id="274" r:id="rId20"/>
    <p:sldId id="281" r:id="rId21"/>
    <p:sldId id="275" r:id="rId22"/>
    <p:sldId id="276" r:id="rId23"/>
    <p:sldId id="277" r:id="rId24"/>
    <p:sldId id="278" r:id="rId25"/>
    <p:sldId id="279" r:id="rId26"/>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osca, Alyssa" initials="PA" lastIdx="5" clrIdx="0">
    <p:extLst>
      <p:ext uri="{19B8F6BF-5375-455C-9EA6-DF929625EA0E}">
        <p15:presenceInfo xmlns:p15="http://schemas.microsoft.com/office/powerpoint/2012/main" userId="S-1-5-21-20920562-1710240648-2013996557-345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0E2EA"/>
    <a:srgbClr val="D6E16A"/>
    <a:srgbClr val="4472C4"/>
    <a:srgbClr val="FDAF31"/>
    <a:srgbClr val="A2A2A2"/>
    <a:srgbClr val="6C0036"/>
    <a:srgbClr val="7A003C"/>
    <a:srgbClr val="7F7F7F"/>
    <a:srgbClr val="AEAEAE"/>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721" autoAdjust="0"/>
    <p:restoredTop sz="94660"/>
  </p:normalViewPr>
  <p:slideViewPr>
    <p:cSldViewPr snapToGrid="0">
      <p:cViewPr>
        <p:scale>
          <a:sx n="75" d="100"/>
          <a:sy n="75" d="100"/>
        </p:scale>
        <p:origin x="582" y="300"/>
      </p:cViewPr>
      <p:guideLst/>
    </p:cSldViewPr>
  </p:slideViewPr>
  <p:notesTextViewPr>
    <p:cViewPr>
      <p:scale>
        <a:sx n="1" d="1"/>
        <a:sy n="1" d="1"/>
      </p:scale>
      <p:origin x="0" y="0"/>
    </p:cViewPr>
  </p:notesTextViewPr>
  <p:sorterViewPr>
    <p:cViewPr>
      <p:scale>
        <a:sx n="200" d="100"/>
        <a:sy n="200" d="100"/>
      </p:scale>
      <p:origin x="0" y="-80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3-15T10:31:44.164" idx="4">
    <p:pos x="1918" y="5096"/>
    <p:text>Can we have this linked on our website?</p:text>
    <p:extLst>
      <p:ext uri="{C676402C-5697-4E1C-873F-D02D1690AC5C}">
        <p15:threadingInfo xmlns:p15="http://schemas.microsoft.com/office/powerpoint/2012/main" timeZoneBias="2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3-15T10:32:19.235" idx="5">
    <p:pos x="1911" y="2391"/>
    <p:text>Link this to our new website.</p:text>
    <p:extLst>
      <p:ext uri="{C676402C-5697-4E1C-873F-D02D1690AC5C}">
        <p15:threadingInfo xmlns:p15="http://schemas.microsoft.com/office/powerpoint/2012/main" timeZoneBias="24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3-15T09:44:59.699" idx="1">
    <p:pos x="2985" y="3380"/>
    <p:text>This link will need to be updated for the new website.</p:text>
    <p:extLst>
      <p:ext uri="{C676402C-5697-4E1C-873F-D02D1690AC5C}">
        <p15:threadingInfo xmlns:p15="http://schemas.microsoft.com/office/powerpoint/2012/main" timeZoneBias="24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9-03-15T09:49:20.486" idx="2">
    <p:pos x="3434" y="5089"/>
    <p:text>Thsi link will need to be updated</p:text>
    <p:extLst>
      <p:ext uri="{C676402C-5697-4E1C-873F-D02D1690AC5C}">
        <p15:threadingInfo xmlns:p15="http://schemas.microsoft.com/office/powerpoint/2012/main" timeZoneBias="24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9-03-15T09:50:14.553" idx="3">
    <p:pos x="-44" y="1444"/>
    <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7F29C9-C554-4F0C-9A48-BD4CCF9C6265}" type="datetimeFigureOut">
              <a:rPr lang="en-CA" smtClean="0"/>
              <a:t>15/03/2019</a:t>
            </a:fld>
            <a:endParaRPr lang="en-CA"/>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94259D-125F-4DB8-8BB8-94A42455BBF4}" type="slidenum">
              <a:rPr lang="en-CA" smtClean="0"/>
              <a:t>‹#›</a:t>
            </a:fld>
            <a:endParaRPr lang="en-CA"/>
          </a:p>
        </p:txBody>
      </p:sp>
    </p:spTree>
    <p:extLst>
      <p:ext uri="{BB962C8B-B14F-4D97-AF65-F5344CB8AC3E}">
        <p14:creationId xmlns:p14="http://schemas.microsoft.com/office/powerpoint/2010/main" val="3463610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7226DA-0D53-42E7-8C6B-A8D874CFC27C}" type="datetime1">
              <a:rPr lang="en-CA" smtClean="0"/>
              <a:t>15/03/2019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D4A9480-5170-4CA3-9C5E-9EB35A6FF05B}" type="slidenum">
              <a:rPr lang="en-CA" smtClean="0"/>
              <a:t>‹#›</a:t>
            </a:fld>
            <a:endParaRPr lang="en-CA"/>
          </a:p>
        </p:txBody>
      </p:sp>
    </p:spTree>
    <p:extLst>
      <p:ext uri="{BB962C8B-B14F-4D97-AF65-F5344CB8AC3E}">
        <p14:creationId xmlns:p14="http://schemas.microsoft.com/office/powerpoint/2010/main" val="30447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A6D8B1-875C-448B-809E-5FA0BB2221FC}" type="datetime1">
              <a:rPr lang="en-CA" smtClean="0"/>
              <a:t>15/03/2019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D4A9480-5170-4CA3-9C5E-9EB35A6FF05B}" type="slidenum">
              <a:rPr lang="en-CA" smtClean="0"/>
              <a:t>‹#›</a:t>
            </a:fld>
            <a:endParaRPr lang="en-CA"/>
          </a:p>
        </p:txBody>
      </p:sp>
    </p:spTree>
    <p:extLst>
      <p:ext uri="{BB962C8B-B14F-4D97-AF65-F5344CB8AC3E}">
        <p14:creationId xmlns:p14="http://schemas.microsoft.com/office/powerpoint/2010/main" val="2723347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D765F-C7C9-4EE7-B932-E007EC590CCD}" type="datetime1">
              <a:rPr lang="en-CA" smtClean="0"/>
              <a:t>15/03/2019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D4A9480-5170-4CA3-9C5E-9EB35A6FF05B}" type="slidenum">
              <a:rPr lang="en-CA" smtClean="0"/>
              <a:t>‹#›</a:t>
            </a:fld>
            <a:endParaRPr lang="en-CA"/>
          </a:p>
        </p:txBody>
      </p:sp>
    </p:spTree>
    <p:extLst>
      <p:ext uri="{BB962C8B-B14F-4D97-AF65-F5344CB8AC3E}">
        <p14:creationId xmlns:p14="http://schemas.microsoft.com/office/powerpoint/2010/main" val="3416172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A456E6-A812-4610-A6EA-78E6823A52C5}" type="datetime1">
              <a:rPr lang="en-CA" smtClean="0"/>
              <a:t>15/03/2019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D4A9480-5170-4CA3-9C5E-9EB35A6FF05B}" type="slidenum">
              <a:rPr lang="en-CA" smtClean="0"/>
              <a:t>‹#›</a:t>
            </a:fld>
            <a:endParaRPr lang="en-CA"/>
          </a:p>
        </p:txBody>
      </p:sp>
    </p:spTree>
    <p:extLst>
      <p:ext uri="{BB962C8B-B14F-4D97-AF65-F5344CB8AC3E}">
        <p14:creationId xmlns:p14="http://schemas.microsoft.com/office/powerpoint/2010/main" val="2742571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0F5DF3-71C2-4A5D-A907-E5002014233F}" type="datetime1">
              <a:rPr lang="en-CA" smtClean="0"/>
              <a:t>15/03/2019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D4A9480-5170-4CA3-9C5E-9EB35A6FF05B}" type="slidenum">
              <a:rPr lang="en-CA" smtClean="0"/>
              <a:t>‹#›</a:t>
            </a:fld>
            <a:endParaRPr lang="en-CA"/>
          </a:p>
        </p:txBody>
      </p:sp>
    </p:spTree>
    <p:extLst>
      <p:ext uri="{BB962C8B-B14F-4D97-AF65-F5344CB8AC3E}">
        <p14:creationId xmlns:p14="http://schemas.microsoft.com/office/powerpoint/2010/main" val="794053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7EF995-C77D-4CF0-A800-6F56551CDE7A}" type="datetime1">
              <a:rPr lang="en-CA" smtClean="0"/>
              <a:t>15/03/2019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D4A9480-5170-4CA3-9C5E-9EB35A6FF05B}" type="slidenum">
              <a:rPr lang="en-CA" smtClean="0"/>
              <a:t>‹#›</a:t>
            </a:fld>
            <a:endParaRPr lang="en-CA"/>
          </a:p>
        </p:txBody>
      </p:sp>
    </p:spTree>
    <p:extLst>
      <p:ext uri="{BB962C8B-B14F-4D97-AF65-F5344CB8AC3E}">
        <p14:creationId xmlns:p14="http://schemas.microsoft.com/office/powerpoint/2010/main" val="2385347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9D28A23-C21D-455E-AEBD-DCE43FA405AA}" type="datetime1">
              <a:rPr lang="en-CA" smtClean="0"/>
              <a:t>15/03/2019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D4A9480-5170-4CA3-9C5E-9EB35A6FF05B}" type="slidenum">
              <a:rPr lang="en-CA" smtClean="0"/>
              <a:t>‹#›</a:t>
            </a:fld>
            <a:endParaRPr lang="en-CA"/>
          </a:p>
        </p:txBody>
      </p:sp>
    </p:spTree>
    <p:extLst>
      <p:ext uri="{BB962C8B-B14F-4D97-AF65-F5344CB8AC3E}">
        <p14:creationId xmlns:p14="http://schemas.microsoft.com/office/powerpoint/2010/main" val="1025877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B6208E-6C63-4768-A445-3FF042BC95AF}" type="datetime1">
              <a:rPr lang="en-CA" smtClean="0"/>
              <a:t>15/03/2019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D4A9480-5170-4CA3-9C5E-9EB35A6FF05B}" type="slidenum">
              <a:rPr lang="en-CA" smtClean="0"/>
              <a:t>‹#›</a:t>
            </a:fld>
            <a:endParaRPr lang="en-CA"/>
          </a:p>
        </p:txBody>
      </p:sp>
    </p:spTree>
    <p:extLst>
      <p:ext uri="{BB962C8B-B14F-4D97-AF65-F5344CB8AC3E}">
        <p14:creationId xmlns:p14="http://schemas.microsoft.com/office/powerpoint/2010/main" val="2367582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364EC3-F337-41FE-8090-839A17BE1390}" type="datetime1">
              <a:rPr lang="en-CA" smtClean="0"/>
              <a:t>15/03/2019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D4A9480-5170-4CA3-9C5E-9EB35A6FF05B}" type="slidenum">
              <a:rPr lang="en-CA" smtClean="0"/>
              <a:t>‹#›</a:t>
            </a:fld>
            <a:endParaRPr lang="en-CA"/>
          </a:p>
        </p:txBody>
      </p:sp>
    </p:spTree>
    <p:extLst>
      <p:ext uri="{BB962C8B-B14F-4D97-AF65-F5344CB8AC3E}">
        <p14:creationId xmlns:p14="http://schemas.microsoft.com/office/powerpoint/2010/main" val="2792641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F43E38A-7E50-4629-9E9D-0B2E817EE4BD}" type="datetime1">
              <a:rPr lang="en-CA" smtClean="0"/>
              <a:t>15/03/2019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D4A9480-5170-4CA3-9C5E-9EB35A6FF05B}" type="slidenum">
              <a:rPr lang="en-CA" smtClean="0"/>
              <a:t>‹#›</a:t>
            </a:fld>
            <a:endParaRPr lang="en-CA"/>
          </a:p>
        </p:txBody>
      </p:sp>
    </p:spTree>
    <p:extLst>
      <p:ext uri="{BB962C8B-B14F-4D97-AF65-F5344CB8AC3E}">
        <p14:creationId xmlns:p14="http://schemas.microsoft.com/office/powerpoint/2010/main" val="4118661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A326855-26C9-4600-B5ED-0C14EED8C6B6}" type="datetime1">
              <a:rPr lang="en-CA" smtClean="0"/>
              <a:t>15/03/2019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D4A9480-5170-4CA3-9C5E-9EB35A6FF05B}" type="slidenum">
              <a:rPr lang="en-CA" smtClean="0"/>
              <a:t>‹#›</a:t>
            </a:fld>
            <a:endParaRPr lang="en-CA"/>
          </a:p>
        </p:txBody>
      </p:sp>
    </p:spTree>
    <p:extLst>
      <p:ext uri="{BB962C8B-B14F-4D97-AF65-F5344CB8AC3E}">
        <p14:creationId xmlns:p14="http://schemas.microsoft.com/office/powerpoint/2010/main" val="3030122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3CC31820-DE2A-4076-8A54-633EC2CED6DC}" type="datetime1">
              <a:rPr lang="en-CA" smtClean="0"/>
              <a:t>15/03/2019</a:t>
            </a:fld>
            <a:endParaRPr lang="en-CA"/>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D4A9480-5170-4CA3-9C5E-9EB35A6FF05B}" type="slidenum">
              <a:rPr lang="en-CA" smtClean="0"/>
              <a:t>‹#›</a:t>
            </a:fld>
            <a:endParaRPr lang="en-CA"/>
          </a:p>
        </p:txBody>
      </p:sp>
    </p:spTree>
    <p:extLst>
      <p:ext uri="{BB962C8B-B14F-4D97-AF65-F5344CB8AC3E}">
        <p14:creationId xmlns:p14="http://schemas.microsoft.com/office/powerpoint/2010/main" val="26484949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hyperlink" Target="https://milo.mcmaster.ca/policies/joint_ip_polic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hyperlink" Target="https://milo.mcmaster.ca/policies/joint_ip_policy"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mcmaster.ca/policy/Employee/Conflict_of_Interest_Policy.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mailto:rcaldwell@mitacs.ca" TargetMode="External"/><Relationship Id="rId13" Type="http://schemas.openxmlformats.org/officeDocument/2006/relationships/hyperlink" Target="mailto:wilsle@mcmaster.ca" TargetMode="External"/><Relationship Id="rId18" Type="http://schemas.openxmlformats.org/officeDocument/2006/relationships/hyperlink" Target="mailto:ipadmin@mcmaster.ca" TargetMode="External"/><Relationship Id="rId3" Type="http://schemas.openxmlformats.org/officeDocument/2006/relationships/hyperlink" Target="mailto:metham@mcmaster.ca" TargetMode="External"/><Relationship Id="rId7" Type="http://schemas.openxmlformats.org/officeDocument/2006/relationships/hyperlink" Target="mailto:caldwejr@mcmaster.ca" TargetMode="External"/><Relationship Id="rId12" Type="http://schemas.openxmlformats.org/officeDocument/2006/relationships/hyperlink" Target="mailto:grunth@mcmaster.ca" TargetMode="External"/><Relationship Id="rId17" Type="http://schemas.openxmlformats.org/officeDocument/2006/relationships/hyperlink" Target="mailto:hmorris@mcmaster.ca" TargetMode="External"/><Relationship Id="rId2" Type="http://schemas.openxmlformats.org/officeDocument/2006/relationships/hyperlink" Target="mailto:yuyitun@mcmaster.ca" TargetMode="External"/><Relationship Id="rId16" Type="http://schemas.openxmlformats.org/officeDocument/2006/relationships/hyperlink" Target="mailto:carrasc@mcmaster.ca" TargetMode="External"/><Relationship Id="rId20"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hyperlink" Target="mailto:ferenczs@mcmaster.ca" TargetMode="External"/><Relationship Id="rId11" Type="http://schemas.openxmlformats.org/officeDocument/2006/relationships/hyperlink" Target="mailto:asranis@mcmaster.ca" TargetMode="External"/><Relationship Id="rId5" Type="http://schemas.openxmlformats.org/officeDocument/2006/relationships/hyperlink" Target="mailto:vieirara@mcmaster.ca" TargetMode="External"/><Relationship Id="rId15" Type="http://schemas.openxmlformats.org/officeDocument/2006/relationships/hyperlink" Target="mailto:sawulad@mcmaster.ca" TargetMode="External"/><Relationship Id="rId10" Type="http://schemas.openxmlformats.org/officeDocument/2006/relationships/hyperlink" Target="mailto:crosslg@mcmaster.ca" TargetMode="External"/><Relationship Id="rId19" Type="http://schemas.openxmlformats.org/officeDocument/2006/relationships/image" Target="../media/image11.png"/><Relationship Id="rId4" Type="http://schemas.openxmlformats.org/officeDocument/2006/relationships/hyperlink" Target="mailto:monrose@mcmaster.ca" TargetMode="External"/><Relationship Id="rId9" Type="http://schemas.openxmlformats.org/officeDocument/2006/relationships/hyperlink" Target="mailto:calid@mcmaster.ca" TargetMode="External"/><Relationship Id="rId14" Type="http://schemas.openxmlformats.org/officeDocument/2006/relationships/hyperlink" Target="mailto:yooj@mcmaster.c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s://milo.mcmaster.ca/forms/disclosure-form-1/view" TargetMode="External"/><Relationship Id="rId7" Type="http://schemas.openxmlformats.org/officeDocument/2006/relationships/image" Target="../media/image7.png"/><Relationship Id="rId2" Type="http://schemas.openxmlformats.org/officeDocument/2006/relationships/slide" Target="slide2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comments" Target="../comments/commen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ilo.mcmaster.ca/forms/disclosure-form-1/view" TargetMode="External"/><Relationship Id="rId2" Type="http://schemas.openxmlformats.org/officeDocument/2006/relationships/slide" Target="slide25.xml"/><Relationship Id="rId1" Type="http://schemas.openxmlformats.org/officeDocument/2006/relationships/slideLayout" Target="../slideLayouts/slideLayout2.xml"/><Relationship Id="rId4" Type="http://schemas.openxmlformats.org/officeDocument/2006/relationships/comments" Target="../comments/commen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6CBE1176-58B1-4840-80F9-3D6F6A44F723}"/>
              </a:ext>
            </a:extLst>
          </p:cNvPr>
          <p:cNvSpPr/>
          <p:nvPr/>
        </p:nvSpPr>
        <p:spPr>
          <a:xfrm>
            <a:off x="4792149" y="2128880"/>
            <a:ext cx="1510171" cy="1433035"/>
          </a:xfrm>
          <a:prstGeom prst="ellipse">
            <a:avLst/>
          </a:prstGeom>
          <a:solidFill>
            <a:srgbClr val="5E6A71">
              <a:alpha val="9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AAD739"/>
              </a:solidFill>
            </a:endParaRPr>
          </a:p>
        </p:txBody>
      </p:sp>
      <p:pic>
        <p:nvPicPr>
          <p:cNvPr id="6" name="Picture 5">
            <a:extLst>
              <a:ext uri="{FF2B5EF4-FFF2-40B4-BE49-F238E27FC236}">
                <a16:creationId xmlns:a16="http://schemas.microsoft.com/office/drawing/2014/main" id="{5AE98ABA-6EBA-469C-B070-8C1E952D1EBB}"/>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7619" t="5498" r="22794" b="57184"/>
          <a:stretch/>
        </p:blipFill>
        <p:spPr>
          <a:xfrm>
            <a:off x="4984497" y="127427"/>
            <a:ext cx="1842125" cy="987893"/>
          </a:xfrm>
          <a:prstGeom prst="rect">
            <a:avLst/>
          </a:prstGeom>
        </p:spPr>
      </p:pic>
      <p:pic>
        <p:nvPicPr>
          <p:cNvPr id="7" name="Picture 6" descr="A close up of a sign&#10;&#10;Description generated with high confidence">
            <a:extLst>
              <a:ext uri="{FF2B5EF4-FFF2-40B4-BE49-F238E27FC236}">
                <a16:creationId xmlns:a16="http://schemas.microsoft.com/office/drawing/2014/main" id="{C8EF9FBF-EA99-4C20-A0F4-F1121811BB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37" y="255047"/>
            <a:ext cx="1836606" cy="172289"/>
          </a:xfrm>
          <a:prstGeom prst="rect">
            <a:avLst/>
          </a:prstGeom>
        </p:spPr>
      </p:pic>
      <p:sp>
        <p:nvSpPr>
          <p:cNvPr id="8" name="Oval 7">
            <a:extLst>
              <a:ext uri="{FF2B5EF4-FFF2-40B4-BE49-F238E27FC236}">
                <a16:creationId xmlns:a16="http://schemas.microsoft.com/office/drawing/2014/main" id="{E867CF91-0248-4EE3-9F1B-16ADF4AA296D}"/>
              </a:ext>
            </a:extLst>
          </p:cNvPr>
          <p:cNvSpPr/>
          <p:nvPr/>
        </p:nvSpPr>
        <p:spPr>
          <a:xfrm>
            <a:off x="1224014" y="2556257"/>
            <a:ext cx="5239517" cy="5038280"/>
          </a:xfrm>
          <a:prstGeom prst="ellipse">
            <a:avLst/>
          </a:prstGeom>
          <a:solidFill>
            <a:srgbClr val="6C0036">
              <a:alpha val="9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9AD7E6"/>
              </a:solidFill>
            </a:endParaRPr>
          </a:p>
        </p:txBody>
      </p:sp>
      <p:sp>
        <p:nvSpPr>
          <p:cNvPr id="9" name="TextBox 8">
            <a:extLst>
              <a:ext uri="{FF2B5EF4-FFF2-40B4-BE49-F238E27FC236}">
                <a16:creationId xmlns:a16="http://schemas.microsoft.com/office/drawing/2014/main" id="{60465EF4-3211-4F05-95D3-476BB76676DC}"/>
              </a:ext>
            </a:extLst>
          </p:cNvPr>
          <p:cNvSpPr txBox="1"/>
          <p:nvPr/>
        </p:nvSpPr>
        <p:spPr>
          <a:xfrm>
            <a:off x="2195085" y="3680435"/>
            <a:ext cx="3648756" cy="584775"/>
          </a:xfrm>
          <a:prstGeom prst="rect">
            <a:avLst/>
          </a:prstGeom>
          <a:noFill/>
        </p:spPr>
        <p:txBody>
          <a:bodyPr wrap="none" rtlCol="0">
            <a:spAutoFit/>
          </a:bodyPr>
          <a:lstStyle/>
          <a:p>
            <a:r>
              <a:rPr lang="en-CA" sz="3200" dirty="0">
                <a:solidFill>
                  <a:srgbClr val="5E6A71"/>
                </a:solidFill>
                <a:latin typeface="Univers Condensed" panose="020B0506020202050204" pitchFamily="34" charset="0"/>
              </a:rPr>
              <a:t>McMaster University</a:t>
            </a:r>
          </a:p>
        </p:txBody>
      </p:sp>
      <p:sp>
        <p:nvSpPr>
          <p:cNvPr id="10" name="TextBox 9">
            <a:extLst>
              <a:ext uri="{FF2B5EF4-FFF2-40B4-BE49-F238E27FC236}">
                <a16:creationId xmlns:a16="http://schemas.microsoft.com/office/drawing/2014/main" id="{308EF774-AD2C-43FF-9558-C261034BF019}"/>
              </a:ext>
            </a:extLst>
          </p:cNvPr>
          <p:cNvSpPr txBox="1"/>
          <p:nvPr/>
        </p:nvSpPr>
        <p:spPr>
          <a:xfrm>
            <a:off x="1826722" y="4285224"/>
            <a:ext cx="3980577" cy="2308324"/>
          </a:xfrm>
          <a:prstGeom prst="rect">
            <a:avLst/>
          </a:prstGeom>
          <a:noFill/>
        </p:spPr>
        <p:txBody>
          <a:bodyPr wrap="none" rtlCol="0">
            <a:spAutoFit/>
          </a:bodyPr>
          <a:lstStyle/>
          <a:p>
            <a:pPr algn="r"/>
            <a:r>
              <a:rPr lang="en-CA" sz="7200" dirty="0">
                <a:solidFill>
                  <a:schemeClr val="bg1"/>
                </a:solidFill>
                <a:latin typeface="Univers Condensed" panose="020B0506020202050204" pitchFamily="34" charset="0"/>
              </a:rPr>
              <a:t>Inventor</a:t>
            </a:r>
            <a:r>
              <a:rPr lang="en-CA" sz="7200" dirty="0">
                <a:solidFill>
                  <a:schemeClr val="bg1"/>
                </a:solidFill>
                <a:latin typeface="Univers Condensed" panose="020B0506020202050204" pitchFamily="34" charset="0"/>
                <a:cs typeface="Arial" panose="020B0604020202020204" pitchFamily="34" charset="0"/>
              </a:rPr>
              <a:t>’</a:t>
            </a:r>
            <a:r>
              <a:rPr lang="en-CA" sz="7200" dirty="0">
                <a:solidFill>
                  <a:schemeClr val="bg1"/>
                </a:solidFill>
                <a:latin typeface="Univers Condensed" panose="020B0506020202050204" pitchFamily="34" charset="0"/>
              </a:rPr>
              <a:t>s</a:t>
            </a:r>
          </a:p>
          <a:p>
            <a:pPr algn="r"/>
            <a:r>
              <a:rPr lang="en-CA" sz="7200" dirty="0">
                <a:solidFill>
                  <a:schemeClr val="bg1"/>
                </a:solidFill>
                <a:latin typeface="Univers Condensed" panose="020B0506020202050204" pitchFamily="34" charset="0"/>
              </a:rPr>
              <a:t>Guide</a:t>
            </a:r>
          </a:p>
        </p:txBody>
      </p:sp>
      <p:sp>
        <p:nvSpPr>
          <p:cNvPr id="11" name="Oval 10">
            <a:extLst>
              <a:ext uri="{FF2B5EF4-FFF2-40B4-BE49-F238E27FC236}">
                <a16:creationId xmlns:a16="http://schemas.microsoft.com/office/drawing/2014/main" id="{24389192-CDD5-4CE6-AAEB-AE874EDF51E1}"/>
              </a:ext>
            </a:extLst>
          </p:cNvPr>
          <p:cNvSpPr/>
          <p:nvPr/>
        </p:nvSpPr>
        <p:spPr>
          <a:xfrm>
            <a:off x="1276783" y="6523409"/>
            <a:ext cx="1836605" cy="1853550"/>
          </a:xfrm>
          <a:prstGeom prst="ellipse">
            <a:avLst/>
          </a:prstGeom>
          <a:solidFill>
            <a:srgbClr val="FDAF31">
              <a:alpha val="7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20" name="Picture 19" descr="A picture containing ray&#10;&#10;Description generated with very high confidence">
            <a:extLst>
              <a:ext uri="{FF2B5EF4-FFF2-40B4-BE49-F238E27FC236}">
                <a16:creationId xmlns:a16="http://schemas.microsoft.com/office/drawing/2014/main" id="{30D10FDB-2373-49C3-B375-B9A974A43A4D}"/>
              </a:ext>
            </a:extLst>
          </p:cNvPr>
          <p:cNvPicPr>
            <a:picLocks noChangeAspect="1"/>
          </p:cNvPicPr>
          <p:nvPr/>
        </p:nvPicPr>
        <p:blipFill rotWithShape="1">
          <a:blip r:embed="rId4">
            <a:duotone>
              <a:prstClr val="black"/>
              <a:schemeClr val="tx1">
                <a:tint val="45000"/>
                <a:satMod val="400000"/>
              </a:schemeClr>
            </a:duotone>
            <a:extLst>
              <a:ext uri="{28A0092B-C50C-407E-A947-70E740481C1C}">
                <a14:useLocalDpi xmlns:a14="http://schemas.microsoft.com/office/drawing/2010/main" val="0"/>
              </a:ext>
            </a:extLst>
          </a:blip>
          <a:srcRect l="48753" t="19947"/>
          <a:stretch/>
        </p:blipFill>
        <p:spPr>
          <a:xfrm rot="1437780">
            <a:off x="3728436" y="4394465"/>
            <a:ext cx="5156825" cy="5372190"/>
          </a:xfrm>
          <a:prstGeom prst="rect">
            <a:avLst/>
          </a:prstGeom>
        </p:spPr>
      </p:pic>
      <p:pic>
        <p:nvPicPr>
          <p:cNvPr id="21" name="Picture 20" descr="A picture containing ray&#10;&#10;Description generated with very high confidence">
            <a:extLst>
              <a:ext uri="{FF2B5EF4-FFF2-40B4-BE49-F238E27FC236}">
                <a16:creationId xmlns:a16="http://schemas.microsoft.com/office/drawing/2014/main" id="{854273E6-1A13-4449-9FAF-0487D96470E9}"/>
              </a:ext>
            </a:extLst>
          </p:cNvPr>
          <p:cNvPicPr>
            <a:picLocks noChangeAspect="1"/>
          </p:cNvPicPr>
          <p:nvPr/>
        </p:nvPicPr>
        <p:blipFill rotWithShape="1">
          <a:blip r:embed="rId4">
            <a:duotone>
              <a:prstClr val="black"/>
              <a:schemeClr val="tx1">
                <a:tint val="45000"/>
                <a:satMod val="400000"/>
              </a:schemeClr>
            </a:duotone>
            <a:extLst>
              <a:ext uri="{28A0092B-C50C-407E-A947-70E740481C1C}">
                <a14:useLocalDpi xmlns:a14="http://schemas.microsoft.com/office/drawing/2010/main" val="0"/>
              </a:ext>
            </a:extLst>
          </a:blip>
          <a:srcRect l="48753" t="19947"/>
          <a:stretch/>
        </p:blipFill>
        <p:spPr>
          <a:xfrm rot="2343697" flipH="1">
            <a:off x="-1448712" y="963253"/>
            <a:ext cx="4806724" cy="5747754"/>
          </a:xfrm>
          <a:prstGeom prst="rect">
            <a:avLst/>
          </a:prstGeom>
        </p:spPr>
      </p:pic>
    </p:spTree>
    <p:extLst>
      <p:ext uri="{BB962C8B-B14F-4D97-AF65-F5344CB8AC3E}">
        <p14:creationId xmlns:p14="http://schemas.microsoft.com/office/powerpoint/2010/main" val="3283651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98F4FC8-F587-4143-B4EB-CB4858467748}"/>
              </a:ext>
            </a:extLst>
          </p:cNvPr>
          <p:cNvSpPr/>
          <p:nvPr/>
        </p:nvSpPr>
        <p:spPr>
          <a:xfrm>
            <a:off x="1271305" y="2091282"/>
            <a:ext cx="4979024" cy="7260898"/>
          </a:xfrm>
          <a:prstGeom prst="rect">
            <a:avLst/>
          </a:prstGeom>
        </p:spPr>
        <p:txBody>
          <a:bodyPr wrap="square">
            <a:spAutoFit/>
          </a:bodyPr>
          <a:lstStyle/>
          <a:p>
            <a:pPr lvl="0">
              <a:lnSpc>
                <a:spcPct val="107000"/>
              </a:lnSpc>
              <a:spcAft>
                <a:spcPts val="0"/>
              </a:spcAft>
            </a:pPr>
            <a:r>
              <a:rPr lang="en-CA" sz="2000" b="1"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t>Marketing</a:t>
            </a:r>
            <a:br>
              <a:rPr lang="en-CA" sz="1400" i="1"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br>
            <a:r>
              <a:rPr lang="en-CA" sz="1400"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t>With your support, MILO will work to identify potential companies and collaborators that have the expertise, resources, and business networks to bring the technology to market.  If this leads to the creation of a new business start-up as the optimal commercialization path, McMaster will eventually assign IP rights to the company, once milestones have been met.  For more information, see McMaster’s </a:t>
            </a:r>
            <a:r>
              <a:rPr lang="en-CA" sz="1400" i="1"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t>Start-Up Guide</a:t>
            </a:r>
            <a:r>
              <a:rPr lang="en-CA" sz="1400"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t>.</a:t>
            </a:r>
            <a:br>
              <a:rPr lang="en-CA" sz="1400"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br>
            <a:br>
              <a:rPr lang="en-CA" sz="1400"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br>
            <a:endParaRPr lang="en-CA" sz="1400" dirty="0">
              <a:latin typeface="Univers Condensed Light" panose="020B0306020202040204" pitchFamily="34" charset="0"/>
              <a:ea typeface="Calibri" panose="020F0502020204030204" pitchFamily="34" charset="0"/>
              <a:cs typeface="Calibri" panose="020F0502020204030204" pitchFamily="34" charset="0"/>
            </a:endParaRPr>
          </a:p>
          <a:p>
            <a:pPr lvl="0">
              <a:lnSpc>
                <a:spcPct val="107000"/>
              </a:lnSpc>
              <a:spcAft>
                <a:spcPts val="0"/>
              </a:spcAft>
            </a:pPr>
            <a:r>
              <a:rPr lang="en-CA" sz="2000" b="1"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t>Licencing</a:t>
            </a:r>
            <a:br>
              <a:rPr lang="en-CA" sz="1400" i="1"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br>
            <a:r>
              <a:rPr lang="en-CA" sz="1400"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t>Once an appropriate and interested company is identified, MILO develops and negotiates the financial and diligence terms to commercialize the technology.   This can be in the form of an option, license or assignment agreement.</a:t>
            </a:r>
            <a:br>
              <a:rPr lang="en-CA" sz="1400"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br>
            <a:br>
              <a:rPr lang="en-CA" sz="1400"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br>
            <a:endParaRPr lang="en-CA" sz="1400" dirty="0">
              <a:latin typeface="Univers Condensed Light" panose="020B0306020202040204" pitchFamily="34" charset="0"/>
              <a:ea typeface="Calibri" panose="020F0502020204030204" pitchFamily="34" charset="0"/>
              <a:cs typeface="Calibri" panose="020F0502020204030204" pitchFamily="34" charset="0"/>
            </a:endParaRPr>
          </a:p>
          <a:p>
            <a:pPr lvl="0">
              <a:lnSpc>
                <a:spcPct val="107000"/>
              </a:lnSpc>
              <a:spcAft>
                <a:spcPts val="0"/>
              </a:spcAft>
            </a:pPr>
            <a:r>
              <a:rPr lang="en-CA" sz="2000" b="1"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t>Commercialization</a:t>
            </a:r>
            <a:br>
              <a:rPr lang="en-CA" sz="1400" i="1"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br>
            <a:r>
              <a:rPr lang="en-CA" sz="1400"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t>The licensee continues the advancement of the technology and makes other business investments to develop the product or service.  This may entail further development, regulatory approvals, patent expenses, sales and marketing support, training, and other activities.</a:t>
            </a:r>
            <a:br>
              <a:rPr lang="en-CA" sz="1400"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br>
            <a:br>
              <a:rPr lang="en-CA" sz="1400"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br>
            <a:endParaRPr lang="en-CA" sz="1400" dirty="0">
              <a:latin typeface="Univers Condensed Light" panose="020B0306020202040204" pitchFamily="34" charset="0"/>
              <a:ea typeface="Calibri" panose="020F0502020204030204" pitchFamily="34" charset="0"/>
              <a:cs typeface="Calibri" panose="020F0502020204030204" pitchFamily="34" charset="0"/>
            </a:endParaRPr>
          </a:p>
          <a:p>
            <a:pPr>
              <a:lnSpc>
                <a:spcPct val="107000"/>
              </a:lnSpc>
              <a:spcAft>
                <a:spcPts val="800"/>
              </a:spcAft>
            </a:pPr>
            <a:r>
              <a:rPr lang="en-CA" sz="2000" b="1"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t>Revenue</a:t>
            </a:r>
            <a:br>
              <a:rPr lang="en-CA" sz="1400" i="1"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br>
            <a:r>
              <a:rPr lang="en-CA" sz="1400"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t>Any revenues received by McMaster are distributed annually to inventors and the University, as per the </a:t>
            </a:r>
            <a:r>
              <a:rPr lang="en-CA" sz="1400" i="1" dirty="0">
                <a:solidFill>
                  <a:srgbClr val="000000"/>
                </a:solidFill>
                <a:latin typeface="Univers Condensed Light" panose="020B0306020202040204" pitchFamily="34" charset="0"/>
                <a:ea typeface="Calibri" panose="020F0502020204030204" pitchFamily="34" charset="0"/>
                <a:cs typeface="Calibri" panose="020F0502020204030204" pitchFamily="34" charset="0"/>
                <a:hlinkClick r:id="rId2"/>
              </a:rPr>
              <a:t>Joint Intellectual Property Policy</a:t>
            </a:r>
            <a:r>
              <a:rPr lang="en-CA" sz="1400"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t>. </a:t>
            </a:r>
            <a:r>
              <a:rPr lang="en-CA" sz="1400" dirty="0">
                <a:latin typeface="Univers Condensed Light" panose="020B0306020202040204" pitchFamily="34" charset="0"/>
              </a:rPr>
              <a:t>McMaster uses these funds to support additional research and education and to encourage further participation in the tech transfer process.</a:t>
            </a:r>
          </a:p>
          <a:p>
            <a:pPr lvl="0">
              <a:lnSpc>
                <a:spcPct val="107000"/>
              </a:lnSpc>
              <a:spcAft>
                <a:spcPts val="800"/>
              </a:spcAft>
            </a:pPr>
            <a:endParaRPr lang="en-CA" sz="1400" dirty="0">
              <a:latin typeface="Univers Condensed Light" panose="020B030602020204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57EA596-4DD9-48EE-9357-536B698AE5AD}"/>
              </a:ext>
            </a:extLst>
          </p:cNvPr>
          <p:cNvSpPr txBox="1"/>
          <p:nvPr/>
        </p:nvSpPr>
        <p:spPr>
          <a:xfrm>
            <a:off x="5353538" y="144863"/>
            <a:ext cx="1303626" cy="871136"/>
          </a:xfrm>
          <a:prstGeom prst="rect">
            <a:avLst/>
          </a:prstGeom>
          <a:noFill/>
        </p:spPr>
        <p:txBody>
          <a:bodyPr wrap="none" rtlCol="0">
            <a:spAutoFit/>
          </a:bodyPr>
          <a:lstStyle/>
          <a:p>
            <a:pPr algn="r">
              <a:lnSpc>
                <a:spcPct val="80000"/>
              </a:lnSpc>
            </a:pPr>
            <a:r>
              <a:rPr lang="en-CA" sz="1050" cap="small" dirty="0"/>
              <a:t>table of contents</a:t>
            </a:r>
            <a:br>
              <a:rPr lang="en-CA" sz="1050" cap="small" dirty="0"/>
            </a:br>
            <a:r>
              <a:rPr lang="en-CA" sz="1050" cap="small" dirty="0"/>
              <a:t>introduction</a:t>
            </a:r>
            <a:br>
              <a:rPr lang="en-CA" sz="1050" cap="small" dirty="0"/>
            </a:br>
            <a:r>
              <a:rPr lang="en-CA" sz="1050" cap="small" dirty="0">
                <a:solidFill>
                  <a:srgbClr val="7A003C"/>
                </a:solidFill>
              </a:rPr>
              <a:t>technology transfer</a:t>
            </a:r>
            <a:br>
              <a:rPr lang="en-CA" sz="1050" cap="small" dirty="0">
                <a:solidFill>
                  <a:srgbClr val="7A003C"/>
                </a:solidFill>
              </a:rPr>
            </a:br>
            <a:r>
              <a:rPr lang="en-CA" sz="1050" cap="small" dirty="0"/>
              <a:t>intellectual property</a:t>
            </a:r>
          </a:p>
          <a:p>
            <a:pPr algn="r">
              <a:lnSpc>
                <a:spcPct val="80000"/>
              </a:lnSpc>
            </a:pPr>
            <a:r>
              <a:rPr lang="en-CA" sz="1050" cap="small" dirty="0"/>
              <a:t>commercialization</a:t>
            </a:r>
          </a:p>
          <a:p>
            <a:pPr algn="r">
              <a:lnSpc>
                <a:spcPct val="80000"/>
              </a:lnSpc>
            </a:pPr>
            <a:r>
              <a:rPr lang="en-CA" sz="1050" cap="small" dirty="0"/>
              <a:t>resources</a:t>
            </a:r>
          </a:p>
        </p:txBody>
      </p:sp>
      <p:sp>
        <p:nvSpPr>
          <p:cNvPr id="7" name="Rectangle 6">
            <a:extLst>
              <a:ext uri="{FF2B5EF4-FFF2-40B4-BE49-F238E27FC236}">
                <a16:creationId xmlns:a16="http://schemas.microsoft.com/office/drawing/2014/main" id="{6546EA11-AD13-4013-B66E-0664C97FFB25}"/>
              </a:ext>
            </a:extLst>
          </p:cNvPr>
          <p:cNvSpPr/>
          <p:nvPr/>
        </p:nvSpPr>
        <p:spPr>
          <a:xfrm>
            <a:off x="200836" y="669180"/>
            <a:ext cx="1662186" cy="369332"/>
          </a:xfrm>
          <a:prstGeom prst="rect">
            <a:avLst/>
          </a:prstGeom>
        </p:spPr>
        <p:txBody>
          <a:bodyPr wrap="none">
            <a:spAutoFit/>
          </a:bodyPr>
          <a:lstStyle/>
          <a:p>
            <a:r>
              <a:rPr lang="en-CA" cap="small" dirty="0"/>
              <a:t>inventor’s guide</a:t>
            </a:r>
            <a:endParaRPr lang="en-CA" dirty="0"/>
          </a:p>
        </p:txBody>
      </p:sp>
      <p:cxnSp>
        <p:nvCxnSpPr>
          <p:cNvPr id="14" name="Straight Connector 13">
            <a:extLst>
              <a:ext uri="{FF2B5EF4-FFF2-40B4-BE49-F238E27FC236}">
                <a16:creationId xmlns:a16="http://schemas.microsoft.com/office/drawing/2014/main" id="{BF1EA3E9-C424-4102-85C6-69DF51D29F97}"/>
              </a:ext>
            </a:extLst>
          </p:cNvPr>
          <p:cNvCxnSpPr>
            <a:cxnSpLocks/>
          </p:cNvCxnSpPr>
          <p:nvPr/>
        </p:nvCxnSpPr>
        <p:spPr>
          <a:xfrm>
            <a:off x="730987" y="1310173"/>
            <a:ext cx="1" cy="7880760"/>
          </a:xfrm>
          <a:prstGeom prst="line">
            <a:avLst/>
          </a:prstGeom>
          <a:ln w="57150">
            <a:solidFill>
              <a:srgbClr val="FDAF31"/>
            </a:solidFill>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96DEC03B-CBCB-4FD4-A9F0-41A32D7A3D03}"/>
              </a:ext>
            </a:extLst>
          </p:cNvPr>
          <p:cNvSpPr/>
          <p:nvPr/>
        </p:nvSpPr>
        <p:spPr>
          <a:xfrm>
            <a:off x="480794" y="2095214"/>
            <a:ext cx="522208" cy="495300"/>
          </a:xfrm>
          <a:prstGeom prst="ellipse">
            <a:avLst/>
          </a:prstGeom>
          <a:solidFill>
            <a:srgbClr val="7A00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a:solidFill>
                  <a:srgbClr val="D6DADC"/>
                </a:solidFill>
                <a:latin typeface="Univers Condensed" panose="020B0506020202050204" pitchFamily="34" charset="0"/>
              </a:rPr>
              <a:t>5</a:t>
            </a:r>
          </a:p>
        </p:txBody>
      </p:sp>
      <p:sp>
        <p:nvSpPr>
          <p:cNvPr id="9" name="Oval 8">
            <a:extLst>
              <a:ext uri="{FF2B5EF4-FFF2-40B4-BE49-F238E27FC236}">
                <a16:creationId xmlns:a16="http://schemas.microsoft.com/office/drawing/2014/main" id="{6CD6F0CE-A1C6-41EF-96E8-E262882F7D9F}"/>
              </a:ext>
            </a:extLst>
          </p:cNvPr>
          <p:cNvSpPr/>
          <p:nvPr/>
        </p:nvSpPr>
        <p:spPr>
          <a:xfrm>
            <a:off x="480215" y="5942131"/>
            <a:ext cx="522208" cy="495300"/>
          </a:xfrm>
          <a:prstGeom prst="ellipse">
            <a:avLst/>
          </a:prstGeom>
          <a:solidFill>
            <a:srgbClr val="7A00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a:solidFill>
                  <a:srgbClr val="D6DADC"/>
                </a:solidFill>
                <a:latin typeface="Univers Condensed" panose="020B0506020202050204" pitchFamily="34" charset="0"/>
              </a:rPr>
              <a:t>7</a:t>
            </a:r>
          </a:p>
        </p:txBody>
      </p:sp>
      <p:sp>
        <p:nvSpPr>
          <p:cNvPr id="10" name="Oval 9">
            <a:extLst>
              <a:ext uri="{FF2B5EF4-FFF2-40B4-BE49-F238E27FC236}">
                <a16:creationId xmlns:a16="http://schemas.microsoft.com/office/drawing/2014/main" id="{31F9DB1E-7C4B-452E-BB29-CB4B3F4149A7}"/>
              </a:ext>
            </a:extLst>
          </p:cNvPr>
          <p:cNvSpPr/>
          <p:nvPr/>
        </p:nvSpPr>
        <p:spPr>
          <a:xfrm>
            <a:off x="480215" y="4267271"/>
            <a:ext cx="522208" cy="495300"/>
          </a:xfrm>
          <a:prstGeom prst="ellipse">
            <a:avLst/>
          </a:prstGeom>
          <a:solidFill>
            <a:srgbClr val="7A00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a:solidFill>
                  <a:srgbClr val="D6DADC"/>
                </a:solidFill>
                <a:latin typeface="Univers Condensed" panose="020B0506020202050204" pitchFamily="34" charset="0"/>
              </a:rPr>
              <a:t>6</a:t>
            </a:r>
          </a:p>
        </p:txBody>
      </p:sp>
      <p:sp>
        <p:nvSpPr>
          <p:cNvPr id="11" name="Oval 10">
            <a:extLst>
              <a:ext uri="{FF2B5EF4-FFF2-40B4-BE49-F238E27FC236}">
                <a16:creationId xmlns:a16="http://schemas.microsoft.com/office/drawing/2014/main" id="{93CBBC54-7CEC-48D1-B912-67ADA99EE4F5}"/>
              </a:ext>
            </a:extLst>
          </p:cNvPr>
          <p:cNvSpPr/>
          <p:nvPr/>
        </p:nvSpPr>
        <p:spPr>
          <a:xfrm>
            <a:off x="483455" y="7651711"/>
            <a:ext cx="522208" cy="495300"/>
          </a:xfrm>
          <a:prstGeom prst="ellipse">
            <a:avLst/>
          </a:prstGeom>
          <a:solidFill>
            <a:srgbClr val="7A00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a:solidFill>
                  <a:srgbClr val="D6DADC"/>
                </a:solidFill>
                <a:latin typeface="Univers Condensed" panose="020B0506020202050204" pitchFamily="34" charset="0"/>
              </a:rPr>
              <a:t>8</a:t>
            </a:r>
          </a:p>
        </p:txBody>
      </p:sp>
      <p:sp>
        <p:nvSpPr>
          <p:cNvPr id="15" name="Rectangle 14">
            <a:extLst>
              <a:ext uri="{FF2B5EF4-FFF2-40B4-BE49-F238E27FC236}">
                <a16:creationId xmlns:a16="http://schemas.microsoft.com/office/drawing/2014/main" id="{296F78EE-5EAA-4979-8518-6C7EFA27AF87}"/>
              </a:ext>
            </a:extLst>
          </p:cNvPr>
          <p:cNvSpPr/>
          <p:nvPr/>
        </p:nvSpPr>
        <p:spPr>
          <a:xfrm>
            <a:off x="-1" y="1236529"/>
            <a:ext cx="4180953" cy="66760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a:extLst>
              <a:ext uri="{FF2B5EF4-FFF2-40B4-BE49-F238E27FC236}">
                <a16:creationId xmlns:a16="http://schemas.microsoft.com/office/drawing/2014/main" id="{3139E055-ED9E-44E0-8E6D-BFBAFC23D31C}"/>
              </a:ext>
            </a:extLst>
          </p:cNvPr>
          <p:cNvSpPr/>
          <p:nvPr/>
        </p:nvSpPr>
        <p:spPr>
          <a:xfrm>
            <a:off x="155401" y="1310173"/>
            <a:ext cx="4486047" cy="525080"/>
          </a:xfrm>
          <a:prstGeom prst="rect">
            <a:avLst/>
          </a:prstGeom>
        </p:spPr>
        <p:txBody>
          <a:bodyPr wrap="square">
            <a:spAutoFit/>
          </a:bodyPr>
          <a:lstStyle/>
          <a:p>
            <a:pPr>
              <a:lnSpc>
                <a:spcPct val="107000"/>
              </a:lnSpc>
              <a:spcAft>
                <a:spcPts val="800"/>
              </a:spcAft>
            </a:pPr>
            <a:r>
              <a:rPr lang="en-CA" sz="2800"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Technology Transfer Process</a:t>
            </a:r>
          </a:p>
        </p:txBody>
      </p:sp>
      <p:cxnSp>
        <p:nvCxnSpPr>
          <p:cNvPr id="21" name="Straight Connector 20">
            <a:extLst>
              <a:ext uri="{FF2B5EF4-FFF2-40B4-BE49-F238E27FC236}">
                <a16:creationId xmlns:a16="http://schemas.microsoft.com/office/drawing/2014/main" id="{CBA581BE-D3ED-4214-BAC1-65B7B8E4A2C8}"/>
              </a:ext>
            </a:extLst>
          </p:cNvPr>
          <p:cNvCxnSpPr>
            <a:cxnSpLocks/>
          </p:cNvCxnSpPr>
          <p:nvPr/>
        </p:nvCxnSpPr>
        <p:spPr>
          <a:xfrm>
            <a:off x="0" y="1015999"/>
            <a:ext cx="6607627" cy="0"/>
          </a:xfrm>
          <a:prstGeom prst="line">
            <a:avLst/>
          </a:prstGeom>
          <a:ln w="28575">
            <a:solidFill>
              <a:srgbClr val="5E6A7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415250C5-26FD-4446-8B95-1792104ACB07}"/>
              </a:ext>
            </a:extLst>
          </p:cNvPr>
          <p:cNvSpPr>
            <a:spLocks noGrp="1"/>
          </p:cNvSpPr>
          <p:nvPr>
            <p:ph type="sldNum" sz="quarter" idx="12"/>
          </p:nvPr>
        </p:nvSpPr>
        <p:spPr/>
        <p:txBody>
          <a:bodyPr/>
          <a:lstStyle/>
          <a:p>
            <a:fld id="{8D4A9480-5170-4CA3-9C5E-9EB35A6FF05B}" type="slidenum">
              <a:rPr lang="en-CA" smtClean="0"/>
              <a:t>10</a:t>
            </a:fld>
            <a:endParaRPr lang="en-CA"/>
          </a:p>
        </p:txBody>
      </p:sp>
    </p:spTree>
    <p:extLst>
      <p:ext uri="{BB962C8B-B14F-4D97-AF65-F5344CB8AC3E}">
        <p14:creationId xmlns:p14="http://schemas.microsoft.com/office/powerpoint/2010/main" val="312007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0A50DF92-6DB0-4BC7-B343-D1521E444B8F}"/>
              </a:ext>
            </a:extLst>
          </p:cNvPr>
          <p:cNvCxnSpPr>
            <a:cxnSpLocks/>
          </p:cNvCxnSpPr>
          <p:nvPr/>
        </p:nvCxnSpPr>
        <p:spPr>
          <a:xfrm>
            <a:off x="0" y="1015999"/>
            <a:ext cx="6607627" cy="0"/>
          </a:xfrm>
          <a:prstGeom prst="line">
            <a:avLst/>
          </a:prstGeom>
          <a:ln w="28575">
            <a:solidFill>
              <a:srgbClr val="5E6A7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DB168443-F8B6-4268-9B98-74624D1EB0B0}"/>
              </a:ext>
            </a:extLst>
          </p:cNvPr>
          <p:cNvSpPr txBox="1"/>
          <p:nvPr/>
        </p:nvSpPr>
        <p:spPr>
          <a:xfrm>
            <a:off x="5353538" y="144863"/>
            <a:ext cx="1303626" cy="871136"/>
          </a:xfrm>
          <a:prstGeom prst="rect">
            <a:avLst/>
          </a:prstGeom>
          <a:noFill/>
        </p:spPr>
        <p:txBody>
          <a:bodyPr wrap="none" rtlCol="0">
            <a:spAutoFit/>
          </a:bodyPr>
          <a:lstStyle/>
          <a:p>
            <a:pPr algn="r">
              <a:lnSpc>
                <a:spcPct val="80000"/>
              </a:lnSpc>
            </a:pPr>
            <a:r>
              <a:rPr lang="en-CA" sz="1050" cap="small" dirty="0"/>
              <a:t>table of contents</a:t>
            </a:r>
            <a:br>
              <a:rPr lang="en-CA" sz="1050" cap="small" dirty="0"/>
            </a:br>
            <a:r>
              <a:rPr lang="en-CA" sz="1050" cap="small" dirty="0"/>
              <a:t>introduction</a:t>
            </a:r>
            <a:br>
              <a:rPr lang="en-CA" sz="1050" cap="small" dirty="0"/>
            </a:br>
            <a:r>
              <a:rPr lang="en-CA" sz="1050" cap="small" dirty="0"/>
              <a:t>technology transfer</a:t>
            </a:r>
            <a:br>
              <a:rPr lang="en-CA" sz="1050" cap="small" dirty="0">
                <a:solidFill>
                  <a:srgbClr val="7A003C"/>
                </a:solidFill>
              </a:rPr>
            </a:br>
            <a:r>
              <a:rPr lang="en-CA" sz="1050" cap="small" dirty="0">
                <a:solidFill>
                  <a:srgbClr val="6C0036"/>
                </a:solidFill>
              </a:rPr>
              <a:t>intellectual property</a:t>
            </a:r>
          </a:p>
          <a:p>
            <a:pPr algn="r">
              <a:lnSpc>
                <a:spcPct val="80000"/>
              </a:lnSpc>
            </a:pPr>
            <a:r>
              <a:rPr lang="en-CA" sz="1050" cap="small" dirty="0"/>
              <a:t>commercialization</a:t>
            </a:r>
          </a:p>
          <a:p>
            <a:pPr algn="r">
              <a:lnSpc>
                <a:spcPct val="80000"/>
              </a:lnSpc>
            </a:pPr>
            <a:r>
              <a:rPr lang="en-CA" sz="1050" cap="small" dirty="0"/>
              <a:t>resources</a:t>
            </a:r>
          </a:p>
        </p:txBody>
      </p:sp>
      <p:sp>
        <p:nvSpPr>
          <p:cNvPr id="6" name="Rectangle 5">
            <a:extLst>
              <a:ext uri="{FF2B5EF4-FFF2-40B4-BE49-F238E27FC236}">
                <a16:creationId xmlns:a16="http://schemas.microsoft.com/office/drawing/2014/main" id="{6CD9423D-F117-4851-81D8-680DC5CC64A1}"/>
              </a:ext>
            </a:extLst>
          </p:cNvPr>
          <p:cNvSpPr/>
          <p:nvPr/>
        </p:nvSpPr>
        <p:spPr>
          <a:xfrm>
            <a:off x="200836" y="669180"/>
            <a:ext cx="1662186" cy="369332"/>
          </a:xfrm>
          <a:prstGeom prst="rect">
            <a:avLst/>
          </a:prstGeom>
        </p:spPr>
        <p:txBody>
          <a:bodyPr wrap="none">
            <a:spAutoFit/>
          </a:bodyPr>
          <a:lstStyle/>
          <a:p>
            <a:r>
              <a:rPr lang="en-CA" cap="small" dirty="0"/>
              <a:t>inventor’s guide</a:t>
            </a:r>
            <a:endParaRPr lang="en-CA" dirty="0"/>
          </a:p>
        </p:txBody>
      </p:sp>
      <p:sp>
        <p:nvSpPr>
          <p:cNvPr id="7" name="Rectangle 6">
            <a:extLst>
              <a:ext uri="{FF2B5EF4-FFF2-40B4-BE49-F238E27FC236}">
                <a16:creationId xmlns:a16="http://schemas.microsoft.com/office/drawing/2014/main" id="{6F169ED9-4A3F-4443-B488-5858C50C6594}"/>
              </a:ext>
            </a:extLst>
          </p:cNvPr>
          <p:cNvSpPr/>
          <p:nvPr/>
        </p:nvSpPr>
        <p:spPr>
          <a:xfrm>
            <a:off x="0" y="1367221"/>
            <a:ext cx="5094174" cy="1448550"/>
          </a:xfrm>
          <a:prstGeom prst="rect">
            <a:avLst/>
          </a:prstGeom>
          <a:solidFill>
            <a:srgbClr val="FDAF31"/>
          </a:solidFill>
          <a:ln>
            <a:solidFill>
              <a:srgbClr val="FDAF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9AD7E6"/>
              </a:solidFill>
            </a:endParaRPr>
          </a:p>
        </p:txBody>
      </p:sp>
      <p:sp>
        <p:nvSpPr>
          <p:cNvPr id="8" name="TextBox 7">
            <a:extLst>
              <a:ext uri="{FF2B5EF4-FFF2-40B4-BE49-F238E27FC236}">
                <a16:creationId xmlns:a16="http://schemas.microsoft.com/office/drawing/2014/main" id="{0F4738DB-89A6-4CAD-9D46-9210406353CD}"/>
              </a:ext>
            </a:extLst>
          </p:cNvPr>
          <p:cNvSpPr txBox="1"/>
          <p:nvPr/>
        </p:nvSpPr>
        <p:spPr>
          <a:xfrm>
            <a:off x="200836" y="1663975"/>
            <a:ext cx="4461478" cy="707886"/>
          </a:xfrm>
          <a:prstGeom prst="rect">
            <a:avLst/>
          </a:prstGeom>
          <a:noFill/>
        </p:spPr>
        <p:txBody>
          <a:bodyPr wrap="none" rtlCol="0">
            <a:spAutoFit/>
          </a:bodyPr>
          <a:lstStyle/>
          <a:p>
            <a:r>
              <a:rPr lang="en-CA" sz="4000" b="1" dirty="0">
                <a:solidFill>
                  <a:srgbClr val="5E6A71"/>
                </a:solidFill>
                <a:latin typeface="Univers Condensed" panose="020B0506020202050204" pitchFamily="34" charset="0"/>
              </a:rPr>
              <a:t>Intellectual Property</a:t>
            </a:r>
          </a:p>
        </p:txBody>
      </p:sp>
      <p:sp>
        <p:nvSpPr>
          <p:cNvPr id="9" name="TextBox 8">
            <a:extLst>
              <a:ext uri="{FF2B5EF4-FFF2-40B4-BE49-F238E27FC236}">
                <a16:creationId xmlns:a16="http://schemas.microsoft.com/office/drawing/2014/main" id="{14EBA07C-8004-4B32-9CD2-8651EB74F310}"/>
              </a:ext>
            </a:extLst>
          </p:cNvPr>
          <p:cNvSpPr txBox="1"/>
          <p:nvPr/>
        </p:nvSpPr>
        <p:spPr>
          <a:xfrm>
            <a:off x="5610442" y="1306666"/>
            <a:ext cx="731290" cy="1569660"/>
          </a:xfrm>
          <a:prstGeom prst="rect">
            <a:avLst/>
          </a:prstGeom>
          <a:noFill/>
        </p:spPr>
        <p:txBody>
          <a:bodyPr wrap="none" rtlCol="0">
            <a:spAutoFit/>
          </a:bodyPr>
          <a:lstStyle/>
          <a:p>
            <a:r>
              <a:rPr lang="en-CA" sz="9600" b="1" dirty="0">
                <a:solidFill>
                  <a:srgbClr val="923259"/>
                </a:solidFill>
                <a:latin typeface="Univers Condensed" panose="020B0506020202050204" pitchFamily="34" charset="0"/>
              </a:rPr>
              <a:t>3</a:t>
            </a:r>
          </a:p>
        </p:txBody>
      </p:sp>
      <p:cxnSp>
        <p:nvCxnSpPr>
          <p:cNvPr id="10" name="Straight Connector 9">
            <a:extLst>
              <a:ext uri="{FF2B5EF4-FFF2-40B4-BE49-F238E27FC236}">
                <a16:creationId xmlns:a16="http://schemas.microsoft.com/office/drawing/2014/main" id="{FAB24F04-DEE6-483C-B07F-88FD091143DE}"/>
              </a:ext>
            </a:extLst>
          </p:cNvPr>
          <p:cNvCxnSpPr/>
          <p:nvPr/>
        </p:nvCxnSpPr>
        <p:spPr>
          <a:xfrm>
            <a:off x="0" y="1363943"/>
            <a:ext cx="6858000" cy="0"/>
          </a:xfrm>
          <a:prstGeom prst="line">
            <a:avLst/>
          </a:prstGeom>
          <a:ln>
            <a:solidFill>
              <a:srgbClr val="FDAF3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915F309-9AB5-4013-938D-264A204F3FBA}"/>
              </a:ext>
            </a:extLst>
          </p:cNvPr>
          <p:cNvCxnSpPr/>
          <p:nvPr/>
        </p:nvCxnSpPr>
        <p:spPr>
          <a:xfrm>
            <a:off x="0" y="2815771"/>
            <a:ext cx="6858000" cy="0"/>
          </a:xfrm>
          <a:prstGeom prst="line">
            <a:avLst/>
          </a:prstGeom>
          <a:ln>
            <a:solidFill>
              <a:srgbClr val="FDAF31"/>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CAFB36DA-83A6-47D5-8F27-8AEA07A46891}"/>
              </a:ext>
            </a:extLst>
          </p:cNvPr>
          <p:cNvSpPr/>
          <p:nvPr/>
        </p:nvSpPr>
        <p:spPr>
          <a:xfrm>
            <a:off x="177928" y="3211569"/>
            <a:ext cx="6479236" cy="5666231"/>
          </a:xfrm>
          <a:prstGeom prst="rect">
            <a:avLst/>
          </a:prstGeom>
        </p:spPr>
        <p:txBody>
          <a:bodyPr wrap="square">
            <a:spAutoFit/>
          </a:bodyPr>
          <a:lstStyle/>
          <a:p>
            <a:pPr>
              <a:lnSpc>
                <a:spcPct val="107000"/>
              </a:lnSpc>
              <a:spcAft>
                <a:spcPts val="800"/>
              </a:spcAft>
            </a:pPr>
            <a:r>
              <a:rPr lang="en-CA" b="1" dirty="0">
                <a:solidFill>
                  <a:srgbClr val="6C0036"/>
                </a:solidFill>
                <a:latin typeface="Univers Condensed Light" panose="020B0306020202040204" pitchFamily="34" charset="0"/>
                <a:ea typeface="Calibri" panose="020F0502020204030204" pitchFamily="34" charset="0"/>
                <a:cs typeface="Calibri" panose="020F0502020204030204" pitchFamily="34" charset="0"/>
              </a:rPr>
              <a:t>What is an invention disclosure?</a:t>
            </a:r>
            <a:br>
              <a:rPr lang="en-CA" sz="1400" u="sng" dirty="0">
                <a:latin typeface="Univers Condensed Light" panose="020B0306020202040204" pitchFamily="34" charset="0"/>
                <a:ea typeface="Calibri" panose="020F0502020204030204" pitchFamily="34" charset="0"/>
                <a:cs typeface="Calibri" panose="020F0502020204030204" pitchFamily="34" charset="0"/>
              </a:rPr>
            </a:br>
            <a:r>
              <a:rPr lang="en-CA" sz="1400" dirty="0">
                <a:latin typeface="Univers Condensed Light" panose="020B0306020202040204" pitchFamily="34" charset="0"/>
                <a:ea typeface="Calibri" panose="020F0502020204030204" pitchFamily="34" charset="0"/>
                <a:cs typeface="Calibri" panose="020F0502020204030204" pitchFamily="34" charset="0"/>
              </a:rPr>
              <a:t>An invention disclosure is a confidential document that includes a detailed description of your invention, advantages, potential applications, ongoing work and plans of any publications or public disclosures.  The disclosure should list all sources of support, including funding agencies, creators and participants.  It is very important to disclosure inventions to MILO before publication in case you wish to pursue patent rights. Disclosures should be filed as soon as the invention or work is clearly conceptualized.</a:t>
            </a:r>
          </a:p>
          <a:p>
            <a:pPr>
              <a:lnSpc>
                <a:spcPct val="107000"/>
              </a:lnSpc>
              <a:spcAft>
                <a:spcPts val="800"/>
              </a:spcAft>
            </a:pPr>
            <a:r>
              <a:rPr lang="en-CA" sz="1400" dirty="0">
                <a:latin typeface="Univers Condensed Light" panose="020B0306020202040204" pitchFamily="34" charset="0"/>
                <a:ea typeface="Calibri" panose="020F0502020204030204" pitchFamily="34" charset="0"/>
                <a:cs typeface="Calibri" panose="020F0502020204030204" pitchFamily="34" charset="0"/>
              </a:rPr>
              <a:t>You can find and submit invention disclosures here, and </a:t>
            </a:r>
            <a:r>
              <a:rPr lang="en-CA" sz="1400" u="sng" dirty="0">
                <a:latin typeface="Univers Condensed Light" panose="020B0306020202040204" pitchFamily="34" charset="0"/>
                <a:ea typeface="Calibri" panose="020F0502020204030204" pitchFamily="34" charset="0"/>
                <a:cs typeface="Calibri" panose="020F0502020204030204" pitchFamily="34" charset="0"/>
                <a:hlinkClick r:id="rId2" action="ppaction://hlinksldjump"/>
              </a:rPr>
              <a:t>contact</a:t>
            </a:r>
            <a:r>
              <a:rPr lang="en-CA" sz="1400" dirty="0">
                <a:latin typeface="Univers Condensed Light" panose="020B0306020202040204" pitchFamily="34" charset="0"/>
                <a:ea typeface="Calibri" panose="020F0502020204030204" pitchFamily="34" charset="0"/>
                <a:cs typeface="Calibri" panose="020F0502020204030204" pitchFamily="34" charset="0"/>
              </a:rPr>
              <a:t> the business development team if you need assistance.</a:t>
            </a:r>
            <a:br>
              <a:rPr lang="en-CA" sz="1400" dirty="0">
                <a:latin typeface="Univers Condensed Light" panose="020B0306020202040204" pitchFamily="34" charset="0"/>
                <a:ea typeface="Calibri" panose="020F0502020204030204" pitchFamily="34" charset="0"/>
                <a:cs typeface="Calibri" panose="020F0502020204030204" pitchFamily="34" charset="0"/>
              </a:rPr>
            </a:br>
            <a:endParaRPr lang="en-CA" sz="1400" dirty="0">
              <a:latin typeface="Univers Condensed Light" panose="020B0306020202040204" pitchFamily="34" charset="0"/>
              <a:ea typeface="Calibri" panose="020F0502020204030204" pitchFamily="34" charset="0"/>
              <a:cs typeface="Calibri" panose="020F0502020204030204" pitchFamily="34" charset="0"/>
            </a:endParaRPr>
          </a:p>
          <a:p>
            <a:pPr>
              <a:lnSpc>
                <a:spcPct val="107000"/>
              </a:lnSpc>
              <a:spcAft>
                <a:spcPts val="800"/>
              </a:spcAft>
            </a:pPr>
            <a:r>
              <a:rPr lang="en-CA" b="1" dirty="0">
                <a:solidFill>
                  <a:srgbClr val="6C0036"/>
                </a:solidFill>
                <a:latin typeface="Univers Condensed Light" panose="020B0306020202040204" pitchFamily="34" charset="0"/>
                <a:ea typeface="Calibri" panose="020F0502020204030204" pitchFamily="34" charset="0"/>
                <a:cs typeface="Calibri" panose="020F0502020204030204" pitchFamily="34" charset="0"/>
              </a:rPr>
              <a:t>How does McMaster assess invention disclosures?</a:t>
            </a:r>
            <a:br>
              <a:rPr lang="en-CA" sz="1400" b="1" dirty="0">
                <a:solidFill>
                  <a:srgbClr val="6C0036"/>
                </a:solidFill>
                <a:latin typeface="Univers Condensed Light" panose="020B0306020202040204" pitchFamily="34" charset="0"/>
                <a:ea typeface="Calibri" panose="020F0502020204030204" pitchFamily="34" charset="0"/>
                <a:cs typeface="Calibri" panose="020F0502020204030204" pitchFamily="34" charset="0"/>
              </a:rPr>
            </a:br>
            <a:r>
              <a:rPr lang="en-CA" sz="1400" dirty="0">
                <a:latin typeface="Univers Condensed Light" panose="020B0306020202040204" pitchFamily="34" charset="0"/>
                <a:ea typeface="Calibri" panose="020F0502020204030204" pitchFamily="34" charset="0"/>
                <a:cs typeface="Calibri" panose="020F0502020204030204" pitchFamily="34" charset="0"/>
              </a:rPr>
              <a:t>Business Development experts at MILO examine each invention disclosure to review novelty and commercial potential of the invention.</a:t>
            </a:r>
          </a:p>
          <a:p>
            <a:pPr>
              <a:lnSpc>
                <a:spcPct val="107000"/>
              </a:lnSpc>
              <a:spcAft>
                <a:spcPts val="800"/>
              </a:spcAft>
            </a:pPr>
            <a:r>
              <a:rPr lang="en-CA" sz="1400" dirty="0">
                <a:latin typeface="Univers Condensed Light" panose="020B0306020202040204" pitchFamily="34" charset="0"/>
                <a:ea typeface="Calibri" panose="020F0502020204030204" pitchFamily="34" charset="0"/>
                <a:cs typeface="Calibri" panose="020F0502020204030204" pitchFamily="34" charset="0"/>
              </a:rPr>
              <a:t>Factors considered in the evaluation process:</a:t>
            </a:r>
          </a:p>
          <a:p>
            <a:pPr marL="342900" lvl="0" indent="-342900">
              <a:lnSpc>
                <a:spcPct val="107000"/>
              </a:lnSpc>
              <a:spcAft>
                <a:spcPts val="0"/>
              </a:spcAft>
              <a:buFont typeface="Symbol" panose="05050102010706020507" pitchFamily="18" charset="2"/>
              <a:buChar char="-"/>
            </a:pPr>
            <a:r>
              <a:rPr lang="en-CA" sz="1400"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t>Ability to protect the invention (patent, copyright, etc.)</a:t>
            </a:r>
            <a:endParaRPr lang="en-CA" sz="1400" dirty="0">
              <a:latin typeface="Univers Condensed Light" panose="020B0306020202040204" pitchFamily="34" charset="0"/>
              <a:ea typeface="Calibri" panose="020F0502020204030204" pitchFamily="34" charset="0"/>
              <a:cs typeface="Calibri" panose="020F0502020204030204" pitchFamily="34" charset="0"/>
            </a:endParaRPr>
          </a:p>
          <a:p>
            <a:pPr marL="342900" lvl="0" indent="-342900">
              <a:lnSpc>
                <a:spcPct val="107000"/>
              </a:lnSpc>
              <a:spcAft>
                <a:spcPts val="0"/>
              </a:spcAft>
              <a:buFont typeface="Symbol" panose="05050102010706020507" pitchFamily="18" charset="2"/>
              <a:buChar char="-"/>
            </a:pPr>
            <a:r>
              <a:rPr lang="en-CA" sz="1400"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t>Ability to use the invention (freedom to operate)</a:t>
            </a:r>
            <a:endParaRPr lang="en-CA" sz="1400" dirty="0">
              <a:latin typeface="Univers Condensed Light" panose="020B0306020202040204" pitchFamily="34" charset="0"/>
              <a:ea typeface="Calibri" panose="020F0502020204030204" pitchFamily="34" charset="0"/>
              <a:cs typeface="Calibri" panose="020F0502020204030204" pitchFamily="34" charset="0"/>
            </a:endParaRPr>
          </a:p>
          <a:p>
            <a:pPr marL="342900" lvl="0" indent="-342900">
              <a:lnSpc>
                <a:spcPct val="107000"/>
              </a:lnSpc>
              <a:spcAft>
                <a:spcPts val="0"/>
              </a:spcAft>
              <a:buFont typeface="Symbol" panose="05050102010706020507" pitchFamily="18" charset="2"/>
              <a:buChar char="-"/>
            </a:pPr>
            <a:r>
              <a:rPr lang="en-CA" sz="1400"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t>Ability to market the invention (size of market, competing technologies)</a:t>
            </a:r>
            <a:endParaRPr lang="en-CA" sz="1400" dirty="0">
              <a:latin typeface="Univers Condensed Light" panose="020B0306020202040204" pitchFamily="34" charset="0"/>
              <a:ea typeface="Calibri" panose="020F0502020204030204" pitchFamily="34" charset="0"/>
              <a:cs typeface="Calibri" panose="020F0502020204030204" pitchFamily="34" charset="0"/>
            </a:endParaRPr>
          </a:p>
          <a:p>
            <a:pPr marL="342900" lvl="0" indent="-342900">
              <a:lnSpc>
                <a:spcPct val="107000"/>
              </a:lnSpc>
              <a:spcAft>
                <a:spcPts val="800"/>
              </a:spcAft>
              <a:buFont typeface="Symbol" panose="05050102010706020507" pitchFamily="18" charset="2"/>
              <a:buChar char="-"/>
            </a:pPr>
            <a:r>
              <a:rPr lang="en-CA" sz="1400"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t>Development risk (the amount of time, money and expertise for further development)</a:t>
            </a:r>
            <a:endParaRPr lang="en-CA" sz="1400" dirty="0">
              <a:latin typeface="Univers Condensed Light" panose="020B0306020202040204" pitchFamily="34" charset="0"/>
              <a:ea typeface="Calibri" panose="020F0502020204030204" pitchFamily="34" charset="0"/>
              <a:cs typeface="Calibri" panose="020F0502020204030204" pitchFamily="34" charset="0"/>
            </a:endParaRPr>
          </a:p>
          <a:p>
            <a:pPr>
              <a:lnSpc>
                <a:spcPct val="107000"/>
              </a:lnSpc>
              <a:spcAft>
                <a:spcPts val="800"/>
              </a:spcAft>
            </a:pPr>
            <a:r>
              <a:rPr lang="en-CA" sz="1400" dirty="0">
                <a:latin typeface="Univers Condensed Light" panose="020B0306020202040204" pitchFamily="34" charset="0"/>
                <a:ea typeface="Calibri" panose="020F0502020204030204" pitchFamily="34" charset="0"/>
                <a:cs typeface="Calibri" panose="020F0502020204030204" pitchFamily="34" charset="0"/>
              </a:rPr>
              <a:t>This assessment may consider whether the intellectual property is better suited for a new business start-up vs. a license to an established company.  </a:t>
            </a:r>
          </a:p>
          <a:p>
            <a:pPr>
              <a:lnSpc>
                <a:spcPct val="107000"/>
              </a:lnSpc>
              <a:spcAft>
                <a:spcPts val="800"/>
              </a:spcAft>
            </a:pPr>
            <a:endParaRPr lang="en-CA" sz="1400" dirty="0">
              <a:latin typeface="Univers Condensed Light" panose="020B0306020202040204" pitchFamily="34" charset="0"/>
              <a:ea typeface="Calibri" panose="020F0502020204030204" pitchFamily="34" charset="0"/>
              <a:cs typeface="Calibri" panose="020F0502020204030204" pitchFamily="34" charset="0"/>
            </a:endParaRPr>
          </a:p>
        </p:txBody>
      </p:sp>
      <p:sp>
        <p:nvSpPr>
          <p:cNvPr id="2" name="Slide Number Placeholder 1">
            <a:extLst>
              <a:ext uri="{FF2B5EF4-FFF2-40B4-BE49-F238E27FC236}">
                <a16:creationId xmlns:a16="http://schemas.microsoft.com/office/drawing/2014/main" id="{6F559F49-E6F8-49F4-AF47-FC0C2139F457}"/>
              </a:ext>
            </a:extLst>
          </p:cNvPr>
          <p:cNvSpPr>
            <a:spLocks noGrp="1"/>
          </p:cNvSpPr>
          <p:nvPr>
            <p:ph type="sldNum" sz="quarter" idx="12"/>
          </p:nvPr>
        </p:nvSpPr>
        <p:spPr/>
        <p:txBody>
          <a:bodyPr/>
          <a:lstStyle/>
          <a:p>
            <a:fld id="{8D4A9480-5170-4CA3-9C5E-9EB35A6FF05B}" type="slidenum">
              <a:rPr lang="en-CA" smtClean="0"/>
              <a:t>11</a:t>
            </a:fld>
            <a:endParaRPr lang="en-CA"/>
          </a:p>
        </p:txBody>
      </p:sp>
    </p:spTree>
    <p:extLst>
      <p:ext uri="{BB962C8B-B14F-4D97-AF65-F5344CB8AC3E}">
        <p14:creationId xmlns:p14="http://schemas.microsoft.com/office/powerpoint/2010/main" val="2710254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289B265-AF5E-4B88-9EBB-2005DF77BF79}"/>
              </a:ext>
            </a:extLst>
          </p:cNvPr>
          <p:cNvSpPr/>
          <p:nvPr/>
        </p:nvSpPr>
        <p:spPr>
          <a:xfrm>
            <a:off x="0" y="2215231"/>
            <a:ext cx="6858000" cy="3826754"/>
          </a:xfrm>
          <a:prstGeom prst="rect">
            <a:avLst/>
          </a:prstGeom>
          <a:solidFill>
            <a:srgbClr val="FDAF31">
              <a:alpha val="5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5" name="Straight Connector 4">
            <a:extLst>
              <a:ext uri="{FF2B5EF4-FFF2-40B4-BE49-F238E27FC236}">
                <a16:creationId xmlns:a16="http://schemas.microsoft.com/office/drawing/2014/main" id="{7C31EFEE-8BA1-4F7C-83C4-239B9614647C}"/>
              </a:ext>
            </a:extLst>
          </p:cNvPr>
          <p:cNvCxnSpPr>
            <a:cxnSpLocks/>
          </p:cNvCxnSpPr>
          <p:nvPr/>
        </p:nvCxnSpPr>
        <p:spPr>
          <a:xfrm>
            <a:off x="0" y="1015999"/>
            <a:ext cx="6607627" cy="0"/>
          </a:xfrm>
          <a:prstGeom prst="line">
            <a:avLst/>
          </a:prstGeom>
          <a:ln w="28575">
            <a:solidFill>
              <a:srgbClr val="5E6A7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4F33FDF1-8903-409F-A3E6-CD1076A35D00}"/>
              </a:ext>
            </a:extLst>
          </p:cNvPr>
          <p:cNvSpPr txBox="1"/>
          <p:nvPr/>
        </p:nvSpPr>
        <p:spPr>
          <a:xfrm>
            <a:off x="5353538" y="144863"/>
            <a:ext cx="1303626" cy="871136"/>
          </a:xfrm>
          <a:prstGeom prst="rect">
            <a:avLst/>
          </a:prstGeom>
          <a:noFill/>
        </p:spPr>
        <p:txBody>
          <a:bodyPr wrap="none" rtlCol="0">
            <a:spAutoFit/>
          </a:bodyPr>
          <a:lstStyle/>
          <a:p>
            <a:pPr algn="r">
              <a:lnSpc>
                <a:spcPct val="80000"/>
              </a:lnSpc>
            </a:pPr>
            <a:r>
              <a:rPr lang="en-CA" sz="1050" cap="small" dirty="0"/>
              <a:t>table of contents</a:t>
            </a:r>
            <a:br>
              <a:rPr lang="en-CA" sz="1050" cap="small" dirty="0"/>
            </a:br>
            <a:r>
              <a:rPr lang="en-CA" sz="1050" cap="small" dirty="0"/>
              <a:t>introduction</a:t>
            </a:r>
            <a:br>
              <a:rPr lang="en-CA" sz="1050" cap="small" dirty="0"/>
            </a:br>
            <a:r>
              <a:rPr lang="en-CA" sz="1050" cap="small" dirty="0"/>
              <a:t>technology transfer</a:t>
            </a:r>
            <a:br>
              <a:rPr lang="en-CA" sz="1050" cap="small" dirty="0">
                <a:solidFill>
                  <a:srgbClr val="7A003C"/>
                </a:solidFill>
              </a:rPr>
            </a:br>
            <a:r>
              <a:rPr lang="en-CA" sz="1050" cap="small" dirty="0">
                <a:solidFill>
                  <a:srgbClr val="6C0036"/>
                </a:solidFill>
              </a:rPr>
              <a:t>intellectual property</a:t>
            </a:r>
          </a:p>
          <a:p>
            <a:pPr algn="r">
              <a:lnSpc>
                <a:spcPct val="80000"/>
              </a:lnSpc>
            </a:pPr>
            <a:r>
              <a:rPr lang="en-CA" sz="1050" cap="small" dirty="0"/>
              <a:t>commercialization</a:t>
            </a:r>
          </a:p>
          <a:p>
            <a:pPr algn="r">
              <a:lnSpc>
                <a:spcPct val="80000"/>
              </a:lnSpc>
            </a:pPr>
            <a:r>
              <a:rPr lang="en-CA" sz="1050" cap="small" dirty="0"/>
              <a:t>resources</a:t>
            </a:r>
          </a:p>
        </p:txBody>
      </p:sp>
      <p:sp>
        <p:nvSpPr>
          <p:cNvPr id="7" name="Rectangle 6">
            <a:extLst>
              <a:ext uri="{FF2B5EF4-FFF2-40B4-BE49-F238E27FC236}">
                <a16:creationId xmlns:a16="http://schemas.microsoft.com/office/drawing/2014/main" id="{479838A8-9409-40E1-8D25-9B3388E5C42E}"/>
              </a:ext>
            </a:extLst>
          </p:cNvPr>
          <p:cNvSpPr/>
          <p:nvPr/>
        </p:nvSpPr>
        <p:spPr>
          <a:xfrm>
            <a:off x="200836" y="669180"/>
            <a:ext cx="1662186" cy="369332"/>
          </a:xfrm>
          <a:prstGeom prst="rect">
            <a:avLst/>
          </a:prstGeom>
        </p:spPr>
        <p:txBody>
          <a:bodyPr wrap="none">
            <a:spAutoFit/>
          </a:bodyPr>
          <a:lstStyle/>
          <a:p>
            <a:r>
              <a:rPr lang="en-CA" cap="small" dirty="0"/>
              <a:t>inventor’s guide</a:t>
            </a:r>
            <a:endParaRPr lang="en-CA" dirty="0"/>
          </a:p>
        </p:txBody>
      </p:sp>
      <p:sp>
        <p:nvSpPr>
          <p:cNvPr id="9" name="Rectangle 8">
            <a:extLst>
              <a:ext uri="{FF2B5EF4-FFF2-40B4-BE49-F238E27FC236}">
                <a16:creationId xmlns:a16="http://schemas.microsoft.com/office/drawing/2014/main" id="{AF881512-2B07-4452-9B2A-80D7BF97B47A}"/>
              </a:ext>
            </a:extLst>
          </p:cNvPr>
          <p:cNvSpPr/>
          <p:nvPr/>
        </p:nvSpPr>
        <p:spPr>
          <a:xfrm>
            <a:off x="288506" y="2274528"/>
            <a:ext cx="6280987" cy="6335517"/>
          </a:xfrm>
          <a:prstGeom prst="rect">
            <a:avLst/>
          </a:prstGeom>
        </p:spPr>
        <p:txBody>
          <a:bodyPr wrap="square">
            <a:spAutoFit/>
          </a:bodyPr>
          <a:lstStyle/>
          <a:p>
            <a:pPr>
              <a:lnSpc>
                <a:spcPct val="107000"/>
              </a:lnSpc>
              <a:spcAft>
                <a:spcPts val="800"/>
              </a:spcAft>
            </a:pPr>
            <a:r>
              <a:rPr lang="en-CA" sz="1600" dirty="0">
                <a:latin typeface="Univers Condensed Light" panose="020B0306020202040204" pitchFamily="34" charset="0"/>
                <a:ea typeface="Calibri" panose="020F0502020204030204" pitchFamily="34" charset="0"/>
                <a:cs typeface="Calibri" panose="020F0502020204030204" pitchFamily="34" charset="0"/>
              </a:rPr>
              <a:t>If McMaster resources are used in the creation or development of an invention, McMaster’s </a:t>
            </a:r>
            <a:r>
              <a:rPr lang="en-CA" sz="1600" i="1" dirty="0">
                <a:latin typeface="Univers Condensed Light" panose="020B0306020202040204" pitchFamily="34" charset="0"/>
                <a:ea typeface="Calibri" panose="020F0502020204030204" pitchFamily="34" charset="0"/>
                <a:cs typeface="Calibri" panose="020F0502020204030204" pitchFamily="34" charset="0"/>
                <a:hlinkClick r:id="rId2"/>
              </a:rPr>
              <a:t>Joint Intellectual Property Policy </a:t>
            </a:r>
            <a:r>
              <a:rPr lang="en-CA" sz="1600" dirty="0">
                <a:latin typeface="Univers Condensed Light" panose="020B0306020202040204" pitchFamily="34" charset="0"/>
                <a:ea typeface="Calibri" panose="020F0502020204030204" pitchFamily="34" charset="0"/>
                <a:cs typeface="Calibri" panose="020F0502020204030204" pitchFamily="34" charset="0"/>
              </a:rPr>
              <a:t>applies. </a:t>
            </a:r>
          </a:p>
          <a:p>
            <a:pPr>
              <a:lnSpc>
                <a:spcPct val="107000"/>
              </a:lnSpc>
              <a:spcAft>
                <a:spcPts val="800"/>
              </a:spcAft>
            </a:pPr>
            <a:r>
              <a:rPr lang="en-CA" sz="1600" dirty="0">
                <a:latin typeface="Univers Condensed Light" panose="020B0306020202040204" pitchFamily="34" charset="0"/>
                <a:ea typeface="Calibri" panose="020F0502020204030204" pitchFamily="34" charset="0"/>
                <a:cs typeface="Calibri" panose="020F0502020204030204" pitchFamily="34" charset="0"/>
              </a:rPr>
              <a:t>Use of McMaster resources means:</a:t>
            </a:r>
          </a:p>
          <a:p>
            <a:pPr marL="342900" lvl="0" indent="-342900">
              <a:spcAft>
                <a:spcPts val="0"/>
              </a:spcAft>
              <a:buFont typeface="Symbol" panose="05050102010706020507" pitchFamily="18" charset="2"/>
              <a:buChar char="-"/>
            </a:pPr>
            <a:r>
              <a:rPr lang="en-CA" sz="1600" dirty="0">
                <a:latin typeface="Univers Condensed Light" panose="020B0306020202040204" pitchFamily="34" charset="0"/>
                <a:ea typeface="Calibri" panose="020F0502020204030204" pitchFamily="34" charset="0"/>
                <a:cs typeface="Calibri" panose="020F0502020204030204" pitchFamily="34" charset="0"/>
              </a:rPr>
              <a:t>use of facilities owned, operated or administered by McMaster </a:t>
            </a:r>
          </a:p>
          <a:p>
            <a:pPr marL="342900" lvl="0" indent="-342900">
              <a:spcAft>
                <a:spcPts val="0"/>
              </a:spcAft>
              <a:buFont typeface="Symbol" panose="05050102010706020507" pitchFamily="18" charset="2"/>
              <a:buChar char="-"/>
            </a:pPr>
            <a:r>
              <a:rPr lang="en-CA" sz="1600" dirty="0">
                <a:latin typeface="Univers Condensed Light" panose="020B0306020202040204" pitchFamily="34" charset="0"/>
                <a:ea typeface="Calibri" panose="020F0502020204030204" pitchFamily="34" charset="0"/>
                <a:cs typeface="Calibri" panose="020F0502020204030204" pitchFamily="34" charset="0"/>
              </a:rPr>
              <a:t>use of funds from, or administered by, McMaster</a:t>
            </a:r>
            <a:br>
              <a:rPr lang="en-CA" sz="1600" dirty="0">
                <a:latin typeface="Univers Condensed Light" panose="020B0306020202040204" pitchFamily="34" charset="0"/>
                <a:ea typeface="Calibri" panose="020F0502020204030204" pitchFamily="34" charset="0"/>
                <a:cs typeface="Calibri" panose="020F0502020204030204" pitchFamily="34" charset="0"/>
              </a:rPr>
            </a:br>
            <a:endParaRPr lang="en-CA" sz="1600" dirty="0">
              <a:latin typeface="Univers Condensed Light" panose="020B0306020202040204" pitchFamily="34" charset="0"/>
              <a:ea typeface="Calibri" panose="020F0502020204030204" pitchFamily="34" charset="0"/>
              <a:cs typeface="Calibri" panose="020F0502020204030204" pitchFamily="34" charset="0"/>
            </a:endParaRPr>
          </a:p>
          <a:p>
            <a:pPr>
              <a:lnSpc>
                <a:spcPct val="107000"/>
              </a:lnSpc>
              <a:spcAft>
                <a:spcPts val="800"/>
              </a:spcAft>
            </a:pPr>
            <a:r>
              <a:rPr lang="en-CA" sz="1600" dirty="0">
                <a:latin typeface="Univers Condensed Light" panose="020B0306020202040204" pitchFamily="34" charset="0"/>
                <a:ea typeface="Calibri" panose="020F0502020204030204" pitchFamily="34" charset="0"/>
                <a:cs typeface="Calibri" panose="020F0502020204030204" pitchFamily="34" charset="0"/>
              </a:rPr>
              <a:t>The University is the nominal owner of all newly created or discovered IP at any of the institutions - McMaster, St. Joseph’s Healthcare Hamilton and Hamilton Health Sciences. McMaster has a flexible Joint Intellectual Property Policy that allows the inventors to decide whether they wish to pursue commercialization on their own or with the assistance of MILO.  All revenues generated through commercialization are shared equally between the inventors (50%) and the institutions (50%), or reinvested into research.</a:t>
            </a:r>
            <a:br>
              <a:rPr lang="en-CA" sz="1400" dirty="0">
                <a:latin typeface="Univers Condensed Light" panose="020B0306020202040204" pitchFamily="34" charset="0"/>
                <a:ea typeface="Calibri" panose="020F0502020204030204" pitchFamily="34" charset="0"/>
                <a:cs typeface="Calibri" panose="020F0502020204030204" pitchFamily="34" charset="0"/>
              </a:rPr>
            </a:br>
            <a:br>
              <a:rPr lang="en-CA" sz="1400" dirty="0">
                <a:latin typeface="Univers Condensed Light" panose="020B0306020202040204" pitchFamily="34" charset="0"/>
                <a:ea typeface="Calibri" panose="020F0502020204030204" pitchFamily="34" charset="0"/>
                <a:cs typeface="Calibri" panose="020F0502020204030204" pitchFamily="34" charset="0"/>
              </a:rPr>
            </a:br>
            <a:br>
              <a:rPr lang="en-CA" sz="1400" dirty="0">
                <a:latin typeface="Univers Condensed Light" panose="020B0306020202040204" pitchFamily="34" charset="0"/>
                <a:ea typeface="Calibri" panose="020F0502020204030204" pitchFamily="34" charset="0"/>
                <a:cs typeface="Calibri" panose="020F0502020204030204" pitchFamily="34" charset="0"/>
              </a:rPr>
            </a:br>
            <a: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What is the difference between an inventor and a participant?</a:t>
            </a:r>
            <a:br>
              <a:rPr lang="en-CA" sz="1400" b="1" dirty="0">
                <a:solidFill>
                  <a:srgbClr val="6C0036"/>
                </a:solidFill>
                <a:latin typeface="Univers Condensed Light" panose="020B0306020202040204" pitchFamily="34" charset="0"/>
                <a:ea typeface="Calibri" panose="020F0502020204030204" pitchFamily="34" charset="0"/>
                <a:cs typeface="Calibri" panose="020F0502020204030204" pitchFamily="34" charset="0"/>
              </a:rPr>
            </a:br>
            <a:r>
              <a:rPr lang="en-CA" sz="1400" i="1" dirty="0">
                <a:latin typeface="Univers Condensed Light" panose="020B0306020202040204" pitchFamily="34" charset="0"/>
                <a:ea typeface="Calibri" panose="020F0502020204030204" pitchFamily="34" charset="0"/>
                <a:cs typeface="Calibri" panose="020F0502020204030204" pitchFamily="34" charset="0"/>
              </a:rPr>
              <a:t>Creator</a:t>
            </a:r>
            <a:r>
              <a:rPr lang="en-CA" sz="1400" dirty="0">
                <a:latin typeface="Univers Condensed Light" panose="020B0306020202040204" pitchFamily="34" charset="0"/>
                <a:ea typeface="Calibri" panose="020F0502020204030204" pitchFamily="34" charset="0"/>
                <a:cs typeface="Calibri" panose="020F0502020204030204" pitchFamily="34" charset="0"/>
              </a:rPr>
              <a:t>: person who had an original idea or contributed intellectual input to the invention</a:t>
            </a:r>
          </a:p>
          <a:p>
            <a:pPr>
              <a:lnSpc>
                <a:spcPct val="107000"/>
              </a:lnSpc>
              <a:spcAft>
                <a:spcPts val="800"/>
              </a:spcAft>
            </a:pPr>
            <a:r>
              <a:rPr lang="en-CA" sz="1400" i="1" dirty="0">
                <a:latin typeface="Univers Condensed Light" panose="020B0306020202040204" pitchFamily="34" charset="0"/>
                <a:ea typeface="Calibri" panose="020F0502020204030204" pitchFamily="34" charset="0"/>
                <a:cs typeface="Calibri" panose="020F0502020204030204" pitchFamily="34" charset="0"/>
              </a:rPr>
              <a:t>Participant:</a:t>
            </a:r>
            <a:r>
              <a:rPr lang="en-CA" sz="1400" dirty="0">
                <a:latin typeface="Univers Condensed Light" panose="020B0306020202040204" pitchFamily="34" charset="0"/>
                <a:ea typeface="Calibri" panose="020F0502020204030204" pitchFamily="34" charset="0"/>
                <a:cs typeface="Calibri" panose="020F0502020204030204" pitchFamily="34" charset="0"/>
              </a:rPr>
              <a:t> a person who works under the direction of another and does not contribute any original thought to the invention</a:t>
            </a:r>
          </a:p>
          <a:p>
            <a:pPr>
              <a:lnSpc>
                <a:spcPct val="107000"/>
              </a:lnSpc>
              <a:spcAft>
                <a:spcPts val="800"/>
              </a:spcAft>
            </a:pPr>
            <a:r>
              <a:rPr lang="en-CA" sz="1400" dirty="0">
                <a:latin typeface="Univers Condensed Light" panose="020B0306020202040204" pitchFamily="34" charset="0"/>
                <a:ea typeface="Calibri" panose="020F0502020204030204" pitchFamily="34" charset="0"/>
                <a:cs typeface="Calibri" panose="020F0502020204030204" pitchFamily="34" charset="0"/>
              </a:rPr>
              <a:t>Ensure this is done correctly, as disputes in inventorship can cause result in invalid patents down the line. If there is doubt in inventorship, MILO can help distinguish creator from participant.</a:t>
            </a:r>
          </a:p>
          <a:p>
            <a:pPr>
              <a:lnSpc>
                <a:spcPct val="107000"/>
              </a:lnSpc>
              <a:spcAft>
                <a:spcPts val="800"/>
              </a:spcAft>
            </a:pPr>
            <a:endParaRPr lang="en-CA" sz="1400" dirty="0">
              <a:latin typeface="Univers Condensed Light" panose="020B0306020202040204" pitchFamily="34" charset="0"/>
              <a:ea typeface="Calibri" panose="020F0502020204030204" pitchFamily="34" charset="0"/>
              <a:cs typeface="Calibri" panose="020F0502020204030204" pitchFamily="34" charset="0"/>
            </a:endParaRPr>
          </a:p>
        </p:txBody>
      </p:sp>
      <p:sp>
        <p:nvSpPr>
          <p:cNvPr id="12" name="Rectangle 11">
            <a:extLst>
              <a:ext uri="{FF2B5EF4-FFF2-40B4-BE49-F238E27FC236}">
                <a16:creationId xmlns:a16="http://schemas.microsoft.com/office/drawing/2014/main" id="{2AC2B680-FE89-481D-A861-25191CBFC784}"/>
              </a:ext>
            </a:extLst>
          </p:cNvPr>
          <p:cNvSpPr/>
          <p:nvPr/>
        </p:nvSpPr>
        <p:spPr>
          <a:xfrm>
            <a:off x="-2" y="1236529"/>
            <a:ext cx="6280987" cy="64321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Rectangle 12">
            <a:extLst>
              <a:ext uri="{FF2B5EF4-FFF2-40B4-BE49-F238E27FC236}">
                <a16:creationId xmlns:a16="http://schemas.microsoft.com/office/drawing/2014/main" id="{ED7D8745-0273-42AE-9296-97EAD69E5AEE}"/>
              </a:ext>
            </a:extLst>
          </p:cNvPr>
          <p:cNvSpPr/>
          <p:nvPr/>
        </p:nvSpPr>
        <p:spPr>
          <a:xfrm>
            <a:off x="317446" y="1295362"/>
            <a:ext cx="6339718" cy="525080"/>
          </a:xfrm>
          <a:prstGeom prst="rect">
            <a:avLst/>
          </a:prstGeom>
        </p:spPr>
        <p:txBody>
          <a:bodyPr wrap="square">
            <a:spAutoFit/>
          </a:bodyPr>
          <a:lstStyle/>
          <a:p>
            <a:pPr>
              <a:lnSpc>
                <a:spcPct val="107000"/>
              </a:lnSpc>
              <a:spcAft>
                <a:spcPts val="800"/>
              </a:spcAft>
            </a:pPr>
            <a:r>
              <a:rPr lang="en-CA" sz="2800"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OWNERSHIP OF INTELLECTUAL PROPERTY</a:t>
            </a:r>
          </a:p>
        </p:txBody>
      </p:sp>
      <p:sp>
        <p:nvSpPr>
          <p:cNvPr id="2" name="Slide Number Placeholder 1">
            <a:extLst>
              <a:ext uri="{FF2B5EF4-FFF2-40B4-BE49-F238E27FC236}">
                <a16:creationId xmlns:a16="http://schemas.microsoft.com/office/drawing/2014/main" id="{252106CC-8A66-4F1A-B670-7FEEBEE9706B}"/>
              </a:ext>
            </a:extLst>
          </p:cNvPr>
          <p:cNvSpPr>
            <a:spLocks noGrp="1"/>
          </p:cNvSpPr>
          <p:nvPr>
            <p:ph type="sldNum" sz="quarter" idx="12"/>
          </p:nvPr>
        </p:nvSpPr>
        <p:spPr/>
        <p:txBody>
          <a:bodyPr/>
          <a:lstStyle/>
          <a:p>
            <a:fld id="{8D4A9480-5170-4CA3-9C5E-9EB35A6FF05B}" type="slidenum">
              <a:rPr lang="en-CA" smtClean="0"/>
              <a:t>12</a:t>
            </a:fld>
            <a:endParaRPr lang="en-CA"/>
          </a:p>
        </p:txBody>
      </p:sp>
    </p:spTree>
    <p:extLst>
      <p:ext uri="{BB962C8B-B14F-4D97-AF65-F5344CB8AC3E}">
        <p14:creationId xmlns:p14="http://schemas.microsoft.com/office/powerpoint/2010/main" val="1784817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4D99908-210B-4FAB-A748-7274F2F29D76}"/>
              </a:ext>
            </a:extLst>
          </p:cNvPr>
          <p:cNvSpPr/>
          <p:nvPr/>
        </p:nvSpPr>
        <p:spPr>
          <a:xfrm>
            <a:off x="581974" y="2429083"/>
            <a:ext cx="6022941" cy="5556008"/>
          </a:xfrm>
          <a:prstGeom prst="rect">
            <a:avLst/>
          </a:prstGeom>
        </p:spPr>
        <p:txBody>
          <a:bodyPr wrap="square">
            <a:spAutoFit/>
          </a:bodyPr>
          <a:lstStyle/>
          <a:p>
            <a:pPr>
              <a:lnSpc>
                <a:spcPct val="107000"/>
              </a:lnSpc>
              <a:spcAft>
                <a:spcPts val="800"/>
              </a:spcAft>
            </a:pPr>
            <a: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What if I invented something that didn’t use McMaster resources?</a:t>
            </a:r>
            <a:br>
              <a:rPr lang="en-CA" dirty="0">
                <a:latin typeface="Univers Condensed Light" panose="020B0306020202040204" pitchFamily="34" charset="0"/>
                <a:ea typeface="Calibri" panose="020F0502020204030204" pitchFamily="34" charset="0"/>
                <a:cs typeface="Calibri" panose="020F0502020204030204" pitchFamily="34" charset="0"/>
              </a:rPr>
            </a:br>
            <a:r>
              <a:rPr lang="en-CA" sz="1400" dirty="0">
                <a:latin typeface="Univers Condensed Light" panose="020B0306020202040204" pitchFamily="34" charset="0"/>
                <a:ea typeface="Calibri" panose="020F0502020204030204" pitchFamily="34" charset="0"/>
                <a:cs typeface="Calibri" panose="020F0502020204030204" pitchFamily="34" charset="0"/>
              </a:rPr>
              <a:t>If McMaster resources are not used in the creation or development of the invention, the </a:t>
            </a:r>
            <a:r>
              <a:rPr lang="en-CA" sz="1400" i="1" dirty="0">
                <a:latin typeface="Univers Condensed Light" panose="020B0306020202040204" pitchFamily="34" charset="0"/>
                <a:ea typeface="Calibri" panose="020F0502020204030204" pitchFamily="34" charset="0"/>
                <a:cs typeface="Calibri" panose="020F0502020204030204" pitchFamily="34" charset="0"/>
              </a:rPr>
              <a:t>Joint Intellectual Property Policy </a:t>
            </a:r>
            <a:r>
              <a:rPr lang="en-CA" sz="1400" dirty="0">
                <a:latin typeface="Univers Condensed Light" panose="020B0306020202040204" pitchFamily="34" charset="0"/>
                <a:ea typeface="Calibri" panose="020F0502020204030204" pitchFamily="34" charset="0"/>
                <a:cs typeface="Calibri" panose="020F0502020204030204" pitchFamily="34" charset="0"/>
              </a:rPr>
              <a:t>does not apply.  If you are unsure, contact MILO to advise on the situation.</a:t>
            </a:r>
            <a:br>
              <a:rPr lang="en-CA" sz="1400" dirty="0">
                <a:latin typeface="Univers Condensed Light" panose="020B0306020202040204" pitchFamily="34" charset="0"/>
                <a:ea typeface="Calibri" panose="020F0502020204030204" pitchFamily="34" charset="0"/>
                <a:cs typeface="Calibri" panose="020F0502020204030204" pitchFamily="34" charset="0"/>
              </a:rPr>
            </a:br>
            <a:endParaRPr lang="en-CA" sz="1400"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endParaRPr>
          </a:p>
          <a:p>
            <a:pPr>
              <a:lnSpc>
                <a:spcPct val="107000"/>
              </a:lnSpc>
              <a:spcAft>
                <a:spcPts val="800"/>
              </a:spcAft>
            </a:pPr>
            <a: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Should I list visiting scientists or scientists at other institutions?</a:t>
            </a:r>
            <a:b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br>
            <a:r>
              <a:rPr lang="en-CA" sz="1400" dirty="0">
                <a:latin typeface="Univers Condensed Light" panose="020B0306020202040204" pitchFamily="34" charset="0"/>
                <a:ea typeface="Calibri" panose="020F0502020204030204" pitchFamily="34" charset="0"/>
                <a:cs typeface="Calibri" panose="020F0502020204030204" pitchFamily="34" charset="0"/>
              </a:rPr>
              <a:t>Yes, everyone involved should be mentioned in your disclosure, even if they are not McMaster employees.   It is important to discuss all working relationships with MILO to understand the implications for any subsequent inventions.</a:t>
            </a:r>
            <a:br>
              <a:rPr lang="en-CA" sz="1400" dirty="0">
                <a:latin typeface="Univers Condensed Light" panose="020B0306020202040204" pitchFamily="34" charset="0"/>
                <a:ea typeface="Calibri" panose="020F0502020204030204" pitchFamily="34" charset="0"/>
                <a:cs typeface="Calibri" panose="020F0502020204030204" pitchFamily="34" charset="0"/>
              </a:rPr>
            </a:br>
            <a:endParaRPr lang="en-CA" sz="1400" dirty="0">
              <a:latin typeface="Univers Condensed Light" panose="020B0306020202040204" pitchFamily="34" charset="0"/>
              <a:ea typeface="Calibri" panose="020F0502020204030204" pitchFamily="34" charset="0"/>
              <a:cs typeface="Calibri" panose="020F0502020204030204" pitchFamily="34" charset="0"/>
            </a:endParaRPr>
          </a:p>
          <a:p>
            <a:pPr>
              <a:lnSpc>
                <a:spcPct val="107000"/>
              </a:lnSpc>
              <a:spcAft>
                <a:spcPts val="800"/>
              </a:spcAft>
            </a:pPr>
            <a: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Can a student be an inventor under the </a:t>
            </a:r>
            <a:r>
              <a:rPr lang="en-CA" b="1" i="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Joint Intellectual Property Policy </a:t>
            </a:r>
            <a: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 </a:t>
            </a:r>
            <a:br>
              <a:rPr lang="en-CA" sz="1400" u="sng" dirty="0">
                <a:latin typeface="Univers Condensed Light" panose="020B0306020202040204" pitchFamily="34" charset="0"/>
                <a:ea typeface="Calibri" panose="020F0502020204030204" pitchFamily="34" charset="0"/>
                <a:cs typeface="Calibri" panose="020F0502020204030204" pitchFamily="34" charset="0"/>
              </a:rPr>
            </a:br>
            <a:r>
              <a:rPr lang="en-CA" sz="1400" dirty="0">
                <a:latin typeface="Univers Condensed Light" panose="020B0306020202040204" pitchFamily="34" charset="0"/>
                <a:ea typeface="Calibri" panose="020F0502020204030204" pitchFamily="34" charset="0"/>
                <a:cs typeface="Calibri" panose="020F0502020204030204" pitchFamily="34" charset="0"/>
              </a:rPr>
              <a:t> Yes. Students may be inventors and may file invention disclosure forms if they used McMaster resources in the creation of their invention. </a:t>
            </a:r>
            <a:br>
              <a:rPr lang="en-CA" sz="1400" dirty="0">
                <a:latin typeface="Univers Condensed Light" panose="020B0306020202040204" pitchFamily="34" charset="0"/>
                <a:ea typeface="Calibri" panose="020F0502020204030204" pitchFamily="34" charset="0"/>
                <a:cs typeface="Calibri" panose="020F0502020204030204" pitchFamily="34" charset="0"/>
              </a:rPr>
            </a:br>
            <a:endParaRPr lang="en-CA" sz="1400" dirty="0">
              <a:latin typeface="Univers Condensed Light" panose="020B0306020202040204" pitchFamily="34" charset="0"/>
              <a:ea typeface="Calibri" panose="020F0502020204030204" pitchFamily="34" charset="0"/>
              <a:cs typeface="Calibri" panose="020F0502020204030204" pitchFamily="34" charset="0"/>
            </a:endParaRPr>
          </a:p>
          <a:p>
            <a:pPr>
              <a:lnSpc>
                <a:spcPct val="107000"/>
              </a:lnSpc>
              <a:spcAft>
                <a:spcPts val="800"/>
              </a:spcAft>
            </a:pPr>
            <a: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What should I consider before entering into a consulting contract?</a:t>
            </a:r>
            <a:br>
              <a:rPr lang="en-CA" sz="1400" u="sng" dirty="0">
                <a:latin typeface="Univers Condensed Light" panose="020B0306020202040204" pitchFamily="34" charset="0"/>
                <a:ea typeface="Calibri" panose="020F0502020204030204" pitchFamily="34" charset="0"/>
                <a:cs typeface="Calibri" panose="020F0502020204030204" pitchFamily="34" charset="0"/>
              </a:rPr>
            </a:br>
            <a:r>
              <a:rPr lang="en-CA" sz="1400" dirty="0">
                <a:latin typeface="Univers Condensed Light" panose="020B0306020202040204" pitchFamily="34" charset="0"/>
                <a:ea typeface="Calibri" panose="020F0502020204030204" pitchFamily="34" charset="0"/>
                <a:cs typeface="Calibri" panose="020F0502020204030204" pitchFamily="34" charset="0"/>
              </a:rPr>
              <a:t>To avoid potential conflict of interest when consulting, faculty members should not undertake consulting activities which prevent completion of University responsibilities. Negotiating consulting agreements and conforming with ethical standards are the primary responsibility of the faculty member.  Faculty members shall annually submit a report of all consulting activities according to the </a:t>
            </a:r>
            <a:r>
              <a:rPr lang="en-CA" sz="1400" i="1" dirty="0">
                <a:latin typeface="Univers Condensed Light" panose="020B0306020202040204" pitchFamily="34" charset="0"/>
                <a:ea typeface="Calibri" panose="020F0502020204030204" pitchFamily="34" charset="0"/>
                <a:cs typeface="Calibri" panose="020F0502020204030204" pitchFamily="34" charset="0"/>
                <a:hlinkClick r:id="rId2"/>
              </a:rPr>
              <a:t>Conflict of Interest Policy for Employees</a:t>
            </a:r>
            <a:r>
              <a:rPr lang="en-CA" sz="1400" i="1" dirty="0">
                <a:latin typeface="Univers Condensed Light" panose="020B0306020202040204" pitchFamily="34" charset="0"/>
                <a:ea typeface="Calibri" panose="020F0502020204030204" pitchFamily="34" charset="0"/>
                <a:cs typeface="Calibri" panose="020F0502020204030204" pitchFamily="34" charset="0"/>
              </a:rPr>
              <a:t> </a:t>
            </a:r>
            <a:r>
              <a:rPr lang="en-CA" sz="1400" dirty="0">
                <a:latin typeface="Univers Condensed Light" panose="020B0306020202040204" pitchFamily="34" charset="0"/>
                <a:ea typeface="Calibri" panose="020F0502020204030204" pitchFamily="34" charset="0"/>
                <a:cs typeface="Calibri" panose="020F0502020204030204" pitchFamily="34" charset="0"/>
              </a:rPr>
              <a:t> </a:t>
            </a:r>
          </a:p>
        </p:txBody>
      </p:sp>
      <p:cxnSp>
        <p:nvCxnSpPr>
          <p:cNvPr id="5" name="Straight Connector 4">
            <a:extLst>
              <a:ext uri="{FF2B5EF4-FFF2-40B4-BE49-F238E27FC236}">
                <a16:creationId xmlns:a16="http://schemas.microsoft.com/office/drawing/2014/main" id="{F161D58E-A3B7-462F-AA77-E094E2B87976}"/>
              </a:ext>
            </a:extLst>
          </p:cNvPr>
          <p:cNvCxnSpPr>
            <a:cxnSpLocks/>
          </p:cNvCxnSpPr>
          <p:nvPr/>
        </p:nvCxnSpPr>
        <p:spPr>
          <a:xfrm>
            <a:off x="0" y="1015999"/>
            <a:ext cx="6607627" cy="0"/>
          </a:xfrm>
          <a:prstGeom prst="line">
            <a:avLst/>
          </a:prstGeom>
          <a:ln w="28575">
            <a:solidFill>
              <a:srgbClr val="5E6A7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F4083B3D-844E-4B85-9A90-5FB305DE12DB}"/>
              </a:ext>
            </a:extLst>
          </p:cNvPr>
          <p:cNvSpPr txBox="1"/>
          <p:nvPr/>
        </p:nvSpPr>
        <p:spPr>
          <a:xfrm>
            <a:off x="5353538" y="144863"/>
            <a:ext cx="1303626" cy="871136"/>
          </a:xfrm>
          <a:prstGeom prst="rect">
            <a:avLst/>
          </a:prstGeom>
          <a:noFill/>
        </p:spPr>
        <p:txBody>
          <a:bodyPr wrap="none" rtlCol="0">
            <a:spAutoFit/>
          </a:bodyPr>
          <a:lstStyle/>
          <a:p>
            <a:pPr algn="r">
              <a:lnSpc>
                <a:spcPct val="80000"/>
              </a:lnSpc>
            </a:pPr>
            <a:r>
              <a:rPr lang="en-CA" sz="1050" cap="small" dirty="0"/>
              <a:t>table of contents</a:t>
            </a:r>
            <a:br>
              <a:rPr lang="en-CA" sz="1050" cap="small" dirty="0"/>
            </a:br>
            <a:r>
              <a:rPr lang="en-CA" sz="1050" cap="small" dirty="0"/>
              <a:t>introduction</a:t>
            </a:r>
            <a:br>
              <a:rPr lang="en-CA" sz="1050" cap="small" dirty="0"/>
            </a:br>
            <a:r>
              <a:rPr lang="en-CA" sz="1050" cap="small" dirty="0"/>
              <a:t>technology transfer</a:t>
            </a:r>
            <a:br>
              <a:rPr lang="en-CA" sz="1050" cap="small" dirty="0">
                <a:solidFill>
                  <a:srgbClr val="7A003C"/>
                </a:solidFill>
              </a:rPr>
            </a:br>
            <a:r>
              <a:rPr lang="en-CA" sz="1050" cap="small" dirty="0">
                <a:solidFill>
                  <a:srgbClr val="6C0036"/>
                </a:solidFill>
              </a:rPr>
              <a:t>intellectual property</a:t>
            </a:r>
          </a:p>
          <a:p>
            <a:pPr algn="r">
              <a:lnSpc>
                <a:spcPct val="80000"/>
              </a:lnSpc>
            </a:pPr>
            <a:r>
              <a:rPr lang="en-CA" sz="1050" cap="small" dirty="0"/>
              <a:t>commercialization</a:t>
            </a:r>
          </a:p>
          <a:p>
            <a:pPr algn="r">
              <a:lnSpc>
                <a:spcPct val="80000"/>
              </a:lnSpc>
            </a:pPr>
            <a:r>
              <a:rPr lang="en-CA" sz="1050" cap="small" dirty="0"/>
              <a:t>resources</a:t>
            </a:r>
          </a:p>
        </p:txBody>
      </p:sp>
      <p:sp>
        <p:nvSpPr>
          <p:cNvPr id="7" name="Rectangle 6">
            <a:extLst>
              <a:ext uri="{FF2B5EF4-FFF2-40B4-BE49-F238E27FC236}">
                <a16:creationId xmlns:a16="http://schemas.microsoft.com/office/drawing/2014/main" id="{F1D8FF07-0441-4CD0-8887-9948B14294E8}"/>
              </a:ext>
            </a:extLst>
          </p:cNvPr>
          <p:cNvSpPr/>
          <p:nvPr/>
        </p:nvSpPr>
        <p:spPr>
          <a:xfrm>
            <a:off x="200836" y="669180"/>
            <a:ext cx="1662186" cy="369332"/>
          </a:xfrm>
          <a:prstGeom prst="rect">
            <a:avLst/>
          </a:prstGeom>
        </p:spPr>
        <p:txBody>
          <a:bodyPr wrap="none">
            <a:spAutoFit/>
          </a:bodyPr>
          <a:lstStyle/>
          <a:p>
            <a:r>
              <a:rPr lang="en-CA" cap="small" dirty="0"/>
              <a:t>inventor’s guide</a:t>
            </a:r>
            <a:endParaRPr lang="en-CA" dirty="0"/>
          </a:p>
        </p:txBody>
      </p:sp>
      <p:sp>
        <p:nvSpPr>
          <p:cNvPr id="8" name="Rectangle 7">
            <a:extLst>
              <a:ext uri="{FF2B5EF4-FFF2-40B4-BE49-F238E27FC236}">
                <a16:creationId xmlns:a16="http://schemas.microsoft.com/office/drawing/2014/main" id="{18A14768-71FF-4DC2-823B-E2BFB9E64D48}"/>
              </a:ext>
            </a:extLst>
          </p:cNvPr>
          <p:cNvSpPr/>
          <p:nvPr/>
        </p:nvSpPr>
        <p:spPr>
          <a:xfrm>
            <a:off x="-2" y="1236529"/>
            <a:ext cx="6280987" cy="64321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a:extLst>
              <a:ext uri="{FF2B5EF4-FFF2-40B4-BE49-F238E27FC236}">
                <a16:creationId xmlns:a16="http://schemas.microsoft.com/office/drawing/2014/main" id="{F5002E7A-A90B-4D18-AC98-E33FEF586509}"/>
              </a:ext>
            </a:extLst>
          </p:cNvPr>
          <p:cNvSpPr/>
          <p:nvPr/>
        </p:nvSpPr>
        <p:spPr>
          <a:xfrm>
            <a:off x="317446" y="1295362"/>
            <a:ext cx="6339718" cy="525080"/>
          </a:xfrm>
          <a:prstGeom prst="rect">
            <a:avLst/>
          </a:prstGeom>
        </p:spPr>
        <p:txBody>
          <a:bodyPr wrap="square">
            <a:spAutoFit/>
          </a:bodyPr>
          <a:lstStyle/>
          <a:p>
            <a:pPr>
              <a:lnSpc>
                <a:spcPct val="107000"/>
              </a:lnSpc>
              <a:spcAft>
                <a:spcPts val="800"/>
              </a:spcAft>
            </a:pPr>
            <a:r>
              <a:rPr lang="en-CA" sz="2800"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OWNERSHIP OF INTELLECTUAL PROPERTY</a:t>
            </a:r>
          </a:p>
        </p:txBody>
      </p:sp>
      <p:sp>
        <p:nvSpPr>
          <p:cNvPr id="10" name="Rectangle 9">
            <a:extLst>
              <a:ext uri="{FF2B5EF4-FFF2-40B4-BE49-F238E27FC236}">
                <a16:creationId xmlns:a16="http://schemas.microsoft.com/office/drawing/2014/main" id="{CBB60930-228B-4DFD-B1B7-DA20B44140E7}"/>
              </a:ext>
            </a:extLst>
          </p:cNvPr>
          <p:cNvSpPr/>
          <p:nvPr/>
        </p:nvSpPr>
        <p:spPr>
          <a:xfrm>
            <a:off x="0" y="1879275"/>
            <a:ext cx="317446" cy="7264726"/>
          </a:xfrm>
          <a:prstGeom prst="rect">
            <a:avLst/>
          </a:prstGeom>
          <a:solidFill>
            <a:srgbClr val="FDAF31">
              <a:alpha val="5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Slide Number Placeholder 1">
            <a:extLst>
              <a:ext uri="{FF2B5EF4-FFF2-40B4-BE49-F238E27FC236}">
                <a16:creationId xmlns:a16="http://schemas.microsoft.com/office/drawing/2014/main" id="{263A9B5E-04BD-44C0-8D6E-E2CC6C9F3C0F}"/>
              </a:ext>
            </a:extLst>
          </p:cNvPr>
          <p:cNvSpPr>
            <a:spLocks noGrp="1"/>
          </p:cNvSpPr>
          <p:nvPr>
            <p:ph type="sldNum" sz="quarter" idx="12"/>
          </p:nvPr>
        </p:nvSpPr>
        <p:spPr/>
        <p:txBody>
          <a:bodyPr/>
          <a:lstStyle/>
          <a:p>
            <a:fld id="{8D4A9480-5170-4CA3-9C5E-9EB35A6FF05B}" type="slidenum">
              <a:rPr lang="en-CA" smtClean="0"/>
              <a:t>13</a:t>
            </a:fld>
            <a:endParaRPr lang="en-CA"/>
          </a:p>
        </p:txBody>
      </p:sp>
    </p:spTree>
    <p:extLst>
      <p:ext uri="{BB962C8B-B14F-4D97-AF65-F5344CB8AC3E}">
        <p14:creationId xmlns:p14="http://schemas.microsoft.com/office/powerpoint/2010/main" val="15382252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3E5BACD-3D04-42AF-AFF2-E65FAF7EF8CF}"/>
              </a:ext>
            </a:extLst>
          </p:cNvPr>
          <p:cNvSpPr/>
          <p:nvPr/>
        </p:nvSpPr>
        <p:spPr>
          <a:xfrm>
            <a:off x="-1" y="1236529"/>
            <a:ext cx="3648930" cy="64321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 name="Rectangle 3">
            <a:extLst>
              <a:ext uri="{FF2B5EF4-FFF2-40B4-BE49-F238E27FC236}">
                <a16:creationId xmlns:a16="http://schemas.microsoft.com/office/drawing/2014/main" id="{AA768869-B3BE-4F75-9C2A-A29FEE86FEED}"/>
              </a:ext>
            </a:extLst>
          </p:cNvPr>
          <p:cNvSpPr/>
          <p:nvPr/>
        </p:nvSpPr>
        <p:spPr>
          <a:xfrm>
            <a:off x="317446" y="1972175"/>
            <a:ext cx="6540554" cy="7356501"/>
          </a:xfrm>
          <a:prstGeom prst="rect">
            <a:avLst/>
          </a:prstGeom>
        </p:spPr>
        <p:txBody>
          <a:bodyPr wrap="square">
            <a:spAutoFit/>
          </a:bodyPr>
          <a:lstStyle/>
          <a:p>
            <a:pPr>
              <a:lnSpc>
                <a:spcPct val="107000"/>
              </a:lnSpc>
              <a:spcAft>
                <a:spcPts val="800"/>
              </a:spcAft>
            </a:pPr>
            <a: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Will I be able to publish the results of my research and still protect my intellectual property?</a:t>
            </a:r>
            <a:br>
              <a:rPr lang="en-CA" b="1" dirty="0">
                <a:latin typeface="Univers Condensed Light" panose="020B0306020202040204" pitchFamily="34" charset="0"/>
                <a:ea typeface="Calibri" panose="020F0502020204030204" pitchFamily="34" charset="0"/>
                <a:cs typeface="Calibri" panose="020F0502020204030204" pitchFamily="34" charset="0"/>
              </a:rPr>
            </a:br>
            <a:r>
              <a:rPr lang="en-CA" sz="1400" dirty="0">
                <a:latin typeface="Univers Condensed Light" panose="020B0306020202040204" pitchFamily="34" charset="0"/>
                <a:ea typeface="Calibri" panose="020F0502020204030204" pitchFamily="34" charset="0"/>
                <a:cs typeface="Calibri" panose="020F0502020204030204" pitchFamily="34" charset="0"/>
              </a:rPr>
              <a:t>Yes, but the patent rights may be compromised if you wait too long.   It is best to submit an Invention Disclosure well before communicating or disclosing your invention publicly. Be sure to inform MILO of any imminent or prior public disclosure if you are considering a patent application.</a:t>
            </a:r>
          </a:p>
          <a:p>
            <a:pPr>
              <a:lnSpc>
                <a:spcPct val="107000"/>
              </a:lnSpc>
              <a:spcAft>
                <a:spcPts val="800"/>
              </a:spcAft>
            </a:pPr>
            <a: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Can I use material or IP from others in my research? </a:t>
            </a:r>
            <a:br>
              <a:rPr lang="en-CA" b="1" dirty="0">
                <a:solidFill>
                  <a:srgbClr val="6C0036"/>
                </a:solidFill>
                <a:latin typeface="Univers Condensed Light" panose="020B0306020202040204" pitchFamily="34" charset="0"/>
                <a:ea typeface="Calibri" panose="020F0502020204030204" pitchFamily="34" charset="0"/>
                <a:cs typeface="Calibri" panose="020F0502020204030204" pitchFamily="34" charset="0"/>
              </a:rPr>
            </a:br>
            <a:r>
              <a:rPr lang="en-CA" sz="1400" dirty="0">
                <a:latin typeface="Univers Condensed Light" panose="020B0306020202040204" pitchFamily="34" charset="0"/>
                <a:ea typeface="Calibri" panose="020F0502020204030204" pitchFamily="34" charset="0"/>
                <a:cs typeface="Calibri" panose="020F0502020204030204" pitchFamily="34" charset="0"/>
              </a:rPr>
              <a:t>Yes, however it is important to understand if there are any use restrictions around the materials. MILO can help determine if this use may influence the ownership and license rights of your subsequent research results. If you obtain materials from outside collaborators, an incoming Material Transfer Agreement (MTA) will outline the restrictions. Contact MILO for more information on MTAs.</a:t>
            </a:r>
          </a:p>
          <a:p>
            <a:pPr>
              <a:lnSpc>
                <a:spcPct val="107000"/>
              </a:lnSpc>
              <a:spcAft>
                <a:spcPts val="800"/>
              </a:spcAft>
            </a:pPr>
            <a: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Will I be able to share materials, research tools or intellectual property with others to further their research? </a:t>
            </a:r>
            <a:br>
              <a:rPr lang="en-CA" sz="1400" dirty="0">
                <a:latin typeface="Univers Condensed Light" panose="020B0306020202040204" pitchFamily="34" charset="0"/>
                <a:ea typeface="Calibri" panose="020F0502020204030204" pitchFamily="34" charset="0"/>
                <a:cs typeface="Calibri" panose="020F0502020204030204" pitchFamily="34" charset="0"/>
              </a:rPr>
            </a:br>
            <a:r>
              <a:rPr lang="en-CA" sz="1400" dirty="0">
                <a:latin typeface="Univers Condensed Light" panose="020B0306020202040204" pitchFamily="34" charset="0"/>
                <a:ea typeface="Calibri" panose="020F0502020204030204" pitchFamily="34" charset="0"/>
                <a:cs typeface="Calibri" panose="020F0502020204030204" pitchFamily="34" charset="0"/>
              </a:rPr>
              <a:t>Yes. However, it is important to document items that are to be shared with others and the conditions of use, which is often done using a collaboration agreement or a Material Transfer Agreement (MTA).</a:t>
            </a:r>
            <a:endPar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endParaRPr>
          </a:p>
          <a:p>
            <a: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What rights does a research sponsor have to any discoveries associated with my research? </a:t>
            </a:r>
            <a:br>
              <a:rPr lang="en-CA" sz="1400" u="sng" dirty="0">
                <a:latin typeface="Univers Condensed Light" panose="020B0306020202040204" pitchFamily="34" charset="0"/>
                <a:ea typeface="Calibri" panose="020F0502020204030204" pitchFamily="34" charset="0"/>
                <a:cs typeface="Calibri" panose="020F0502020204030204" pitchFamily="34" charset="0"/>
              </a:rPr>
            </a:br>
            <a:r>
              <a:rPr lang="en-CA" sz="1400" dirty="0">
                <a:latin typeface="Univers Condensed Light" panose="020B0306020202040204" pitchFamily="34" charset="0"/>
                <a:ea typeface="Calibri" panose="020F0502020204030204" pitchFamily="34" charset="0"/>
                <a:cs typeface="Calibri" panose="020F0502020204030204" pitchFamily="34" charset="0"/>
              </a:rPr>
              <a:t>A sponsored research agreement will usually contain provisions pertaining to IP. The sponsor may have rights to obtain a license to the defined and expected outcomes of the research. Often, corporate-sponsored research contracts allow the sponsor a limited time to negotiate a license for any patent or intellectual property rights developed under the scope of work that the sponsor funded. Even so, the sponsor generally will not have contractual rights to discoveries that are clearly outside of the scope of the research. Therefore, it is important to define the scope of work within a research agreement. Sponsored research agreements, collaboration agreements, MTAs, and other contracts related to sponsored research are handled by MILO’s </a:t>
            </a:r>
            <a:r>
              <a:rPr lang="en-CA" sz="1400" u="sng" dirty="0">
                <a:latin typeface="Univers Condensed Light" panose="020B0306020202040204" pitchFamily="34" charset="0"/>
                <a:ea typeface="Calibri" panose="020F0502020204030204" pitchFamily="34" charset="0"/>
                <a:cs typeface="Calibri" panose="020F0502020204030204" pitchFamily="34" charset="0"/>
                <a:hlinkClick r:id="rId2" action="ppaction://hlinksldjump"/>
              </a:rPr>
              <a:t>contracts</a:t>
            </a:r>
            <a:r>
              <a:rPr lang="en-CA" sz="1400" dirty="0">
                <a:latin typeface="Univers Condensed Light" panose="020B0306020202040204" pitchFamily="34" charset="0"/>
                <a:ea typeface="Calibri" panose="020F0502020204030204" pitchFamily="34" charset="0"/>
                <a:cs typeface="Calibri" panose="020F0502020204030204" pitchFamily="34" charset="0"/>
              </a:rPr>
              <a:t> team, whose representatives work closely with their commercialization, licensing, and business development colleagues on IP issues. </a:t>
            </a:r>
            <a:endParaRPr lang="en-CA" sz="1400" dirty="0">
              <a:latin typeface="Univers Condensed Light" panose="020B0306020202040204" pitchFamily="34" charset="0"/>
            </a:endParaRPr>
          </a:p>
        </p:txBody>
      </p:sp>
      <p:cxnSp>
        <p:nvCxnSpPr>
          <p:cNvPr id="5" name="Straight Connector 4">
            <a:extLst>
              <a:ext uri="{FF2B5EF4-FFF2-40B4-BE49-F238E27FC236}">
                <a16:creationId xmlns:a16="http://schemas.microsoft.com/office/drawing/2014/main" id="{7CBCE628-343E-48A1-ACB1-25FC6FB752AA}"/>
              </a:ext>
            </a:extLst>
          </p:cNvPr>
          <p:cNvCxnSpPr>
            <a:cxnSpLocks/>
          </p:cNvCxnSpPr>
          <p:nvPr/>
        </p:nvCxnSpPr>
        <p:spPr>
          <a:xfrm>
            <a:off x="0" y="1015999"/>
            <a:ext cx="6607627" cy="0"/>
          </a:xfrm>
          <a:prstGeom prst="line">
            <a:avLst/>
          </a:prstGeom>
          <a:ln w="28575">
            <a:solidFill>
              <a:srgbClr val="5E6A7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C6765B1A-62BC-48B2-8490-F315E5645227}"/>
              </a:ext>
            </a:extLst>
          </p:cNvPr>
          <p:cNvSpPr txBox="1"/>
          <p:nvPr/>
        </p:nvSpPr>
        <p:spPr>
          <a:xfrm>
            <a:off x="5353538" y="144863"/>
            <a:ext cx="1303626" cy="871136"/>
          </a:xfrm>
          <a:prstGeom prst="rect">
            <a:avLst/>
          </a:prstGeom>
          <a:noFill/>
        </p:spPr>
        <p:txBody>
          <a:bodyPr wrap="none" rtlCol="0">
            <a:spAutoFit/>
          </a:bodyPr>
          <a:lstStyle/>
          <a:p>
            <a:pPr algn="r">
              <a:lnSpc>
                <a:spcPct val="80000"/>
              </a:lnSpc>
            </a:pPr>
            <a:r>
              <a:rPr lang="en-CA" sz="1050" cap="small" dirty="0"/>
              <a:t>table of contents</a:t>
            </a:r>
            <a:br>
              <a:rPr lang="en-CA" sz="1050" cap="small" dirty="0"/>
            </a:br>
            <a:r>
              <a:rPr lang="en-CA" sz="1050" cap="small" dirty="0"/>
              <a:t>introduction</a:t>
            </a:r>
            <a:br>
              <a:rPr lang="en-CA" sz="1050" cap="small" dirty="0"/>
            </a:br>
            <a:r>
              <a:rPr lang="en-CA" sz="1050" cap="small" dirty="0"/>
              <a:t>technology transfer</a:t>
            </a:r>
            <a:br>
              <a:rPr lang="en-CA" sz="1050" cap="small" dirty="0">
                <a:solidFill>
                  <a:srgbClr val="7A003C"/>
                </a:solidFill>
              </a:rPr>
            </a:br>
            <a:r>
              <a:rPr lang="en-CA" sz="1050" cap="small" dirty="0">
                <a:solidFill>
                  <a:srgbClr val="6C0036"/>
                </a:solidFill>
              </a:rPr>
              <a:t>intellectual property</a:t>
            </a:r>
          </a:p>
          <a:p>
            <a:pPr algn="r">
              <a:lnSpc>
                <a:spcPct val="80000"/>
              </a:lnSpc>
            </a:pPr>
            <a:r>
              <a:rPr lang="en-CA" sz="1050" cap="small" dirty="0"/>
              <a:t>commercialization</a:t>
            </a:r>
          </a:p>
          <a:p>
            <a:pPr algn="r">
              <a:lnSpc>
                <a:spcPct val="80000"/>
              </a:lnSpc>
            </a:pPr>
            <a:r>
              <a:rPr lang="en-CA" sz="1050" cap="small" dirty="0"/>
              <a:t>resources</a:t>
            </a:r>
          </a:p>
        </p:txBody>
      </p:sp>
      <p:sp>
        <p:nvSpPr>
          <p:cNvPr id="7" name="Rectangle 6">
            <a:extLst>
              <a:ext uri="{FF2B5EF4-FFF2-40B4-BE49-F238E27FC236}">
                <a16:creationId xmlns:a16="http://schemas.microsoft.com/office/drawing/2014/main" id="{9997C6A6-75EE-4E53-8F78-98F4083A85BA}"/>
              </a:ext>
            </a:extLst>
          </p:cNvPr>
          <p:cNvSpPr/>
          <p:nvPr/>
        </p:nvSpPr>
        <p:spPr>
          <a:xfrm>
            <a:off x="200836" y="669180"/>
            <a:ext cx="1662186" cy="369332"/>
          </a:xfrm>
          <a:prstGeom prst="rect">
            <a:avLst/>
          </a:prstGeom>
        </p:spPr>
        <p:txBody>
          <a:bodyPr wrap="none">
            <a:spAutoFit/>
          </a:bodyPr>
          <a:lstStyle/>
          <a:p>
            <a:r>
              <a:rPr lang="en-CA" cap="small" dirty="0"/>
              <a:t>inventor’s guide</a:t>
            </a:r>
            <a:endParaRPr lang="en-CA" dirty="0"/>
          </a:p>
        </p:txBody>
      </p:sp>
      <p:sp>
        <p:nvSpPr>
          <p:cNvPr id="8" name="Rectangle 7">
            <a:extLst>
              <a:ext uri="{FF2B5EF4-FFF2-40B4-BE49-F238E27FC236}">
                <a16:creationId xmlns:a16="http://schemas.microsoft.com/office/drawing/2014/main" id="{B58571A3-F803-4C15-A699-B1E14B3407C1}"/>
              </a:ext>
            </a:extLst>
          </p:cNvPr>
          <p:cNvSpPr/>
          <p:nvPr/>
        </p:nvSpPr>
        <p:spPr>
          <a:xfrm>
            <a:off x="77116" y="1313750"/>
            <a:ext cx="3571812" cy="463268"/>
          </a:xfrm>
          <a:prstGeom prst="rect">
            <a:avLst/>
          </a:prstGeom>
        </p:spPr>
        <p:txBody>
          <a:bodyPr wrap="none">
            <a:spAutoFit/>
          </a:bodyPr>
          <a:lstStyle/>
          <a:p>
            <a:pPr>
              <a:lnSpc>
                <a:spcPct val="107000"/>
              </a:lnSpc>
              <a:spcAft>
                <a:spcPts val="800"/>
              </a:spcAft>
            </a:pPr>
            <a:r>
              <a:rPr lang="en-CA" sz="2400"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RESEARCH CONSIDERATIONS</a:t>
            </a:r>
          </a:p>
        </p:txBody>
      </p:sp>
      <p:grpSp>
        <p:nvGrpSpPr>
          <p:cNvPr id="11" name="Group 10">
            <a:extLst>
              <a:ext uri="{FF2B5EF4-FFF2-40B4-BE49-F238E27FC236}">
                <a16:creationId xmlns:a16="http://schemas.microsoft.com/office/drawing/2014/main" id="{FAD4C9CA-CC09-4340-B2E5-E9E7A1771AA2}"/>
              </a:ext>
            </a:extLst>
          </p:cNvPr>
          <p:cNvGrpSpPr/>
          <p:nvPr/>
        </p:nvGrpSpPr>
        <p:grpSpPr>
          <a:xfrm>
            <a:off x="5457402" y="941367"/>
            <a:ext cx="1310620" cy="1310620"/>
            <a:chOff x="5457402" y="941367"/>
            <a:chExt cx="1310620" cy="1310620"/>
          </a:xfrm>
        </p:grpSpPr>
        <p:pic>
          <p:nvPicPr>
            <p:cNvPr id="3" name="Picture 2" descr="A picture containing object&#10;&#10;Description automatically generated">
              <a:extLst>
                <a:ext uri="{FF2B5EF4-FFF2-40B4-BE49-F238E27FC236}">
                  <a16:creationId xmlns:a16="http://schemas.microsoft.com/office/drawing/2014/main" id="{9F772824-82B5-45A2-A530-6F77D6F564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57402" y="941367"/>
              <a:ext cx="1310620" cy="1310620"/>
            </a:xfrm>
            <a:prstGeom prst="rect">
              <a:avLst/>
            </a:prstGeom>
          </p:spPr>
        </p:pic>
        <p:sp>
          <p:nvSpPr>
            <p:cNvPr id="10" name="Rectangle 9">
              <a:extLst>
                <a:ext uri="{FF2B5EF4-FFF2-40B4-BE49-F238E27FC236}">
                  <a16:creationId xmlns:a16="http://schemas.microsoft.com/office/drawing/2014/main" id="{BDBA5341-D118-4D0A-9B07-F041A3CED591}"/>
                </a:ext>
              </a:extLst>
            </p:cNvPr>
            <p:cNvSpPr/>
            <p:nvPr/>
          </p:nvSpPr>
          <p:spPr>
            <a:xfrm>
              <a:off x="5861050" y="1831976"/>
              <a:ext cx="511175" cy="85715"/>
            </a:xfrm>
            <a:prstGeom prst="rect">
              <a:avLst/>
            </a:prstGeom>
            <a:solidFill>
              <a:srgbClr val="FDAF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2" name="Slide Number Placeholder 11">
            <a:extLst>
              <a:ext uri="{FF2B5EF4-FFF2-40B4-BE49-F238E27FC236}">
                <a16:creationId xmlns:a16="http://schemas.microsoft.com/office/drawing/2014/main" id="{1BD7BE05-CBB4-434D-BF22-3F75B2F02585}"/>
              </a:ext>
            </a:extLst>
          </p:cNvPr>
          <p:cNvSpPr>
            <a:spLocks noGrp="1"/>
          </p:cNvSpPr>
          <p:nvPr>
            <p:ph type="sldNum" sz="quarter" idx="12"/>
          </p:nvPr>
        </p:nvSpPr>
        <p:spPr>
          <a:xfrm>
            <a:off x="5114114" y="8657167"/>
            <a:ext cx="1543050" cy="486833"/>
          </a:xfrm>
        </p:spPr>
        <p:txBody>
          <a:bodyPr/>
          <a:lstStyle/>
          <a:p>
            <a:fld id="{8D4A9480-5170-4CA3-9C5E-9EB35A6FF05B}" type="slidenum">
              <a:rPr lang="en-CA" smtClean="0"/>
              <a:t>14</a:t>
            </a:fld>
            <a:endParaRPr lang="en-CA" dirty="0"/>
          </a:p>
        </p:txBody>
      </p:sp>
      <p:sp>
        <p:nvSpPr>
          <p:cNvPr id="13" name="Rectangle 12">
            <a:extLst>
              <a:ext uri="{FF2B5EF4-FFF2-40B4-BE49-F238E27FC236}">
                <a16:creationId xmlns:a16="http://schemas.microsoft.com/office/drawing/2014/main" id="{97126A50-F70F-4173-B654-67D6C79EB394}"/>
              </a:ext>
            </a:extLst>
          </p:cNvPr>
          <p:cNvSpPr/>
          <p:nvPr/>
        </p:nvSpPr>
        <p:spPr>
          <a:xfrm>
            <a:off x="0" y="1879275"/>
            <a:ext cx="317446" cy="7264726"/>
          </a:xfrm>
          <a:prstGeom prst="rect">
            <a:avLst/>
          </a:prstGeom>
          <a:solidFill>
            <a:srgbClr val="FDAF31">
              <a:alpha val="5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926192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26154C9-5711-47B0-AC53-62E9EE70F3F9}"/>
              </a:ext>
            </a:extLst>
          </p:cNvPr>
          <p:cNvSpPr/>
          <p:nvPr/>
        </p:nvSpPr>
        <p:spPr>
          <a:xfrm>
            <a:off x="374448" y="2077757"/>
            <a:ext cx="6233179" cy="6511013"/>
          </a:xfrm>
          <a:prstGeom prst="rect">
            <a:avLst/>
          </a:prstGeom>
        </p:spPr>
        <p:txBody>
          <a:bodyPr wrap="square">
            <a:spAutoFit/>
          </a:bodyPr>
          <a:lstStyle/>
          <a:p>
            <a:pPr>
              <a:lnSpc>
                <a:spcPct val="107000"/>
              </a:lnSpc>
              <a:spcAft>
                <a:spcPts val="800"/>
              </a:spcAft>
            </a:pPr>
            <a: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What is a patent?</a:t>
            </a:r>
            <a:b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br>
            <a:r>
              <a:rPr lang="en-CA" sz="1400" dirty="0">
                <a:latin typeface="Univers Condensed Light" panose="020B0306020202040204" pitchFamily="34" charset="0"/>
                <a:ea typeface="Calibri" panose="020F0502020204030204" pitchFamily="34" charset="0"/>
                <a:cs typeface="Calibri" panose="020F0502020204030204" pitchFamily="34" charset="0"/>
              </a:rPr>
              <a:t>A patent gives an exclusive right to prevent others from making, using or selling the holder’s invention from the day the patent is granted to a maximum of 20 years after the patent was filed in a particular jurisdiction. Patents protect new inventions (process, machine, manufacture, composition of matter), or any new and useful improvement of an existing invention.</a:t>
            </a:r>
          </a:p>
          <a:p>
            <a:pPr>
              <a:lnSpc>
                <a:spcPct val="107000"/>
              </a:lnSpc>
              <a:spcAft>
                <a:spcPts val="800"/>
              </a:spcAft>
            </a:pPr>
            <a:r>
              <a:rPr lang="en-CA" sz="1400" dirty="0">
                <a:latin typeface="Univers Condensed Light" panose="020B0306020202040204" pitchFamily="34" charset="0"/>
                <a:ea typeface="Calibri" panose="020F0502020204030204" pitchFamily="34" charset="0"/>
                <a:cs typeface="Calibri" panose="020F0502020204030204" pitchFamily="34" charset="0"/>
              </a:rPr>
              <a:t>Different countries have different rules about what is patentable subject matter.</a:t>
            </a:r>
          </a:p>
          <a:p>
            <a:pPr>
              <a:lnSpc>
                <a:spcPct val="107000"/>
              </a:lnSpc>
              <a:spcAft>
                <a:spcPts val="800"/>
              </a:spcAft>
            </a:pPr>
            <a:r>
              <a:rPr lang="en-CA" sz="1400" dirty="0">
                <a:latin typeface="Univers Condensed Light" panose="020B0306020202040204" pitchFamily="34" charset="0"/>
                <a:ea typeface="Calibri" panose="020F0502020204030204" pitchFamily="34" charset="0"/>
                <a:cs typeface="Calibri" panose="020F0502020204030204" pitchFamily="34" charset="0"/>
              </a:rPr>
              <a:t>There are three basic criteria for patentability: </a:t>
            </a:r>
          </a:p>
          <a:p>
            <a:pPr marL="342900" lvl="0" indent="-342900">
              <a:lnSpc>
                <a:spcPct val="107000"/>
              </a:lnSpc>
              <a:spcAft>
                <a:spcPts val="0"/>
              </a:spcAft>
              <a:buFont typeface="Symbol" panose="05050102010706020507" pitchFamily="18" charset="2"/>
              <a:buChar char="-"/>
            </a:pPr>
            <a:r>
              <a:rPr lang="en-CA" sz="1400" dirty="0">
                <a:latin typeface="Univers Condensed Light" panose="020B0306020202040204" pitchFamily="34" charset="0"/>
                <a:ea typeface="Calibri" panose="020F0502020204030204" pitchFamily="34" charset="0"/>
                <a:cs typeface="Calibri" panose="020F0502020204030204" pitchFamily="34" charset="0"/>
              </a:rPr>
              <a:t>Novelty: to be granted a patent, the invention must be the first of its kind in the world; </a:t>
            </a:r>
          </a:p>
          <a:p>
            <a:pPr marL="342900" lvl="0" indent="-342900">
              <a:lnSpc>
                <a:spcPct val="107000"/>
              </a:lnSpc>
              <a:spcAft>
                <a:spcPts val="0"/>
              </a:spcAft>
              <a:buFont typeface="Symbol" panose="05050102010706020507" pitchFamily="18" charset="2"/>
              <a:buChar char="-"/>
            </a:pPr>
            <a:r>
              <a:rPr lang="en-CA" sz="1400" dirty="0">
                <a:latin typeface="Univers Condensed Light" panose="020B0306020202040204" pitchFamily="34" charset="0"/>
                <a:ea typeface="Calibri" panose="020F0502020204030204" pitchFamily="34" charset="0"/>
                <a:cs typeface="Calibri" panose="020F0502020204030204" pitchFamily="34" charset="0"/>
              </a:rPr>
              <a:t>Utility: a valid patent cannot be obtained for something that does not work or that has no useful function; </a:t>
            </a:r>
          </a:p>
          <a:p>
            <a:pPr marL="342900" lvl="0" indent="-342900">
              <a:lnSpc>
                <a:spcPct val="107000"/>
              </a:lnSpc>
              <a:spcAft>
                <a:spcPts val="0"/>
              </a:spcAft>
              <a:buFont typeface="Symbol" panose="05050102010706020507" pitchFamily="18" charset="2"/>
              <a:buChar char="-"/>
            </a:pPr>
            <a:r>
              <a:rPr lang="en-CA" sz="1400" dirty="0">
                <a:latin typeface="Univers Condensed Light" panose="020B0306020202040204" pitchFamily="34" charset="0"/>
                <a:ea typeface="Calibri" panose="020F0502020204030204" pitchFamily="34" charset="0"/>
                <a:cs typeface="Calibri" panose="020F0502020204030204" pitchFamily="34" charset="0"/>
              </a:rPr>
              <a:t>Non-obvious: to be patentable, your invention must be a new development or an improvement of an existing technology that would not have been obvious to someone working in your area of specialty.</a:t>
            </a:r>
          </a:p>
          <a:p>
            <a:pPr marL="342900" lvl="0" indent="-342900">
              <a:lnSpc>
                <a:spcPct val="107000"/>
              </a:lnSpc>
              <a:spcAft>
                <a:spcPts val="0"/>
              </a:spcAft>
              <a:buFont typeface="Symbol" panose="05050102010706020507" pitchFamily="18" charset="2"/>
              <a:buChar char="-"/>
            </a:pPr>
            <a:endParaRPr lang="en-CA" sz="1400" dirty="0"/>
          </a:p>
          <a:p>
            <a:pPr>
              <a:lnSpc>
                <a:spcPct val="107000"/>
              </a:lnSpc>
              <a:spcAft>
                <a:spcPts val="800"/>
              </a:spcAft>
            </a:pPr>
            <a:r>
              <a:rPr lang="en-CA" sz="1400" dirty="0">
                <a:latin typeface="Univers Condensed Light" panose="020B0306020202040204" pitchFamily="34" charset="0"/>
                <a:ea typeface="Calibri" panose="020F0502020204030204" pitchFamily="34" charset="0"/>
                <a:cs typeface="Calibri" panose="020F0502020204030204" pitchFamily="34" charset="0"/>
              </a:rPr>
              <a:t>Although you may obtain a patent for an improvement to an existing invention, keep in mind that the original patent may still be in force. If this is the case, manufacturing or marketing the product with your improvement may be an infringement of the original patent. This situation is often resolved by agreement between the patentees (the people who own the patents) to grant licenses to each other. </a:t>
            </a:r>
            <a:br>
              <a:rPr lang="en-CA" sz="1400" dirty="0">
                <a:latin typeface="Univers Condensed Light" panose="020B0306020202040204" pitchFamily="34" charset="0"/>
                <a:ea typeface="Calibri" panose="020F0502020204030204" pitchFamily="34" charset="0"/>
                <a:cs typeface="Calibri" panose="020F0502020204030204" pitchFamily="34" charset="0"/>
              </a:rPr>
            </a:br>
            <a:br>
              <a:rPr lang="en-CA" sz="1400" dirty="0">
                <a:latin typeface="Univers Condensed Light" panose="020B0306020202040204" pitchFamily="34" charset="0"/>
                <a:ea typeface="Calibri" panose="020F0502020204030204" pitchFamily="34" charset="0"/>
                <a:cs typeface="Calibri" panose="020F0502020204030204" pitchFamily="34" charset="0"/>
              </a:rPr>
            </a:br>
            <a: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Who is responsible for patenting?</a:t>
            </a:r>
            <a:b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br>
            <a:r>
              <a:rPr lang="en-CA" sz="1400" dirty="0">
                <a:latin typeface="Univers Condensed Light" panose="020B0306020202040204" pitchFamily="34" charset="0"/>
                <a:ea typeface="Calibri" panose="020F0502020204030204" pitchFamily="34" charset="0"/>
                <a:cs typeface="Calibri" panose="020F0502020204030204" pitchFamily="34" charset="0"/>
              </a:rPr>
              <a:t>MILO will work with inventors and outside patent counsel to draft patent applications and responses to worldwide patent offices.  MILO will select the patent practitioners, oversee patent prosecution and pay patent-related expenses, so long as the IP rights remain with the university.</a:t>
            </a:r>
          </a:p>
        </p:txBody>
      </p:sp>
      <p:cxnSp>
        <p:nvCxnSpPr>
          <p:cNvPr id="5" name="Straight Connector 4">
            <a:extLst>
              <a:ext uri="{FF2B5EF4-FFF2-40B4-BE49-F238E27FC236}">
                <a16:creationId xmlns:a16="http://schemas.microsoft.com/office/drawing/2014/main" id="{279B5A00-DB05-40A1-A41B-D445BD3FEF5B}"/>
              </a:ext>
            </a:extLst>
          </p:cNvPr>
          <p:cNvCxnSpPr>
            <a:cxnSpLocks/>
          </p:cNvCxnSpPr>
          <p:nvPr/>
        </p:nvCxnSpPr>
        <p:spPr>
          <a:xfrm>
            <a:off x="0" y="1015999"/>
            <a:ext cx="6607627" cy="0"/>
          </a:xfrm>
          <a:prstGeom prst="line">
            <a:avLst/>
          </a:prstGeom>
          <a:ln w="28575">
            <a:solidFill>
              <a:srgbClr val="5E6A7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0E0D8D05-623A-4D6B-A240-05940E3BF902}"/>
              </a:ext>
            </a:extLst>
          </p:cNvPr>
          <p:cNvSpPr txBox="1"/>
          <p:nvPr/>
        </p:nvSpPr>
        <p:spPr>
          <a:xfrm>
            <a:off x="5353538" y="144863"/>
            <a:ext cx="1303626" cy="871136"/>
          </a:xfrm>
          <a:prstGeom prst="rect">
            <a:avLst/>
          </a:prstGeom>
          <a:noFill/>
        </p:spPr>
        <p:txBody>
          <a:bodyPr wrap="none" rtlCol="0">
            <a:spAutoFit/>
          </a:bodyPr>
          <a:lstStyle/>
          <a:p>
            <a:pPr algn="r">
              <a:lnSpc>
                <a:spcPct val="80000"/>
              </a:lnSpc>
            </a:pPr>
            <a:r>
              <a:rPr lang="en-CA" sz="1050" cap="small" dirty="0"/>
              <a:t>table of contents</a:t>
            </a:r>
            <a:br>
              <a:rPr lang="en-CA" sz="1050" cap="small" dirty="0"/>
            </a:br>
            <a:r>
              <a:rPr lang="en-CA" sz="1050" cap="small" dirty="0"/>
              <a:t>introduction</a:t>
            </a:r>
            <a:br>
              <a:rPr lang="en-CA" sz="1050" cap="small" dirty="0"/>
            </a:br>
            <a:r>
              <a:rPr lang="en-CA" sz="1050" cap="small" dirty="0"/>
              <a:t>technology transfer</a:t>
            </a:r>
            <a:br>
              <a:rPr lang="en-CA" sz="1050" cap="small" dirty="0">
                <a:solidFill>
                  <a:srgbClr val="7A003C"/>
                </a:solidFill>
              </a:rPr>
            </a:br>
            <a:r>
              <a:rPr lang="en-CA" sz="1050" cap="small" dirty="0">
                <a:solidFill>
                  <a:srgbClr val="6C0036"/>
                </a:solidFill>
              </a:rPr>
              <a:t>intellectual property</a:t>
            </a:r>
          </a:p>
          <a:p>
            <a:pPr algn="r">
              <a:lnSpc>
                <a:spcPct val="80000"/>
              </a:lnSpc>
            </a:pPr>
            <a:r>
              <a:rPr lang="en-CA" sz="1050" cap="small" dirty="0"/>
              <a:t>commercialization</a:t>
            </a:r>
          </a:p>
          <a:p>
            <a:pPr algn="r">
              <a:lnSpc>
                <a:spcPct val="80000"/>
              </a:lnSpc>
            </a:pPr>
            <a:r>
              <a:rPr lang="en-CA" sz="1050" cap="small" dirty="0"/>
              <a:t>resources</a:t>
            </a:r>
          </a:p>
        </p:txBody>
      </p:sp>
      <p:sp>
        <p:nvSpPr>
          <p:cNvPr id="7" name="Rectangle 6">
            <a:extLst>
              <a:ext uri="{FF2B5EF4-FFF2-40B4-BE49-F238E27FC236}">
                <a16:creationId xmlns:a16="http://schemas.microsoft.com/office/drawing/2014/main" id="{1A2E18B6-7FA4-4564-B2B6-3A8E138A458C}"/>
              </a:ext>
            </a:extLst>
          </p:cNvPr>
          <p:cNvSpPr/>
          <p:nvPr/>
        </p:nvSpPr>
        <p:spPr>
          <a:xfrm>
            <a:off x="200836" y="669180"/>
            <a:ext cx="1662186" cy="369332"/>
          </a:xfrm>
          <a:prstGeom prst="rect">
            <a:avLst/>
          </a:prstGeom>
        </p:spPr>
        <p:txBody>
          <a:bodyPr wrap="none">
            <a:spAutoFit/>
          </a:bodyPr>
          <a:lstStyle/>
          <a:p>
            <a:r>
              <a:rPr lang="en-CA" cap="small" dirty="0"/>
              <a:t>inventor’s guide</a:t>
            </a:r>
            <a:endParaRPr lang="en-CA" dirty="0"/>
          </a:p>
        </p:txBody>
      </p:sp>
      <p:sp>
        <p:nvSpPr>
          <p:cNvPr id="10" name="Rectangle 9">
            <a:extLst>
              <a:ext uri="{FF2B5EF4-FFF2-40B4-BE49-F238E27FC236}">
                <a16:creationId xmlns:a16="http://schemas.microsoft.com/office/drawing/2014/main" id="{56E0F251-95CC-4E13-87BE-9D20FFD616A7}"/>
              </a:ext>
            </a:extLst>
          </p:cNvPr>
          <p:cNvSpPr/>
          <p:nvPr/>
        </p:nvSpPr>
        <p:spPr>
          <a:xfrm>
            <a:off x="0" y="1236529"/>
            <a:ext cx="1662186" cy="64321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ectangle 10">
            <a:extLst>
              <a:ext uri="{FF2B5EF4-FFF2-40B4-BE49-F238E27FC236}">
                <a16:creationId xmlns:a16="http://schemas.microsoft.com/office/drawing/2014/main" id="{22D7E489-2678-4D09-B9EE-B3D11F6B5BB2}"/>
              </a:ext>
            </a:extLst>
          </p:cNvPr>
          <p:cNvSpPr/>
          <p:nvPr/>
        </p:nvSpPr>
        <p:spPr>
          <a:xfrm>
            <a:off x="200836" y="1326500"/>
            <a:ext cx="1242648" cy="463268"/>
          </a:xfrm>
          <a:prstGeom prst="rect">
            <a:avLst/>
          </a:prstGeom>
        </p:spPr>
        <p:txBody>
          <a:bodyPr wrap="none">
            <a:spAutoFit/>
          </a:bodyPr>
          <a:lstStyle/>
          <a:p>
            <a:pPr>
              <a:lnSpc>
                <a:spcPct val="107000"/>
              </a:lnSpc>
              <a:spcAft>
                <a:spcPts val="800"/>
              </a:spcAft>
            </a:pPr>
            <a:r>
              <a:rPr lang="en-CA" sz="2400"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PATENTS</a:t>
            </a:r>
          </a:p>
        </p:txBody>
      </p:sp>
      <p:grpSp>
        <p:nvGrpSpPr>
          <p:cNvPr id="9" name="Group 8">
            <a:extLst>
              <a:ext uri="{FF2B5EF4-FFF2-40B4-BE49-F238E27FC236}">
                <a16:creationId xmlns:a16="http://schemas.microsoft.com/office/drawing/2014/main" id="{50818758-349D-45F4-8C4F-DD733524975E}"/>
              </a:ext>
            </a:extLst>
          </p:cNvPr>
          <p:cNvGrpSpPr/>
          <p:nvPr/>
        </p:nvGrpSpPr>
        <p:grpSpPr>
          <a:xfrm>
            <a:off x="2583782" y="813620"/>
            <a:ext cx="1690435" cy="1690435"/>
            <a:chOff x="2583782" y="813620"/>
            <a:chExt cx="1690435" cy="1690435"/>
          </a:xfrm>
        </p:grpSpPr>
        <p:pic>
          <p:nvPicPr>
            <p:cNvPr id="3" name="Picture 2">
              <a:extLst>
                <a:ext uri="{FF2B5EF4-FFF2-40B4-BE49-F238E27FC236}">
                  <a16:creationId xmlns:a16="http://schemas.microsoft.com/office/drawing/2014/main" id="{02916681-527A-4D16-B310-87B8F5F1EE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3782" y="813620"/>
              <a:ext cx="1690435" cy="1690435"/>
            </a:xfrm>
            <a:prstGeom prst="rect">
              <a:avLst/>
            </a:prstGeom>
          </p:spPr>
        </p:pic>
        <p:sp>
          <p:nvSpPr>
            <p:cNvPr id="8" name="Oval 7">
              <a:extLst>
                <a:ext uri="{FF2B5EF4-FFF2-40B4-BE49-F238E27FC236}">
                  <a16:creationId xmlns:a16="http://schemas.microsoft.com/office/drawing/2014/main" id="{0619F40E-0120-4245-85DF-7408787BE9B6}"/>
                </a:ext>
              </a:extLst>
            </p:cNvPr>
            <p:cNvSpPr/>
            <p:nvPr/>
          </p:nvSpPr>
          <p:spPr>
            <a:xfrm>
              <a:off x="3322292" y="1738312"/>
              <a:ext cx="213413" cy="217487"/>
            </a:xfrm>
            <a:prstGeom prst="ellipse">
              <a:avLst/>
            </a:prstGeom>
            <a:solidFill>
              <a:srgbClr val="FDAF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2" name="Slide Number Placeholder 11">
            <a:extLst>
              <a:ext uri="{FF2B5EF4-FFF2-40B4-BE49-F238E27FC236}">
                <a16:creationId xmlns:a16="http://schemas.microsoft.com/office/drawing/2014/main" id="{3AEB407F-B90D-4AC8-AFEF-6A85D0361D91}"/>
              </a:ext>
            </a:extLst>
          </p:cNvPr>
          <p:cNvSpPr>
            <a:spLocks noGrp="1"/>
          </p:cNvSpPr>
          <p:nvPr>
            <p:ph type="sldNum" sz="quarter" idx="12"/>
          </p:nvPr>
        </p:nvSpPr>
        <p:spPr/>
        <p:txBody>
          <a:bodyPr/>
          <a:lstStyle/>
          <a:p>
            <a:fld id="{8D4A9480-5170-4CA3-9C5E-9EB35A6FF05B}" type="slidenum">
              <a:rPr lang="en-CA" smtClean="0"/>
              <a:t>15</a:t>
            </a:fld>
            <a:endParaRPr lang="en-CA"/>
          </a:p>
        </p:txBody>
      </p:sp>
      <p:sp>
        <p:nvSpPr>
          <p:cNvPr id="13" name="Rectangle 12">
            <a:extLst>
              <a:ext uri="{FF2B5EF4-FFF2-40B4-BE49-F238E27FC236}">
                <a16:creationId xmlns:a16="http://schemas.microsoft.com/office/drawing/2014/main" id="{C3C28A75-2A99-4E1D-AABE-2AB0CC498C1E}"/>
              </a:ext>
            </a:extLst>
          </p:cNvPr>
          <p:cNvSpPr/>
          <p:nvPr/>
        </p:nvSpPr>
        <p:spPr>
          <a:xfrm>
            <a:off x="0" y="1879275"/>
            <a:ext cx="317446" cy="7264726"/>
          </a:xfrm>
          <a:prstGeom prst="rect">
            <a:avLst/>
          </a:prstGeom>
          <a:solidFill>
            <a:srgbClr val="FDAF31">
              <a:alpha val="5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4208381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F7B61FF-10C9-4780-9943-97C83972752F}"/>
              </a:ext>
            </a:extLst>
          </p:cNvPr>
          <p:cNvSpPr/>
          <p:nvPr/>
        </p:nvSpPr>
        <p:spPr>
          <a:xfrm>
            <a:off x="398224" y="2100269"/>
            <a:ext cx="6258940" cy="5881546"/>
          </a:xfrm>
          <a:prstGeom prst="rect">
            <a:avLst/>
          </a:prstGeom>
        </p:spPr>
        <p:txBody>
          <a:bodyPr wrap="square">
            <a:spAutoFit/>
          </a:bodyPr>
          <a:lstStyle/>
          <a:p>
            <a:pPr>
              <a:lnSpc>
                <a:spcPct val="107000"/>
              </a:lnSpc>
              <a:spcAft>
                <a:spcPts val="800"/>
              </a:spcAft>
            </a:pPr>
            <a: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What is the patenting process? </a:t>
            </a:r>
            <a:br>
              <a:rPr lang="en-CA" sz="1400" u="sng" dirty="0">
                <a:latin typeface="Univers Condensed Light" panose="020B0306020202040204" pitchFamily="34" charset="0"/>
                <a:ea typeface="Calibri" panose="020F0502020204030204" pitchFamily="34" charset="0"/>
                <a:cs typeface="Calibri" panose="020F0502020204030204" pitchFamily="34" charset="0"/>
              </a:rPr>
            </a:br>
            <a:r>
              <a:rPr lang="en-CA" sz="1400" dirty="0">
                <a:latin typeface="Univers Condensed Light" panose="020B0306020202040204" pitchFamily="34" charset="0"/>
                <a:ea typeface="Calibri" panose="020F0502020204030204" pitchFamily="34" charset="0"/>
                <a:cs typeface="Calibri" panose="020F0502020204030204" pitchFamily="34" charset="0"/>
              </a:rPr>
              <a:t>There are two types of patent applications: provisional (less formal) and non-provisional (formal) patent applications. Both are described below. Filing a patent application means preparing a formal application and asking the Commissioner of Patents to grant you a patent. When an application is filed, the patent practitioner will ask the inventor(s) to sign a declaration (an oath stating that you are an inventor) and an Assignment, which confirms the inventor’s assignment of the patent to McMaster.</a:t>
            </a:r>
          </a:p>
          <a:p>
            <a:pPr>
              <a:lnSpc>
                <a:spcPct val="107000"/>
              </a:lnSpc>
              <a:spcAft>
                <a:spcPts val="800"/>
              </a:spcAft>
            </a:pPr>
            <a:r>
              <a:rPr lang="en-CA" sz="1400" dirty="0">
                <a:latin typeface="Univers Condensed Light" panose="020B0306020202040204" pitchFamily="34" charset="0"/>
                <a:ea typeface="Calibri" panose="020F0502020204030204" pitchFamily="34" charset="0"/>
                <a:cs typeface="Calibri" panose="020F0502020204030204" pitchFamily="34" charset="0"/>
              </a:rPr>
              <a:t>Depending on the technology, the patent practitioner will receive written notice from the patent office as to whether the patent application and its claims have been accepted by the patent office. It is not unusual for the patent office to reject an application because questions need to be clarified or the claims are not patentable for a variety of reasons. For example, the examiner may find previous patents or publications that show features of one or more claims in your application. Or, the examiner may feel some claims would be obvious to a person with ordinary skills in the field. The examiner’s objections will be outlined in a report or letter called a “Patent Office Action,” which will list the objections and set a date for you to reply. The action may object to your whole application, or it may ask for changes to the claims. If the application is rejected, a written response must be filed within the period that the examiner specifies, usually within three to six months. The claims can be amended or a defence of the claims provided.</a:t>
            </a:r>
          </a:p>
          <a:p>
            <a:pPr>
              <a:lnSpc>
                <a:spcPct val="107000"/>
              </a:lnSpc>
              <a:spcAft>
                <a:spcPts val="800"/>
              </a:spcAft>
            </a:pPr>
            <a:r>
              <a:rPr lang="en-CA" sz="1400" dirty="0">
                <a:latin typeface="Univers Condensed Light" panose="020B0306020202040204" pitchFamily="34" charset="0"/>
                <a:ea typeface="Calibri" panose="020F0502020204030204" pitchFamily="34" charset="0"/>
                <a:cs typeface="Calibri" panose="020F0502020204030204" pitchFamily="34" charset="0"/>
              </a:rPr>
              <a:t>During this process, referred to as “patent prosecution,” input from the inventor(s) is essential. Inventors are in the best position to provide an understanding of the technical aspects of the invention or the prior art cited against the application. A successful end to prosecution is a “notice of allowance” informing you that your application is allowable. This process may take several years.</a:t>
            </a:r>
          </a:p>
        </p:txBody>
      </p:sp>
      <p:cxnSp>
        <p:nvCxnSpPr>
          <p:cNvPr id="5" name="Straight Connector 4">
            <a:extLst>
              <a:ext uri="{FF2B5EF4-FFF2-40B4-BE49-F238E27FC236}">
                <a16:creationId xmlns:a16="http://schemas.microsoft.com/office/drawing/2014/main" id="{9DCC9306-DFC1-4F51-AF8B-968C5B7C9D26}"/>
              </a:ext>
            </a:extLst>
          </p:cNvPr>
          <p:cNvCxnSpPr>
            <a:cxnSpLocks/>
          </p:cNvCxnSpPr>
          <p:nvPr/>
        </p:nvCxnSpPr>
        <p:spPr>
          <a:xfrm>
            <a:off x="0" y="1015999"/>
            <a:ext cx="6607627" cy="0"/>
          </a:xfrm>
          <a:prstGeom prst="line">
            <a:avLst/>
          </a:prstGeom>
          <a:ln w="28575">
            <a:solidFill>
              <a:srgbClr val="5E6A7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C3D4F9F0-987E-4083-A8B5-F43188872FE5}"/>
              </a:ext>
            </a:extLst>
          </p:cNvPr>
          <p:cNvSpPr txBox="1"/>
          <p:nvPr/>
        </p:nvSpPr>
        <p:spPr>
          <a:xfrm>
            <a:off x="5353538" y="144863"/>
            <a:ext cx="1303626" cy="871136"/>
          </a:xfrm>
          <a:prstGeom prst="rect">
            <a:avLst/>
          </a:prstGeom>
          <a:noFill/>
        </p:spPr>
        <p:txBody>
          <a:bodyPr wrap="none" rtlCol="0">
            <a:spAutoFit/>
          </a:bodyPr>
          <a:lstStyle/>
          <a:p>
            <a:pPr algn="r">
              <a:lnSpc>
                <a:spcPct val="80000"/>
              </a:lnSpc>
            </a:pPr>
            <a:r>
              <a:rPr lang="en-CA" sz="1050" cap="small" dirty="0"/>
              <a:t>table of contents</a:t>
            </a:r>
            <a:br>
              <a:rPr lang="en-CA" sz="1050" cap="small" dirty="0"/>
            </a:br>
            <a:r>
              <a:rPr lang="en-CA" sz="1050" cap="small" dirty="0"/>
              <a:t>introduction</a:t>
            </a:r>
            <a:br>
              <a:rPr lang="en-CA" sz="1050" cap="small" dirty="0"/>
            </a:br>
            <a:r>
              <a:rPr lang="en-CA" sz="1050" cap="small" dirty="0"/>
              <a:t>technology transfer</a:t>
            </a:r>
            <a:br>
              <a:rPr lang="en-CA" sz="1050" cap="small" dirty="0">
                <a:solidFill>
                  <a:srgbClr val="7A003C"/>
                </a:solidFill>
              </a:rPr>
            </a:br>
            <a:r>
              <a:rPr lang="en-CA" sz="1050" cap="small" dirty="0">
                <a:solidFill>
                  <a:srgbClr val="6C0036"/>
                </a:solidFill>
              </a:rPr>
              <a:t>intellectual property</a:t>
            </a:r>
          </a:p>
          <a:p>
            <a:pPr algn="r">
              <a:lnSpc>
                <a:spcPct val="80000"/>
              </a:lnSpc>
            </a:pPr>
            <a:r>
              <a:rPr lang="en-CA" sz="1050" cap="small" dirty="0"/>
              <a:t>commercialization</a:t>
            </a:r>
          </a:p>
          <a:p>
            <a:pPr algn="r">
              <a:lnSpc>
                <a:spcPct val="80000"/>
              </a:lnSpc>
            </a:pPr>
            <a:r>
              <a:rPr lang="en-CA" sz="1050" cap="small" dirty="0"/>
              <a:t>resources</a:t>
            </a:r>
          </a:p>
        </p:txBody>
      </p:sp>
      <p:sp>
        <p:nvSpPr>
          <p:cNvPr id="7" name="Rectangle 6">
            <a:extLst>
              <a:ext uri="{FF2B5EF4-FFF2-40B4-BE49-F238E27FC236}">
                <a16:creationId xmlns:a16="http://schemas.microsoft.com/office/drawing/2014/main" id="{B401613E-53B2-48B4-9A84-9523AD6ED950}"/>
              </a:ext>
            </a:extLst>
          </p:cNvPr>
          <p:cNvSpPr/>
          <p:nvPr/>
        </p:nvSpPr>
        <p:spPr>
          <a:xfrm>
            <a:off x="200836" y="669180"/>
            <a:ext cx="1662186" cy="369332"/>
          </a:xfrm>
          <a:prstGeom prst="rect">
            <a:avLst/>
          </a:prstGeom>
        </p:spPr>
        <p:txBody>
          <a:bodyPr wrap="none">
            <a:spAutoFit/>
          </a:bodyPr>
          <a:lstStyle/>
          <a:p>
            <a:r>
              <a:rPr lang="en-CA" cap="small" dirty="0"/>
              <a:t>inventor’s guide</a:t>
            </a:r>
            <a:endParaRPr lang="en-CA" dirty="0"/>
          </a:p>
        </p:txBody>
      </p:sp>
      <p:sp>
        <p:nvSpPr>
          <p:cNvPr id="8" name="Rectangle 7">
            <a:extLst>
              <a:ext uri="{FF2B5EF4-FFF2-40B4-BE49-F238E27FC236}">
                <a16:creationId xmlns:a16="http://schemas.microsoft.com/office/drawing/2014/main" id="{80C9D453-A269-49D0-B075-73CC7856837E}"/>
              </a:ext>
            </a:extLst>
          </p:cNvPr>
          <p:cNvSpPr/>
          <p:nvPr/>
        </p:nvSpPr>
        <p:spPr>
          <a:xfrm>
            <a:off x="0" y="1236529"/>
            <a:ext cx="1662186" cy="64321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a:extLst>
              <a:ext uri="{FF2B5EF4-FFF2-40B4-BE49-F238E27FC236}">
                <a16:creationId xmlns:a16="http://schemas.microsoft.com/office/drawing/2014/main" id="{2E98EDAA-A644-4BAD-9E02-A291338C363D}"/>
              </a:ext>
            </a:extLst>
          </p:cNvPr>
          <p:cNvSpPr/>
          <p:nvPr/>
        </p:nvSpPr>
        <p:spPr>
          <a:xfrm>
            <a:off x="200836" y="1326500"/>
            <a:ext cx="1242648" cy="463268"/>
          </a:xfrm>
          <a:prstGeom prst="rect">
            <a:avLst/>
          </a:prstGeom>
        </p:spPr>
        <p:txBody>
          <a:bodyPr wrap="none">
            <a:spAutoFit/>
          </a:bodyPr>
          <a:lstStyle/>
          <a:p>
            <a:pPr>
              <a:lnSpc>
                <a:spcPct val="107000"/>
              </a:lnSpc>
              <a:spcAft>
                <a:spcPts val="800"/>
              </a:spcAft>
            </a:pPr>
            <a:r>
              <a:rPr lang="en-CA" sz="2400"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PATENTS</a:t>
            </a:r>
          </a:p>
        </p:txBody>
      </p:sp>
      <p:sp>
        <p:nvSpPr>
          <p:cNvPr id="2" name="Slide Number Placeholder 1">
            <a:extLst>
              <a:ext uri="{FF2B5EF4-FFF2-40B4-BE49-F238E27FC236}">
                <a16:creationId xmlns:a16="http://schemas.microsoft.com/office/drawing/2014/main" id="{533A8479-685D-4533-84AD-799509CCA0B6}"/>
              </a:ext>
            </a:extLst>
          </p:cNvPr>
          <p:cNvSpPr>
            <a:spLocks noGrp="1"/>
          </p:cNvSpPr>
          <p:nvPr>
            <p:ph type="sldNum" sz="quarter" idx="12"/>
          </p:nvPr>
        </p:nvSpPr>
        <p:spPr/>
        <p:txBody>
          <a:bodyPr/>
          <a:lstStyle/>
          <a:p>
            <a:fld id="{8D4A9480-5170-4CA3-9C5E-9EB35A6FF05B}" type="slidenum">
              <a:rPr lang="en-CA" smtClean="0"/>
              <a:t>16</a:t>
            </a:fld>
            <a:endParaRPr lang="en-CA"/>
          </a:p>
        </p:txBody>
      </p:sp>
      <p:sp>
        <p:nvSpPr>
          <p:cNvPr id="13" name="Rectangle 12">
            <a:extLst>
              <a:ext uri="{FF2B5EF4-FFF2-40B4-BE49-F238E27FC236}">
                <a16:creationId xmlns:a16="http://schemas.microsoft.com/office/drawing/2014/main" id="{D861B486-5303-49BF-A10C-28AAA4D9D995}"/>
              </a:ext>
            </a:extLst>
          </p:cNvPr>
          <p:cNvSpPr/>
          <p:nvPr/>
        </p:nvSpPr>
        <p:spPr>
          <a:xfrm>
            <a:off x="0" y="1879275"/>
            <a:ext cx="317446" cy="7264726"/>
          </a:xfrm>
          <a:prstGeom prst="rect">
            <a:avLst/>
          </a:prstGeom>
          <a:solidFill>
            <a:srgbClr val="FDAF31">
              <a:alpha val="5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338148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Straight Connector 42">
            <a:extLst>
              <a:ext uri="{FF2B5EF4-FFF2-40B4-BE49-F238E27FC236}">
                <a16:creationId xmlns:a16="http://schemas.microsoft.com/office/drawing/2014/main" id="{6D3E1B3F-4921-4003-A987-472D14044CF5}"/>
              </a:ext>
            </a:extLst>
          </p:cNvPr>
          <p:cNvCxnSpPr>
            <a:cxnSpLocks/>
          </p:cNvCxnSpPr>
          <p:nvPr/>
        </p:nvCxnSpPr>
        <p:spPr>
          <a:xfrm flipH="1">
            <a:off x="4242690" y="7977035"/>
            <a:ext cx="791811" cy="0"/>
          </a:xfrm>
          <a:prstGeom prst="line">
            <a:avLst/>
          </a:prstGeom>
          <a:ln w="123825">
            <a:solidFill>
              <a:srgbClr val="FDAF3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2C3DFA2F-AFF8-4A2B-8DF4-84DFBF544C93}"/>
              </a:ext>
            </a:extLst>
          </p:cNvPr>
          <p:cNvCxnSpPr>
            <a:cxnSpLocks/>
          </p:cNvCxnSpPr>
          <p:nvPr/>
        </p:nvCxnSpPr>
        <p:spPr>
          <a:xfrm flipH="1">
            <a:off x="4227633" y="6657398"/>
            <a:ext cx="791811" cy="0"/>
          </a:xfrm>
          <a:prstGeom prst="line">
            <a:avLst/>
          </a:prstGeom>
          <a:ln w="123825">
            <a:solidFill>
              <a:srgbClr val="FDAF3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AA3C22F8-8AC1-472C-A6CB-240CAD1E3336}"/>
              </a:ext>
            </a:extLst>
          </p:cNvPr>
          <p:cNvCxnSpPr>
            <a:cxnSpLocks/>
          </p:cNvCxnSpPr>
          <p:nvPr/>
        </p:nvCxnSpPr>
        <p:spPr>
          <a:xfrm flipH="1">
            <a:off x="1925901" y="7992455"/>
            <a:ext cx="791811" cy="0"/>
          </a:xfrm>
          <a:prstGeom prst="line">
            <a:avLst/>
          </a:prstGeom>
          <a:ln w="123825">
            <a:solidFill>
              <a:srgbClr val="FDAF3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45DBD72-8DEE-41E7-BB21-4CFB0977F72C}"/>
              </a:ext>
            </a:extLst>
          </p:cNvPr>
          <p:cNvCxnSpPr>
            <a:cxnSpLocks/>
          </p:cNvCxnSpPr>
          <p:nvPr/>
        </p:nvCxnSpPr>
        <p:spPr>
          <a:xfrm flipV="1">
            <a:off x="3425897" y="4439193"/>
            <a:ext cx="0" cy="2222050"/>
          </a:xfrm>
          <a:prstGeom prst="line">
            <a:avLst/>
          </a:prstGeom>
          <a:ln w="123825">
            <a:solidFill>
              <a:srgbClr val="FDAF3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50702DF6-03FB-474C-9837-3B027F9C4270}"/>
              </a:ext>
            </a:extLst>
          </p:cNvPr>
          <p:cNvCxnSpPr>
            <a:cxnSpLocks/>
          </p:cNvCxnSpPr>
          <p:nvPr/>
        </p:nvCxnSpPr>
        <p:spPr>
          <a:xfrm flipH="1">
            <a:off x="1925902" y="6672818"/>
            <a:ext cx="791811" cy="0"/>
          </a:xfrm>
          <a:prstGeom prst="line">
            <a:avLst/>
          </a:prstGeom>
          <a:ln w="123825">
            <a:solidFill>
              <a:srgbClr val="FDAF3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294467E-0234-4993-B2D5-F831CE8980B4}"/>
              </a:ext>
            </a:extLst>
          </p:cNvPr>
          <p:cNvCxnSpPr>
            <a:cxnSpLocks/>
          </p:cNvCxnSpPr>
          <p:nvPr/>
        </p:nvCxnSpPr>
        <p:spPr>
          <a:xfrm flipV="1">
            <a:off x="1268987" y="6847165"/>
            <a:ext cx="0" cy="835120"/>
          </a:xfrm>
          <a:prstGeom prst="line">
            <a:avLst/>
          </a:prstGeom>
          <a:ln w="123825">
            <a:solidFill>
              <a:srgbClr val="FDAF3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573B09B6-DA5C-4C37-A5DD-7B5D320D276A}"/>
              </a:ext>
            </a:extLst>
          </p:cNvPr>
          <p:cNvCxnSpPr>
            <a:cxnSpLocks/>
          </p:cNvCxnSpPr>
          <p:nvPr/>
        </p:nvCxnSpPr>
        <p:spPr>
          <a:xfrm flipH="1" flipV="1">
            <a:off x="1268986" y="4663028"/>
            <a:ext cx="1" cy="1858771"/>
          </a:xfrm>
          <a:prstGeom prst="line">
            <a:avLst/>
          </a:prstGeom>
          <a:ln w="123825">
            <a:solidFill>
              <a:srgbClr val="FDAF3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95A25C61-C5B9-4AB4-9836-1EC4D762A278}"/>
              </a:ext>
            </a:extLst>
          </p:cNvPr>
          <p:cNvCxnSpPr>
            <a:cxnSpLocks/>
          </p:cNvCxnSpPr>
          <p:nvPr/>
        </p:nvCxnSpPr>
        <p:spPr>
          <a:xfrm flipV="1">
            <a:off x="1268987" y="4245468"/>
            <a:ext cx="0" cy="835120"/>
          </a:xfrm>
          <a:prstGeom prst="line">
            <a:avLst/>
          </a:prstGeom>
          <a:ln w="123825">
            <a:solidFill>
              <a:srgbClr val="FDAF3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5EAEB4D-B8BB-4E61-ACA5-8F2B7202FFE9}"/>
              </a:ext>
            </a:extLst>
          </p:cNvPr>
          <p:cNvCxnSpPr>
            <a:cxnSpLocks/>
          </p:cNvCxnSpPr>
          <p:nvPr/>
        </p:nvCxnSpPr>
        <p:spPr>
          <a:xfrm flipV="1">
            <a:off x="5524031" y="2924024"/>
            <a:ext cx="0" cy="835120"/>
          </a:xfrm>
          <a:prstGeom prst="line">
            <a:avLst/>
          </a:prstGeom>
          <a:ln w="123825">
            <a:solidFill>
              <a:srgbClr val="FDAF3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FAF88F2-5125-4AFC-B74C-2A81639E0D01}"/>
              </a:ext>
            </a:extLst>
          </p:cNvPr>
          <p:cNvCxnSpPr>
            <a:cxnSpLocks/>
          </p:cNvCxnSpPr>
          <p:nvPr/>
        </p:nvCxnSpPr>
        <p:spPr>
          <a:xfrm>
            <a:off x="2213198" y="3998574"/>
            <a:ext cx="2601865" cy="5413"/>
          </a:xfrm>
          <a:prstGeom prst="line">
            <a:avLst/>
          </a:prstGeom>
          <a:ln w="123825">
            <a:solidFill>
              <a:srgbClr val="FDAF31"/>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093D20EE-34AB-4885-8EC2-3CDFF6C31AE4}"/>
              </a:ext>
            </a:extLst>
          </p:cNvPr>
          <p:cNvCxnSpPr>
            <a:cxnSpLocks/>
          </p:cNvCxnSpPr>
          <p:nvPr/>
        </p:nvCxnSpPr>
        <p:spPr>
          <a:xfrm>
            <a:off x="0" y="1015999"/>
            <a:ext cx="6607627" cy="0"/>
          </a:xfrm>
          <a:prstGeom prst="line">
            <a:avLst/>
          </a:prstGeom>
          <a:ln w="28575">
            <a:solidFill>
              <a:srgbClr val="5E6A7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BD1F0E1F-6252-4DBA-A1C4-E82F3766A380}"/>
              </a:ext>
            </a:extLst>
          </p:cNvPr>
          <p:cNvSpPr txBox="1"/>
          <p:nvPr/>
        </p:nvSpPr>
        <p:spPr>
          <a:xfrm>
            <a:off x="5353538" y="144863"/>
            <a:ext cx="1303626" cy="871136"/>
          </a:xfrm>
          <a:prstGeom prst="rect">
            <a:avLst/>
          </a:prstGeom>
          <a:noFill/>
        </p:spPr>
        <p:txBody>
          <a:bodyPr wrap="none" rtlCol="0">
            <a:spAutoFit/>
          </a:bodyPr>
          <a:lstStyle/>
          <a:p>
            <a:pPr algn="r">
              <a:lnSpc>
                <a:spcPct val="80000"/>
              </a:lnSpc>
            </a:pPr>
            <a:r>
              <a:rPr lang="en-CA" sz="1050" cap="small" dirty="0"/>
              <a:t>table of contents</a:t>
            </a:r>
            <a:br>
              <a:rPr lang="en-CA" sz="1050" cap="small" dirty="0"/>
            </a:br>
            <a:r>
              <a:rPr lang="en-CA" sz="1050" cap="small" dirty="0"/>
              <a:t>introduction</a:t>
            </a:r>
            <a:br>
              <a:rPr lang="en-CA" sz="1050" cap="small" dirty="0"/>
            </a:br>
            <a:r>
              <a:rPr lang="en-CA" sz="1050" cap="small" dirty="0"/>
              <a:t>technology transfer</a:t>
            </a:r>
            <a:br>
              <a:rPr lang="en-CA" sz="1050" cap="small" dirty="0">
                <a:solidFill>
                  <a:srgbClr val="7A003C"/>
                </a:solidFill>
              </a:rPr>
            </a:br>
            <a:r>
              <a:rPr lang="en-CA" sz="1050" cap="small" dirty="0">
                <a:solidFill>
                  <a:srgbClr val="6C0036"/>
                </a:solidFill>
              </a:rPr>
              <a:t>intellectual property</a:t>
            </a:r>
          </a:p>
          <a:p>
            <a:pPr algn="r">
              <a:lnSpc>
                <a:spcPct val="80000"/>
              </a:lnSpc>
            </a:pPr>
            <a:r>
              <a:rPr lang="en-CA" sz="1050" cap="small" dirty="0"/>
              <a:t>commercialization</a:t>
            </a:r>
          </a:p>
          <a:p>
            <a:pPr algn="r">
              <a:lnSpc>
                <a:spcPct val="80000"/>
              </a:lnSpc>
            </a:pPr>
            <a:r>
              <a:rPr lang="en-CA" sz="1050" cap="small" dirty="0"/>
              <a:t>resources</a:t>
            </a:r>
          </a:p>
        </p:txBody>
      </p:sp>
      <p:sp>
        <p:nvSpPr>
          <p:cNvPr id="6" name="Rectangle 5">
            <a:extLst>
              <a:ext uri="{FF2B5EF4-FFF2-40B4-BE49-F238E27FC236}">
                <a16:creationId xmlns:a16="http://schemas.microsoft.com/office/drawing/2014/main" id="{A119683A-8861-473C-8A3C-0586DAED63D6}"/>
              </a:ext>
            </a:extLst>
          </p:cNvPr>
          <p:cNvSpPr/>
          <p:nvPr/>
        </p:nvSpPr>
        <p:spPr>
          <a:xfrm>
            <a:off x="200836" y="669180"/>
            <a:ext cx="1662186" cy="369332"/>
          </a:xfrm>
          <a:prstGeom prst="rect">
            <a:avLst/>
          </a:prstGeom>
        </p:spPr>
        <p:txBody>
          <a:bodyPr wrap="none">
            <a:spAutoFit/>
          </a:bodyPr>
          <a:lstStyle/>
          <a:p>
            <a:r>
              <a:rPr lang="en-CA" cap="small" dirty="0"/>
              <a:t>inventor’s guide</a:t>
            </a:r>
            <a:endParaRPr lang="en-CA" dirty="0"/>
          </a:p>
        </p:txBody>
      </p:sp>
      <p:sp>
        <p:nvSpPr>
          <p:cNvPr id="7" name="Rectangle 6">
            <a:extLst>
              <a:ext uri="{FF2B5EF4-FFF2-40B4-BE49-F238E27FC236}">
                <a16:creationId xmlns:a16="http://schemas.microsoft.com/office/drawing/2014/main" id="{D4BC64EB-4E51-4102-97D1-EB058D1B8600}"/>
              </a:ext>
            </a:extLst>
          </p:cNvPr>
          <p:cNvSpPr/>
          <p:nvPr/>
        </p:nvSpPr>
        <p:spPr>
          <a:xfrm>
            <a:off x="0" y="1236529"/>
            <a:ext cx="1662186" cy="64321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ectangle 7">
            <a:extLst>
              <a:ext uri="{FF2B5EF4-FFF2-40B4-BE49-F238E27FC236}">
                <a16:creationId xmlns:a16="http://schemas.microsoft.com/office/drawing/2014/main" id="{AB06EB37-F8AF-43EB-A8F1-C06D141B9DA3}"/>
              </a:ext>
            </a:extLst>
          </p:cNvPr>
          <p:cNvSpPr/>
          <p:nvPr/>
        </p:nvSpPr>
        <p:spPr>
          <a:xfrm>
            <a:off x="200836" y="1326500"/>
            <a:ext cx="1242648" cy="463268"/>
          </a:xfrm>
          <a:prstGeom prst="rect">
            <a:avLst/>
          </a:prstGeom>
        </p:spPr>
        <p:txBody>
          <a:bodyPr wrap="none">
            <a:spAutoFit/>
          </a:bodyPr>
          <a:lstStyle/>
          <a:p>
            <a:pPr>
              <a:lnSpc>
                <a:spcPct val="107000"/>
              </a:lnSpc>
              <a:spcAft>
                <a:spcPts val="800"/>
              </a:spcAft>
            </a:pPr>
            <a:r>
              <a:rPr lang="en-CA" sz="2400"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PATENTS</a:t>
            </a:r>
          </a:p>
        </p:txBody>
      </p:sp>
      <p:sp>
        <p:nvSpPr>
          <p:cNvPr id="2" name="Slide Number Placeholder 1">
            <a:extLst>
              <a:ext uri="{FF2B5EF4-FFF2-40B4-BE49-F238E27FC236}">
                <a16:creationId xmlns:a16="http://schemas.microsoft.com/office/drawing/2014/main" id="{D71ADA54-80BA-48AC-B5D6-1B6EF83BF053}"/>
              </a:ext>
            </a:extLst>
          </p:cNvPr>
          <p:cNvSpPr>
            <a:spLocks noGrp="1"/>
          </p:cNvSpPr>
          <p:nvPr>
            <p:ph type="sldNum" sz="quarter" idx="12"/>
          </p:nvPr>
        </p:nvSpPr>
        <p:spPr>
          <a:xfrm>
            <a:off x="4843463" y="8475136"/>
            <a:ext cx="1543050" cy="486833"/>
          </a:xfrm>
        </p:spPr>
        <p:txBody>
          <a:bodyPr/>
          <a:lstStyle/>
          <a:p>
            <a:fld id="{8D4A9480-5170-4CA3-9C5E-9EB35A6FF05B}" type="slidenum">
              <a:rPr lang="en-CA" smtClean="0"/>
              <a:t>17</a:t>
            </a:fld>
            <a:endParaRPr lang="en-CA"/>
          </a:p>
        </p:txBody>
      </p:sp>
      <p:sp>
        <p:nvSpPr>
          <p:cNvPr id="3" name="Rectangle 2">
            <a:extLst>
              <a:ext uri="{FF2B5EF4-FFF2-40B4-BE49-F238E27FC236}">
                <a16:creationId xmlns:a16="http://schemas.microsoft.com/office/drawing/2014/main" id="{E88324B3-7E37-4766-86C6-9FBFFD43B242}"/>
              </a:ext>
            </a:extLst>
          </p:cNvPr>
          <p:cNvSpPr/>
          <p:nvPr/>
        </p:nvSpPr>
        <p:spPr>
          <a:xfrm>
            <a:off x="385216" y="2286818"/>
            <a:ext cx="1827982" cy="724234"/>
          </a:xfrm>
          <a:prstGeom prst="rect">
            <a:avLst/>
          </a:prstGeom>
          <a:solidFill>
            <a:srgbClr val="6C00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solidFill>
                  <a:schemeClr val="bg1"/>
                </a:solidFill>
                <a:latin typeface="Univers Condensed Light" panose="020B0306020202040204" pitchFamily="34" charset="0"/>
              </a:rPr>
              <a:t>File provisional application to preserve patent rights for one year</a:t>
            </a:r>
          </a:p>
        </p:txBody>
      </p:sp>
      <p:sp>
        <p:nvSpPr>
          <p:cNvPr id="10" name="Rectangle 9">
            <a:extLst>
              <a:ext uri="{FF2B5EF4-FFF2-40B4-BE49-F238E27FC236}">
                <a16:creationId xmlns:a16="http://schemas.microsoft.com/office/drawing/2014/main" id="{5F4D47E3-AD1F-4858-8F8D-B52BC77FC33A}"/>
              </a:ext>
            </a:extLst>
          </p:cNvPr>
          <p:cNvSpPr/>
          <p:nvPr/>
        </p:nvSpPr>
        <p:spPr>
          <a:xfrm>
            <a:off x="4638596" y="2281848"/>
            <a:ext cx="1798644" cy="729204"/>
          </a:xfrm>
          <a:prstGeom prst="rect">
            <a:avLst/>
          </a:prstGeom>
          <a:solidFill>
            <a:srgbClr val="6C00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solidFill>
                  <a:schemeClr val="bg1"/>
                </a:solidFill>
                <a:latin typeface="Univers Condensed Light" panose="020B0306020202040204" pitchFamily="34" charset="0"/>
              </a:rPr>
              <a:t>File non-provisional patent application</a:t>
            </a:r>
          </a:p>
        </p:txBody>
      </p:sp>
      <p:cxnSp>
        <p:nvCxnSpPr>
          <p:cNvPr id="13" name="Straight Connector 12">
            <a:extLst>
              <a:ext uri="{FF2B5EF4-FFF2-40B4-BE49-F238E27FC236}">
                <a16:creationId xmlns:a16="http://schemas.microsoft.com/office/drawing/2014/main" id="{D422F081-235F-4B29-8A49-1EB72FF1E5BF}"/>
              </a:ext>
            </a:extLst>
          </p:cNvPr>
          <p:cNvCxnSpPr>
            <a:cxnSpLocks/>
          </p:cNvCxnSpPr>
          <p:nvPr/>
        </p:nvCxnSpPr>
        <p:spPr>
          <a:xfrm flipV="1">
            <a:off x="2213198" y="2646450"/>
            <a:ext cx="2425398" cy="2485"/>
          </a:xfrm>
          <a:prstGeom prst="line">
            <a:avLst/>
          </a:prstGeom>
          <a:ln w="123825">
            <a:solidFill>
              <a:srgbClr val="FDAF31"/>
            </a:solidFill>
          </a:ln>
        </p:spPr>
        <p:style>
          <a:lnRef idx="1">
            <a:schemeClr val="accent1"/>
          </a:lnRef>
          <a:fillRef idx="0">
            <a:schemeClr val="accent1"/>
          </a:fillRef>
          <a:effectRef idx="0">
            <a:schemeClr val="accent1"/>
          </a:effectRef>
          <a:fontRef idx="minor">
            <a:schemeClr val="tx1"/>
          </a:fontRef>
        </p:style>
      </p:cxnSp>
      <p:sp>
        <p:nvSpPr>
          <p:cNvPr id="9" name="Rectangle: Rounded Corners 8">
            <a:extLst>
              <a:ext uri="{FF2B5EF4-FFF2-40B4-BE49-F238E27FC236}">
                <a16:creationId xmlns:a16="http://schemas.microsoft.com/office/drawing/2014/main" id="{EC49A735-4BBA-4952-AFEB-D463FF35949E}"/>
              </a:ext>
            </a:extLst>
          </p:cNvPr>
          <p:cNvSpPr/>
          <p:nvPr/>
        </p:nvSpPr>
        <p:spPr>
          <a:xfrm>
            <a:off x="2717713" y="2187614"/>
            <a:ext cx="1416368" cy="909429"/>
          </a:xfrm>
          <a:prstGeom prst="roundRect">
            <a:avLst/>
          </a:prstGeom>
          <a:solidFill>
            <a:srgbClr val="A2A2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solidFill>
                  <a:schemeClr val="tx1"/>
                </a:solidFill>
                <a:latin typeface="Univers Condensed Light" panose="020B0306020202040204" pitchFamily="34" charset="0"/>
              </a:rPr>
              <a:t>Determine whether to continue patent prosecution</a:t>
            </a:r>
          </a:p>
        </p:txBody>
      </p:sp>
      <p:sp>
        <p:nvSpPr>
          <p:cNvPr id="19" name="Rectangle 18">
            <a:extLst>
              <a:ext uri="{FF2B5EF4-FFF2-40B4-BE49-F238E27FC236}">
                <a16:creationId xmlns:a16="http://schemas.microsoft.com/office/drawing/2014/main" id="{15924BEB-AD57-4D23-A891-2969489FBB83}"/>
              </a:ext>
            </a:extLst>
          </p:cNvPr>
          <p:cNvSpPr/>
          <p:nvPr/>
        </p:nvSpPr>
        <p:spPr>
          <a:xfrm>
            <a:off x="4638596" y="3631486"/>
            <a:ext cx="1798644" cy="729204"/>
          </a:xfrm>
          <a:prstGeom prst="rect">
            <a:avLst/>
          </a:prstGeom>
          <a:solidFill>
            <a:srgbClr val="6C00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solidFill>
                  <a:schemeClr val="bg1"/>
                </a:solidFill>
                <a:latin typeface="Univers Condensed Light" panose="020B0306020202040204" pitchFamily="34" charset="0"/>
              </a:rPr>
              <a:t>Patent examiner </a:t>
            </a:r>
            <a:br>
              <a:rPr lang="en-CA" sz="1400" dirty="0">
                <a:solidFill>
                  <a:schemeClr val="bg1"/>
                </a:solidFill>
                <a:latin typeface="Univers Condensed Light" panose="020B0306020202040204" pitchFamily="34" charset="0"/>
              </a:rPr>
            </a:br>
            <a:r>
              <a:rPr lang="en-CA" sz="1400" dirty="0">
                <a:solidFill>
                  <a:schemeClr val="bg1"/>
                </a:solidFill>
                <a:latin typeface="Univers Condensed Light" panose="020B0306020202040204" pitchFamily="34" charset="0"/>
              </a:rPr>
              <a:t>reviews application</a:t>
            </a:r>
          </a:p>
        </p:txBody>
      </p:sp>
      <p:sp>
        <p:nvSpPr>
          <p:cNvPr id="20" name="Rectangle 19">
            <a:extLst>
              <a:ext uri="{FF2B5EF4-FFF2-40B4-BE49-F238E27FC236}">
                <a16:creationId xmlns:a16="http://schemas.microsoft.com/office/drawing/2014/main" id="{C351BD41-2589-4DF0-8E6E-D850E2649F0E}"/>
              </a:ext>
            </a:extLst>
          </p:cNvPr>
          <p:cNvSpPr/>
          <p:nvPr/>
        </p:nvSpPr>
        <p:spPr>
          <a:xfrm>
            <a:off x="414554" y="3635214"/>
            <a:ext cx="1798644" cy="729204"/>
          </a:xfrm>
          <a:prstGeom prst="rect">
            <a:avLst/>
          </a:prstGeom>
          <a:solidFill>
            <a:srgbClr val="6C00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solidFill>
                  <a:schemeClr val="bg1"/>
                </a:solidFill>
                <a:latin typeface="Univers Condensed Light" panose="020B0306020202040204" pitchFamily="34" charset="0"/>
              </a:rPr>
              <a:t>Patent examiner issues a non-final rejection</a:t>
            </a:r>
          </a:p>
        </p:txBody>
      </p:sp>
      <p:sp>
        <p:nvSpPr>
          <p:cNvPr id="21" name="Rectangle 20">
            <a:extLst>
              <a:ext uri="{FF2B5EF4-FFF2-40B4-BE49-F238E27FC236}">
                <a16:creationId xmlns:a16="http://schemas.microsoft.com/office/drawing/2014/main" id="{0D0CFF76-13F1-4C06-8962-92EE725A210F}"/>
              </a:ext>
            </a:extLst>
          </p:cNvPr>
          <p:cNvSpPr/>
          <p:nvPr/>
        </p:nvSpPr>
        <p:spPr>
          <a:xfrm>
            <a:off x="419824" y="4933985"/>
            <a:ext cx="1798644" cy="729204"/>
          </a:xfrm>
          <a:prstGeom prst="rect">
            <a:avLst/>
          </a:prstGeom>
          <a:solidFill>
            <a:srgbClr val="6C00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solidFill>
                  <a:schemeClr val="bg1"/>
                </a:solidFill>
                <a:latin typeface="Univers Condensed Light" panose="020B0306020202040204" pitchFamily="34" charset="0"/>
              </a:rPr>
              <a:t>Inventor and attorney present arguments or amended claims</a:t>
            </a:r>
          </a:p>
        </p:txBody>
      </p:sp>
      <p:sp>
        <p:nvSpPr>
          <p:cNvPr id="22" name="Rectangle: Rounded Corners 21">
            <a:extLst>
              <a:ext uri="{FF2B5EF4-FFF2-40B4-BE49-F238E27FC236}">
                <a16:creationId xmlns:a16="http://schemas.microsoft.com/office/drawing/2014/main" id="{B4700730-35D5-47A0-ADFA-592453C8893C}"/>
              </a:ext>
            </a:extLst>
          </p:cNvPr>
          <p:cNvSpPr/>
          <p:nvPr/>
        </p:nvSpPr>
        <p:spPr>
          <a:xfrm>
            <a:off x="2717713" y="3541339"/>
            <a:ext cx="1416368" cy="909429"/>
          </a:xfrm>
          <a:prstGeom prst="roundRect">
            <a:avLst/>
          </a:prstGeom>
          <a:solidFill>
            <a:srgbClr val="A2A2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solidFill>
                  <a:schemeClr val="tx1"/>
                </a:solidFill>
                <a:latin typeface="Univers Condensed Light" panose="020B0306020202040204" pitchFamily="34" charset="0"/>
              </a:rPr>
              <a:t>Is the invention patentable?</a:t>
            </a:r>
          </a:p>
        </p:txBody>
      </p:sp>
      <p:sp>
        <p:nvSpPr>
          <p:cNvPr id="27" name="Rectangle: Rounded Corners 26">
            <a:extLst>
              <a:ext uri="{FF2B5EF4-FFF2-40B4-BE49-F238E27FC236}">
                <a16:creationId xmlns:a16="http://schemas.microsoft.com/office/drawing/2014/main" id="{B7A925E0-5F27-4FA2-A851-D97FFB75A78F}"/>
              </a:ext>
            </a:extLst>
          </p:cNvPr>
          <p:cNvSpPr/>
          <p:nvPr/>
        </p:nvSpPr>
        <p:spPr>
          <a:xfrm>
            <a:off x="601734" y="6218104"/>
            <a:ext cx="1416368" cy="909429"/>
          </a:xfrm>
          <a:prstGeom prst="roundRect">
            <a:avLst/>
          </a:prstGeom>
          <a:solidFill>
            <a:srgbClr val="A2A2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solidFill>
                  <a:schemeClr val="tx1"/>
                </a:solidFill>
                <a:latin typeface="Univers Condensed Light" panose="020B0306020202040204" pitchFamily="34" charset="0"/>
              </a:rPr>
              <a:t>Is the invention patentable?</a:t>
            </a:r>
          </a:p>
        </p:txBody>
      </p:sp>
      <p:sp>
        <p:nvSpPr>
          <p:cNvPr id="29" name="Rectangle 28">
            <a:extLst>
              <a:ext uri="{FF2B5EF4-FFF2-40B4-BE49-F238E27FC236}">
                <a16:creationId xmlns:a16="http://schemas.microsoft.com/office/drawing/2014/main" id="{1CFF5842-8EDE-4D29-A644-E089F2649E89}"/>
              </a:ext>
            </a:extLst>
          </p:cNvPr>
          <p:cNvSpPr/>
          <p:nvPr/>
        </p:nvSpPr>
        <p:spPr>
          <a:xfrm>
            <a:off x="414554" y="7627853"/>
            <a:ext cx="1798644" cy="729204"/>
          </a:xfrm>
          <a:prstGeom prst="rect">
            <a:avLst/>
          </a:prstGeom>
          <a:solidFill>
            <a:srgbClr val="6C00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solidFill>
                  <a:schemeClr val="bg1"/>
                </a:solidFill>
                <a:latin typeface="Univers Condensed Light" panose="020B0306020202040204" pitchFamily="34" charset="0"/>
              </a:rPr>
              <a:t>Patent examiner issues a non-final rejection</a:t>
            </a:r>
          </a:p>
        </p:txBody>
      </p:sp>
      <p:sp>
        <p:nvSpPr>
          <p:cNvPr id="30" name="Rectangle 29">
            <a:extLst>
              <a:ext uri="{FF2B5EF4-FFF2-40B4-BE49-F238E27FC236}">
                <a16:creationId xmlns:a16="http://schemas.microsoft.com/office/drawing/2014/main" id="{95A67DF9-844F-4A41-A272-3DD25ABD5C63}"/>
              </a:ext>
            </a:extLst>
          </p:cNvPr>
          <p:cNvSpPr/>
          <p:nvPr/>
        </p:nvSpPr>
        <p:spPr>
          <a:xfrm>
            <a:off x="2526575" y="6308216"/>
            <a:ext cx="1798644" cy="729204"/>
          </a:xfrm>
          <a:prstGeom prst="rect">
            <a:avLst/>
          </a:prstGeom>
          <a:solidFill>
            <a:srgbClr val="6C00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solidFill>
                  <a:schemeClr val="bg1"/>
                </a:solidFill>
                <a:latin typeface="Univers Condensed Light" panose="020B0306020202040204" pitchFamily="34" charset="0"/>
              </a:rPr>
              <a:t>Patent examiner allows claimed invention and requests fees</a:t>
            </a:r>
          </a:p>
        </p:txBody>
      </p:sp>
      <p:sp>
        <p:nvSpPr>
          <p:cNvPr id="31" name="Rectangle 30">
            <a:extLst>
              <a:ext uri="{FF2B5EF4-FFF2-40B4-BE49-F238E27FC236}">
                <a16:creationId xmlns:a16="http://schemas.microsoft.com/office/drawing/2014/main" id="{77F03A76-6E2F-486F-9B63-06164C12F811}"/>
              </a:ext>
            </a:extLst>
          </p:cNvPr>
          <p:cNvSpPr/>
          <p:nvPr/>
        </p:nvSpPr>
        <p:spPr>
          <a:xfrm>
            <a:off x="2526575" y="7627853"/>
            <a:ext cx="1798644" cy="729204"/>
          </a:xfrm>
          <a:prstGeom prst="rect">
            <a:avLst/>
          </a:prstGeom>
          <a:solidFill>
            <a:srgbClr val="6C00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solidFill>
                  <a:schemeClr val="bg1"/>
                </a:solidFill>
                <a:latin typeface="Univers Condensed Light" panose="020B0306020202040204" pitchFamily="34" charset="0"/>
              </a:rPr>
              <a:t>The applicant may appeal at Patent Office or Federal court</a:t>
            </a:r>
          </a:p>
        </p:txBody>
      </p:sp>
      <p:sp>
        <p:nvSpPr>
          <p:cNvPr id="44" name="TextBox 43">
            <a:extLst>
              <a:ext uri="{FF2B5EF4-FFF2-40B4-BE49-F238E27FC236}">
                <a16:creationId xmlns:a16="http://schemas.microsoft.com/office/drawing/2014/main" id="{63D19A62-D40B-4742-B3D4-1A24A2FFDEE6}"/>
              </a:ext>
            </a:extLst>
          </p:cNvPr>
          <p:cNvSpPr txBox="1"/>
          <p:nvPr/>
        </p:nvSpPr>
        <p:spPr>
          <a:xfrm>
            <a:off x="4181801" y="2519960"/>
            <a:ext cx="404406" cy="276999"/>
          </a:xfrm>
          <a:prstGeom prst="rect">
            <a:avLst/>
          </a:prstGeom>
          <a:noFill/>
        </p:spPr>
        <p:txBody>
          <a:bodyPr wrap="none" rtlCol="0">
            <a:spAutoFit/>
          </a:bodyPr>
          <a:lstStyle/>
          <a:p>
            <a:r>
              <a:rPr lang="en-CA" sz="1200" dirty="0"/>
              <a:t>YES</a:t>
            </a:r>
          </a:p>
        </p:txBody>
      </p:sp>
      <p:sp>
        <p:nvSpPr>
          <p:cNvPr id="45" name="TextBox 44">
            <a:extLst>
              <a:ext uri="{FF2B5EF4-FFF2-40B4-BE49-F238E27FC236}">
                <a16:creationId xmlns:a16="http://schemas.microsoft.com/office/drawing/2014/main" id="{6A19BAE5-3C87-464E-81D1-92F4969DEE88}"/>
              </a:ext>
            </a:extLst>
          </p:cNvPr>
          <p:cNvSpPr txBox="1"/>
          <p:nvPr/>
        </p:nvSpPr>
        <p:spPr>
          <a:xfrm rot="5400000">
            <a:off x="3233219" y="5053693"/>
            <a:ext cx="404406" cy="276999"/>
          </a:xfrm>
          <a:prstGeom prst="rect">
            <a:avLst/>
          </a:prstGeom>
          <a:noFill/>
        </p:spPr>
        <p:txBody>
          <a:bodyPr wrap="none" rtlCol="0">
            <a:spAutoFit/>
          </a:bodyPr>
          <a:lstStyle/>
          <a:p>
            <a:r>
              <a:rPr lang="en-CA" sz="1200" dirty="0"/>
              <a:t>YES</a:t>
            </a:r>
          </a:p>
        </p:txBody>
      </p:sp>
      <p:sp>
        <p:nvSpPr>
          <p:cNvPr id="46" name="TextBox 45">
            <a:extLst>
              <a:ext uri="{FF2B5EF4-FFF2-40B4-BE49-F238E27FC236}">
                <a16:creationId xmlns:a16="http://schemas.microsoft.com/office/drawing/2014/main" id="{C590735F-FB09-4403-9281-D4366EFBB5E9}"/>
              </a:ext>
            </a:extLst>
          </p:cNvPr>
          <p:cNvSpPr txBox="1"/>
          <p:nvPr/>
        </p:nvSpPr>
        <p:spPr>
          <a:xfrm rot="5400000">
            <a:off x="1075664" y="7229337"/>
            <a:ext cx="386644" cy="276999"/>
          </a:xfrm>
          <a:prstGeom prst="rect">
            <a:avLst/>
          </a:prstGeom>
          <a:noFill/>
        </p:spPr>
        <p:txBody>
          <a:bodyPr wrap="none" rtlCol="0">
            <a:spAutoFit/>
          </a:bodyPr>
          <a:lstStyle/>
          <a:p>
            <a:r>
              <a:rPr lang="en-CA" sz="1200" dirty="0"/>
              <a:t>NO</a:t>
            </a:r>
          </a:p>
        </p:txBody>
      </p:sp>
      <p:sp>
        <p:nvSpPr>
          <p:cNvPr id="47" name="TextBox 46">
            <a:extLst>
              <a:ext uri="{FF2B5EF4-FFF2-40B4-BE49-F238E27FC236}">
                <a16:creationId xmlns:a16="http://schemas.microsoft.com/office/drawing/2014/main" id="{71F66D3A-A158-41A5-B64B-E0270DF19414}"/>
              </a:ext>
            </a:extLst>
          </p:cNvPr>
          <p:cNvSpPr txBox="1"/>
          <p:nvPr/>
        </p:nvSpPr>
        <p:spPr>
          <a:xfrm>
            <a:off x="2263252" y="3865487"/>
            <a:ext cx="386644" cy="276999"/>
          </a:xfrm>
          <a:prstGeom prst="rect">
            <a:avLst/>
          </a:prstGeom>
          <a:noFill/>
        </p:spPr>
        <p:txBody>
          <a:bodyPr wrap="none" rtlCol="0">
            <a:spAutoFit/>
          </a:bodyPr>
          <a:lstStyle/>
          <a:p>
            <a:r>
              <a:rPr lang="en-CA" sz="1200" dirty="0"/>
              <a:t>NO</a:t>
            </a:r>
          </a:p>
        </p:txBody>
      </p:sp>
      <p:sp>
        <p:nvSpPr>
          <p:cNvPr id="49" name="TextBox 48">
            <a:extLst>
              <a:ext uri="{FF2B5EF4-FFF2-40B4-BE49-F238E27FC236}">
                <a16:creationId xmlns:a16="http://schemas.microsoft.com/office/drawing/2014/main" id="{FD38DAC6-716E-43E2-B29F-B7A86FBD0B7C}"/>
              </a:ext>
            </a:extLst>
          </p:cNvPr>
          <p:cNvSpPr txBox="1"/>
          <p:nvPr/>
        </p:nvSpPr>
        <p:spPr>
          <a:xfrm>
            <a:off x="2070135" y="6543012"/>
            <a:ext cx="404406" cy="276999"/>
          </a:xfrm>
          <a:prstGeom prst="rect">
            <a:avLst/>
          </a:prstGeom>
          <a:noFill/>
        </p:spPr>
        <p:txBody>
          <a:bodyPr wrap="none" rtlCol="0">
            <a:spAutoFit/>
          </a:bodyPr>
          <a:lstStyle/>
          <a:p>
            <a:r>
              <a:rPr lang="en-CA" sz="1200" dirty="0"/>
              <a:t>YES</a:t>
            </a:r>
          </a:p>
        </p:txBody>
      </p:sp>
      <p:sp>
        <p:nvSpPr>
          <p:cNvPr id="50" name="Oval 49">
            <a:extLst>
              <a:ext uri="{FF2B5EF4-FFF2-40B4-BE49-F238E27FC236}">
                <a16:creationId xmlns:a16="http://schemas.microsoft.com/office/drawing/2014/main" id="{6F109E2B-1D2B-4D13-9B6E-795CB193A8DF}"/>
              </a:ext>
            </a:extLst>
          </p:cNvPr>
          <p:cNvSpPr/>
          <p:nvPr/>
        </p:nvSpPr>
        <p:spPr>
          <a:xfrm>
            <a:off x="4902526" y="6054656"/>
            <a:ext cx="1243009" cy="1180628"/>
          </a:xfrm>
          <a:prstGeom prst="ellipse">
            <a:avLst/>
          </a:prstGeom>
          <a:solidFill>
            <a:srgbClr val="D6E1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a:solidFill>
                  <a:schemeClr val="tx1"/>
                </a:solidFill>
              </a:rPr>
              <a:t>PATENT ISSUED</a:t>
            </a:r>
          </a:p>
        </p:txBody>
      </p:sp>
      <p:sp>
        <p:nvSpPr>
          <p:cNvPr id="54" name="Oval 53">
            <a:extLst>
              <a:ext uri="{FF2B5EF4-FFF2-40B4-BE49-F238E27FC236}">
                <a16:creationId xmlns:a16="http://schemas.microsoft.com/office/drawing/2014/main" id="{945D5530-D22D-4742-9F2B-897F95EE9F14}"/>
              </a:ext>
            </a:extLst>
          </p:cNvPr>
          <p:cNvSpPr/>
          <p:nvPr/>
        </p:nvSpPr>
        <p:spPr>
          <a:xfrm>
            <a:off x="4967508" y="7359628"/>
            <a:ext cx="1243009" cy="1180628"/>
          </a:xfrm>
          <a:prstGeom prst="ellipse">
            <a:avLst/>
          </a:prstGeom>
          <a:solidFill>
            <a:srgbClr val="C0E2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dirty="0">
              <a:solidFill>
                <a:schemeClr val="tx1"/>
              </a:solidFill>
            </a:endParaRPr>
          </a:p>
        </p:txBody>
      </p:sp>
      <p:sp>
        <p:nvSpPr>
          <p:cNvPr id="55" name="TextBox 54">
            <a:extLst>
              <a:ext uri="{FF2B5EF4-FFF2-40B4-BE49-F238E27FC236}">
                <a16:creationId xmlns:a16="http://schemas.microsoft.com/office/drawing/2014/main" id="{B03C0900-BD43-424B-B59B-B9D47D486777}"/>
              </a:ext>
            </a:extLst>
          </p:cNvPr>
          <p:cNvSpPr txBox="1"/>
          <p:nvPr/>
        </p:nvSpPr>
        <p:spPr>
          <a:xfrm>
            <a:off x="4990192" y="7646206"/>
            <a:ext cx="1226271" cy="692497"/>
          </a:xfrm>
          <a:prstGeom prst="rect">
            <a:avLst/>
          </a:prstGeom>
          <a:noFill/>
        </p:spPr>
        <p:txBody>
          <a:bodyPr wrap="square" rtlCol="0">
            <a:spAutoFit/>
          </a:bodyPr>
          <a:lstStyle/>
          <a:p>
            <a:pPr algn="ctr"/>
            <a:r>
              <a:rPr lang="en-CA" sz="1300" dirty="0"/>
              <a:t>If unsuccessful, patent is not allowed</a:t>
            </a:r>
          </a:p>
        </p:txBody>
      </p:sp>
    </p:spTree>
    <p:extLst>
      <p:ext uri="{BB962C8B-B14F-4D97-AF65-F5344CB8AC3E}">
        <p14:creationId xmlns:p14="http://schemas.microsoft.com/office/powerpoint/2010/main" val="29821393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D2E6CEF-0E0E-43E4-A427-C8DC0D6B9683}"/>
              </a:ext>
            </a:extLst>
          </p:cNvPr>
          <p:cNvSpPr/>
          <p:nvPr/>
        </p:nvSpPr>
        <p:spPr>
          <a:xfrm>
            <a:off x="287406" y="1887135"/>
            <a:ext cx="6607627" cy="7322838"/>
          </a:xfrm>
          <a:prstGeom prst="rect">
            <a:avLst/>
          </a:prstGeom>
        </p:spPr>
        <p:txBody>
          <a:bodyPr wrap="square">
            <a:spAutoFit/>
          </a:bodyPr>
          <a:lstStyle/>
          <a:p>
            <a:pPr>
              <a:lnSpc>
                <a:spcPct val="107000"/>
              </a:lnSpc>
              <a:spcAft>
                <a:spcPts val="800"/>
              </a:spcAft>
            </a:pPr>
            <a: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What is the difference between a provisional patent application and a regular (or “utility”) patent application? </a:t>
            </a:r>
            <a:br>
              <a:rPr lang="en-CA" sz="1400" dirty="0">
                <a:latin typeface="Univers Condensed Light" panose="020B0306020202040204" pitchFamily="34" charset="0"/>
                <a:ea typeface="Calibri" panose="020F0502020204030204" pitchFamily="34" charset="0"/>
                <a:cs typeface="Calibri" panose="020F0502020204030204" pitchFamily="34" charset="0"/>
              </a:rPr>
            </a:br>
            <a:r>
              <a:rPr lang="en-CA" sz="1400" dirty="0">
                <a:latin typeface="Univers Condensed Light" panose="020B0306020202040204" pitchFamily="34" charset="0"/>
                <a:ea typeface="Calibri" panose="020F0502020204030204" pitchFamily="34" charset="0"/>
                <a:cs typeface="Calibri" panose="020F0502020204030204" pitchFamily="34" charset="0"/>
              </a:rPr>
              <a:t>In certain circumstances, provisional patent applications can provide a tool for preserving rights while reducing costs. The application is not examined and claims are not required. A regular patent application and related foreign applications must be filed within one year of the provisional application and must include claims. An applicant only receives the benefit of the provisional application filing date if the material is adequately described and enabled in the provisional application.</a:t>
            </a:r>
            <a:br>
              <a:rPr lang="en-CA" sz="1400" dirty="0">
                <a:latin typeface="Univers Condensed Light" panose="020B0306020202040204" pitchFamily="34" charset="0"/>
                <a:ea typeface="Calibri" panose="020F0502020204030204" pitchFamily="34" charset="0"/>
                <a:cs typeface="Calibri" panose="020F0502020204030204" pitchFamily="34" charset="0"/>
              </a:rPr>
            </a:br>
            <a:br>
              <a:rPr lang="en-CA" sz="1400" dirty="0">
                <a:latin typeface="Univers Condensed Light" panose="020B0306020202040204" pitchFamily="34" charset="0"/>
                <a:ea typeface="Calibri" panose="020F0502020204030204" pitchFamily="34" charset="0"/>
                <a:cs typeface="Calibri" panose="020F0502020204030204" pitchFamily="34" charset="0"/>
              </a:rPr>
            </a:br>
            <a: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What is different about foreign patent protection? </a:t>
            </a:r>
            <a:br>
              <a:rPr lang="en-CA" sz="1400" u="sng" dirty="0">
                <a:latin typeface="Univers Condensed Light" panose="020B0306020202040204" pitchFamily="34" charset="0"/>
                <a:ea typeface="Calibri" panose="020F0502020204030204" pitchFamily="34" charset="0"/>
                <a:cs typeface="Calibri" panose="020F0502020204030204" pitchFamily="34" charset="0"/>
              </a:rPr>
            </a:br>
            <a:r>
              <a:rPr lang="en-CA" sz="1400" dirty="0">
                <a:latin typeface="Univers Condensed Light" panose="020B0306020202040204" pitchFamily="34" charset="0"/>
                <a:ea typeface="Calibri" panose="020F0502020204030204" pitchFamily="34" charset="0"/>
                <a:cs typeface="Calibri" panose="020F0502020204030204" pitchFamily="34" charset="0"/>
              </a:rPr>
              <a:t>Foreign patent protection is subject to the laws of each individual country, although in a general sense the process works much the same as it does in Canada or the U.S. Outside Canada and the U.S., however, an inventor will lose patent rights if he or she publicly discloses the invention prior to filing a patent application. In contrast, both Canada and the U.S. provide a one-year grace period that protects an applicant if public disclosure is made before a patent can be filed.</a:t>
            </a:r>
            <a:br>
              <a:rPr lang="en-CA" sz="1400" dirty="0">
                <a:latin typeface="Univers Condensed Light" panose="020B0306020202040204" pitchFamily="34" charset="0"/>
                <a:ea typeface="Calibri" panose="020F0502020204030204" pitchFamily="34" charset="0"/>
                <a:cs typeface="Calibri" panose="020F0502020204030204" pitchFamily="34" charset="0"/>
              </a:rPr>
            </a:br>
            <a:br>
              <a:rPr lang="en-CA" sz="1400" dirty="0">
                <a:latin typeface="Univers Condensed Light" panose="020B0306020202040204" pitchFamily="34" charset="0"/>
                <a:ea typeface="Calibri" panose="020F0502020204030204" pitchFamily="34" charset="0"/>
                <a:cs typeface="Calibri" panose="020F0502020204030204" pitchFamily="34" charset="0"/>
              </a:rPr>
            </a:br>
            <a: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Is there such a thing as an international patent?</a:t>
            </a:r>
            <a:br>
              <a:rPr lang="en-CA" sz="1400" u="sng" dirty="0">
                <a:latin typeface="Univers Condensed Light" panose="020B0306020202040204" pitchFamily="34" charset="0"/>
                <a:ea typeface="Calibri" panose="020F0502020204030204" pitchFamily="34" charset="0"/>
                <a:cs typeface="Calibri" panose="020F0502020204030204" pitchFamily="34" charset="0"/>
              </a:rPr>
            </a:br>
            <a:r>
              <a:rPr lang="en-CA" sz="1400" dirty="0">
                <a:latin typeface="Univers Condensed Light" panose="020B0306020202040204" pitchFamily="34" charset="0"/>
                <a:ea typeface="Calibri" panose="020F0502020204030204" pitchFamily="34" charset="0"/>
                <a:cs typeface="Calibri" panose="020F0502020204030204" pitchFamily="34" charset="0"/>
              </a:rPr>
              <a:t>Although an international patent does not exist, an international agreement known as the Patent Cooperation Treaty (PCT) provides a streamlined filing procedure for most industrialized nations. A PCT is generally filed one year after the original filing (either provisional or regular). The PCT application must later be filed in the national patent office of any country in which the applicant wishes to seek patent protection and must happen within 30 months of the original filing, a part of the process called the “national phase.”</a:t>
            </a:r>
            <a:br>
              <a:rPr lang="en-CA" sz="1400" dirty="0">
                <a:latin typeface="Univers Condensed Light" panose="020B0306020202040204" pitchFamily="34" charset="0"/>
                <a:ea typeface="Calibri" panose="020F0502020204030204" pitchFamily="34" charset="0"/>
                <a:cs typeface="Calibri" panose="020F0502020204030204" pitchFamily="34" charset="0"/>
              </a:rPr>
            </a:br>
            <a:br>
              <a:rPr lang="en-CA" sz="1400" dirty="0">
                <a:latin typeface="Univers Condensed Light" panose="020B0306020202040204" pitchFamily="34" charset="0"/>
                <a:ea typeface="Calibri" panose="020F0502020204030204" pitchFamily="34" charset="0"/>
                <a:cs typeface="Calibri" panose="020F0502020204030204" pitchFamily="34" charset="0"/>
              </a:rPr>
            </a:br>
            <a: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What is gained by filing a patent application under the PCT? </a:t>
            </a:r>
            <a:b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br>
            <a:r>
              <a:rPr lang="en-CA" sz="1400" dirty="0">
                <a:latin typeface="Univers Condensed Light" panose="020B0306020202040204" pitchFamily="34" charset="0"/>
                <a:ea typeface="Calibri" panose="020F0502020204030204" pitchFamily="34" charset="0"/>
                <a:cs typeface="Calibri" panose="020F0502020204030204" pitchFamily="34" charset="0"/>
              </a:rPr>
              <a:t>The PCT provides two advantages. First, it delays the need to file costly foreign applications. This gives the applicant the opportunity to further develop, evaluate or market the invention for licensing. Second, the international preliminary examination often allows an applicant to simplify the patent prosecution process by having a single examiner speak to the patentability of the claims, which can save significant costs in prosecuting foreign patent applications. </a:t>
            </a:r>
          </a:p>
        </p:txBody>
      </p:sp>
      <p:cxnSp>
        <p:nvCxnSpPr>
          <p:cNvPr id="5" name="Straight Connector 4">
            <a:extLst>
              <a:ext uri="{FF2B5EF4-FFF2-40B4-BE49-F238E27FC236}">
                <a16:creationId xmlns:a16="http://schemas.microsoft.com/office/drawing/2014/main" id="{7BD02D0F-D75D-4880-988C-E98C2D532EF4}"/>
              </a:ext>
            </a:extLst>
          </p:cNvPr>
          <p:cNvCxnSpPr>
            <a:cxnSpLocks/>
          </p:cNvCxnSpPr>
          <p:nvPr/>
        </p:nvCxnSpPr>
        <p:spPr>
          <a:xfrm>
            <a:off x="0" y="1015999"/>
            <a:ext cx="6607627" cy="0"/>
          </a:xfrm>
          <a:prstGeom prst="line">
            <a:avLst/>
          </a:prstGeom>
          <a:ln w="28575">
            <a:solidFill>
              <a:srgbClr val="5E6A7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0683E6C5-A495-46A4-A2D3-2C9DD02D554F}"/>
              </a:ext>
            </a:extLst>
          </p:cNvPr>
          <p:cNvSpPr txBox="1"/>
          <p:nvPr/>
        </p:nvSpPr>
        <p:spPr>
          <a:xfrm>
            <a:off x="5353538" y="144863"/>
            <a:ext cx="1303626" cy="871136"/>
          </a:xfrm>
          <a:prstGeom prst="rect">
            <a:avLst/>
          </a:prstGeom>
          <a:noFill/>
        </p:spPr>
        <p:txBody>
          <a:bodyPr wrap="none" rtlCol="0">
            <a:spAutoFit/>
          </a:bodyPr>
          <a:lstStyle/>
          <a:p>
            <a:pPr algn="r">
              <a:lnSpc>
                <a:spcPct val="80000"/>
              </a:lnSpc>
            </a:pPr>
            <a:r>
              <a:rPr lang="en-CA" sz="1050" cap="small" dirty="0"/>
              <a:t>table of contents</a:t>
            </a:r>
            <a:br>
              <a:rPr lang="en-CA" sz="1050" cap="small" dirty="0"/>
            </a:br>
            <a:r>
              <a:rPr lang="en-CA" sz="1050" cap="small" dirty="0"/>
              <a:t>introduction</a:t>
            </a:r>
            <a:br>
              <a:rPr lang="en-CA" sz="1050" cap="small" dirty="0"/>
            </a:br>
            <a:r>
              <a:rPr lang="en-CA" sz="1050" cap="small" dirty="0"/>
              <a:t>technology transfer</a:t>
            </a:r>
            <a:br>
              <a:rPr lang="en-CA" sz="1050" cap="small" dirty="0">
                <a:solidFill>
                  <a:srgbClr val="7A003C"/>
                </a:solidFill>
              </a:rPr>
            </a:br>
            <a:r>
              <a:rPr lang="en-CA" sz="1050" cap="small" dirty="0">
                <a:solidFill>
                  <a:srgbClr val="6C0036"/>
                </a:solidFill>
              </a:rPr>
              <a:t>intellectual property</a:t>
            </a:r>
          </a:p>
          <a:p>
            <a:pPr algn="r">
              <a:lnSpc>
                <a:spcPct val="80000"/>
              </a:lnSpc>
            </a:pPr>
            <a:r>
              <a:rPr lang="en-CA" sz="1050" cap="small" dirty="0"/>
              <a:t>commercialization</a:t>
            </a:r>
          </a:p>
          <a:p>
            <a:pPr algn="r">
              <a:lnSpc>
                <a:spcPct val="80000"/>
              </a:lnSpc>
            </a:pPr>
            <a:r>
              <a:rPr lang="en-CA" sz="1050" cap="small" dirty="0"/>
              <a:t>resources</a:t>
            </a:r>
          </a:p>
        </p:txBody>
      </p:sp>
      <p:sp>
        <p:nvSpPr>
          <p:cNvPr id="7" name="Rectangle 6">
            <a:extLst>
              <a:ext uri="{FF2B5EF4-FFF2-40B4-BE49-F238E27FC236}">
                <a16:creationId xmlns:a16="http://schemas.microsoft.com/office/drawing/2014/main" id="{49276C32-06A7-4620-9B2E-D06C5B239B05}"/>
              </a:ext>
            </a:extLst>
          </p:cNvPr>
          <p:cNvSpPr/>
          <p:nvPr/>
        </p:nvSpPr>
        <p:spPr>
          <a:xfrm>
            <a:off x="200836" y="669180"/>
            <a:ext cx="1662186" cy="369332"/>
          </a:xfrm>
          <a:prstGeom prst="rect">
            <a:avLst/>
          </a:prstGeom>
        </p:spPr>
        <p:txBody>
          <a:bodyPr wrap="none">
            <a:spAutoFit/>
          </a:bodyPr>
          <a:lstStyle/>
          <a:p>
            <a:r>
              <a:rPr lang="en-CA" cap="small" dirty="0"/>
              <a:t>inventor’s guide</a:t>
            </a:r>
            <a:endParaRPr lang="en-CA" dirty="0"/>
          </a:p>
        </p:txBody>
      </p:sp>
      <p:sp>
        <p:nvSpPr>
          <p:cNvPr id="8" name="Rectangle 7">
            <a:extLst>
              <a:ext uri="{FF2B5EF4-FFF2-40B4-BE49-F238E27FC236}">
                <a16:creationId xmlns:a16="http://schemas.microsoft.com/office/drawing/2014/main" id="{5B05C51F-9FA3-4986-9EE8-58DC200994FD}"/>
              </a:ext>
            </a:extLst>
          </p:cNvPr>
          <p:cNvSpPr/>
          <p:nvPr/>
        </p:nvSpPr>
        <p:spPr>
          <a:xfrm>
            <a:off x="0" y="1236529"/>
            <a:ext cx="1662186" cy="64321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a:extLst>
              <a:ext uri="{FF2B5EF4-FFF2-40B4-BE49-F238E27FC236}">
                <a16:creationId xmlns:a16="http://schemas.microsoft.com/office/drawing/2014/main" id="{9D471CE3-0992-4B95-AE7F-43D12DD28D35}"/>
              </a:ext>
            </a:extLst>
          </p:cNvPr>
          <p:cNvSpPr/>
          <p:nvPr/>
        </p:nvSpPr>
        <p:spPr>
          <a:xfrm>
            <a:off x="200836" y="1326500"/>
            <a:ext cx="1242648" cy="463268"/>
          </a:xfrm>
          <a:prstGeom prst="rect">
            <a:avLst/>
          </a:prstGeom>
        </p:spPr>
        <p:txBody>
          <a:bodyPr wrap="none">
            <a:spAutoFit/>
          </a:bodyPr>
          <a:lstStyle/>
          <a:p>
            <a:pPr>
              <a:lnSpc>
                <a:spcPct val="107000"/>
              </a:lnSpc>
              <a:spcAft>
                <a:spcPts val="800"/>
              </a:spcAft>
            </a:pPr>
            <a:r>
              <a:rPr lang="en-CA" sz="2400"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PATENTS</a:t>
            </a:r>
          </a:p>
        </p:txBody>
      </p:sp>
      <p:sp>
        <p:nvSpPr>
          <p:cNvPr id="2" name="Slide Number Placeholder 1">
            <a:extLst>
              <a:ext uri="{FF2B5EF4-FFF2-40B4-BE49-F238E27FC236}">
                <a16:creationId xmlns:a16="http://schemas.microsoft.com/office/drawing/2014/main" id="{FB72E863-D448-4FF9-85C4-21C01802D02A}"/>
              </a:ext>
            </a:extLst>
          </p:cNvPr>
          <p:cNvSpPr>
            <a:spLocks noGrp="1"/>
          </p:cNvSpPr>
          <p:nvPr>
            <p:ph type="sldNum" sz="quarter" idx="12"/>
          </p:nvPr>
        </p:nvSpPr>
        <p:spPr>
          <a:xfrm>
            <a:off x="4843463" y="8671911"/>
            <a:ext cx="1543050" cy="486833"/>
          </a:xfrm>
        </p:spPr>
        <p:txBody>
          <a:bodyPr/>
          <a:lstStyle/>
          <a:p>
            <a:fld id="{8D4A9480-5170-4CA3-9C5E-9EB35A6FF05B}" type="slidenum">
              <a:rPr lang="en-CA" smtClean="0"/>
              <a:t>18</a:t>
            </a:fld>
            <a:endParaRPr lang="en-CA" dirty="0"/>
          </a:p>
        </p:txBody>
      </p:sp>
      <p:sp>
        <p:nvSpPr>
          <p:cNvPr id="13" name="Rectangle 12">
            <a:extLst>
              <a:ext uri="{FF2B5EF4-FFF2-40B4-BE49-F238E27FC236}">
                <a16:creationId xmlns:a16="http://schemas.microsoft.com/office/drawing/2014/main" id="{7F2A4650-8E31-4FEB-9F2C-2A7116C88F6D}"/>
              </a:ext>
            </a:extLst>
          </p:cNvPr>
          <p:cNvSpPr/>
          <p:nvPr/>
        </p:nvSpPr>
        <p:spPr>
          <a:xfrm>
            <a:off x="0" y="1879275"/>
            <a:ext cx="317446" cy="7264726"/>
          </a:xfrm>
          <a:prstGeom prst="rect">
            <a:avLst/>
          </a:prstGeom>
          <a:solidFill>
            <a:srgbClr val="FDAF31">
              <a:alpha val="5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552464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5D48C42-E0D1-43A1-A9ED-3C860C1C0784}"/>
              </a:ext>
            </a:extLst>
          </p:cNvPr>
          <p:cNvSpPr/>
          <p:nvPr/>
        </p:nvSpPr>
        <p:spPr>
          <a:xfrm>
            <a:off x="419100" y="2077757"/>
            <a:ext cx="6238064" cy="5705088"/>
          </a:xfrm>
          <a:prstGeom prst="rect">
            <a:avLst/>
          </a:prstGeom>
        </p:spPr>
        <p:txBody>
          <a:bodyPr wrap="square">
            <a:spAutoFit/>
          </a:bodyPr>
          <a:lstStyle/>
          <a:p>
            <a:pPr>
              <a:spcAft>
                <a:spcPts val="800"/>
              </a:spcAft>
            </a:pPr>
            <a: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What is copyright?</a:t>
            </a:r>
            <a:br>
              <a:rPr lang="en-CA" sz="1400" u="sng" dirty="0">
                <a:latin typeface="Univers Condensed Light" panose="020B0306020202040204" pitchFamily="34" charset="0"/>
                <a:ea typeface="Calibri" panose="020F0502020204030204" pitchFamily="34" charset="0"/>
                <a:cs typeface="Calibri" panose="020F0502020204030204" pitchFamily="34" charset="0"/>
              </a:rPr>
            </a:br>
            <a:r>
              <a:rPr lang="en-CA" sz="1400" dirty="0">
                <a:latin typeface="Univers Condensed Light" panose="020B0306020202040204" pitchFamily="34" charset="0"/>
                <a:ea typeface="Calibri" panose="020F0502020204030204" pitchFamily="34" charset="0"/>
                <a:cs typeface="Calibri" panose="020F0502020204030204" pitchFamily="34" charset="0"/>
              </a:rPr>
              <a:t>Copyright is the exclusive legal right to produce, reproduce, publish or perform original literary, artistic, dramatic or musical works (including computer programs), as well as performances, sound recordings and communication signals.</a:t>
            </a:r>
            <a:br>
              <a:rPr lang="en-CA" sz="1400" dirty="0">
                <a:latin typeface="Univers Condensed Light" panose="020B0306020202040204" pitchFamily="34" charset="0"/>
                <a:ea typeface="Calibri" panose="020F0502020204030204" pitchFamily="34" charset="0"/>
                <a:cs typeface="Calibri" panose="020F0502020204030204" pitchFamily="34" charset="0"/>
              </a:rPr>
            </a:br>
            <a:br>
              <a:rPr lang="en-CA" sz="1400" dirty="0">
                <a:latin typeface="Univers Condensed Light" panose="020B0306020202040204" pitchFamily="34" charset="0"/>
                <a:ea typeface="Calibri" panose="020F0502020204030204" pitchFamily="34" charset="0"/>
                <a:cs typeface="Calibri" panose="020F0502020204030204" pitchFamily="34" charset="0"/>
              </a:rPr>
            </a:br>
            <a:r>
              <a:rPr lang="en-CA" sz="1400" dirty="0">
                <a:latin typeface="Univers Condensed Light" panose="020B0306020202040204" pitchFamily="34" charset="0"/>
                <a:ea typeface="Calibri" panose="020F0502020204030204" pitchFamily="34" charset="0"/>
                <a:cs typeface="Calibri" panose="020F0502020204030204" pitchFamily="34" charset="0"/>
              </a:rPr>
              <a:t>The Canadian Copyright Act automatically secures protection when a work is fixed into a tangible medium such as a book, software code, video, etc. In some instances, McMaster registers copyright, but generally not until a commercial product is ready. By registering copyright with the Canadian Intellectual Property Office, a certificate is received that can be used in court as evidence of ownership. In Canada, copyright protection lasts the lifetime of the creator and for 50 years following death. After that, the work is in the public domain, and anyone can use it.  </a:t>
            </a:r>
            <a:endParaRPr lang="en-CA" sz="1200" dirty="0">
              <a:latin typeface="Univers Condensed Light" panose="020B0306020202040204" pitchFamily="34" charset="0"/>
              <a:ea typeface="Calibri" panose="020F0502020204030204" pitchFamily="34" charset="0"/>
              <a:cs typeface="Calibri" panose="020F0502020204030204" pitchFamily="34" charset="0"/>
            </a:endParaRPr>
          </a:p>
          <a:p>
            <a:r>
              <a:rPr lang="en-CA" b="1" dirty="0">
                <a:solidFill>
                  <a:srgbClr val="6C0036"/>
                </a:solidFill>
                <a:latin typeface="Univers Condensed Light" panose="020B0306020202040204" pitchFamily="34" charset="0"/>
              </a:rPr>
              <a:t>What should I do if I’m interested in commercializing my copyright?</a:t>
            </a:r>
          </a:p>
          <a:p>
            <a:r>
              <a:rPr lang="en-CA" sz="1400" dirty="0">
                <a:latin typeface="Univers Condensed Light" panose="020B0306020202040204" pitchFamily="34" charset="0"/>
              </a:rPr>
              <a:t>Copyright can be a very valuable asset and universities have often been successful in commercializing copyright. In most cases, copyright is commercialized by licensing the work to third parties, either to a distributor or direct to an end user, usually for a fee. In some cases, it may become part of a joint venture or spin-off company.</a:t>
            </a:r>
            <a:br>
              <a:rPr lang="en-CA" sz="1400" dirty="0">
                <a:latin typeface="Univers Condensed Light" panose="020B0306020202040204" pitchFamily="34" charset="0"/>
              </a:rPr>
            </a:br>
            <a:endParaRPr lang="en-CA" sz="1400" dirty="0">
              <a:latin typeface="Univers Condensed Light" panose="020B0306020202040204" pitchFamily="34" charset="0"/>
            </a:endParaRPr>
          </a:p>
          <a:p>
            <a:r>
              <a:rPr lang="en-CA" sz="1400" dirty="0">
                <a:latin typeface="Univers Condensed Light" panose="020B0306020202040204" pitchFamily="34" charset="0"/>
              </a:rPr>
              <a:t>If you have created something which you think has broader potential, the first step is to </a:t>
            </a:r>
            <a:r>
              <a:rPr lang="en-CA" sz="1400" dirty="0">
                <a:latin typeface="Univers Condensed Light" panose="020B0306020202040204" pitchFamily="34" charset="0"/>
                <a:hlinkClick r:id="rId2" action="ppaction://hlinksldjump"/>
              </a:rPr>
              <a:t>contact</a:t>
            </a:r>
            <a:r>
              <a:rPr lang="en-CA" sz="1400" dirty="0">
                <a:latin typeface="Univers Condensed Light" panose="020B0306020202040204" pitchFamily="34" charset="0"/>
              </a:rPr>
              <a:t> MILO. MILO can help identify any copyright issues and determine the most appropriate way to protect and commercialize your work. You should make sure that you have information and documentation about who was involved in creating the work, how it was funded, and any relevant agreements. MILO can then advise you as to what options you have if you wish to pursue commercialization.</a:t>
            </a:r>
          </a:p>
          <a:p>
            <a:pPr>
              <a:lnSpc>
                <a:spcPct val="107000"/>
              </a:lnSpc>
              <a:spcAft>
                <a:spcPts val="800"/>
              </a:spcAft>
            </a:pPr>
            <a:endParaRPr lang="en-CA" sz="1400" dirty="0">
              <a:latin typeface="Univers Condensed Light" panose="020B0306020202040204" pitchFamily="34" charset="0"/>
              <a:ea typeface="Calibri" panose="020F0502020204030204" pitchFamily="34" charset="0"/>
              <a:cs typeface="Calibri" panose="020F0502020204030204" pitchFamily="34" charset="0"/>
            </a:endParaRPr>
          </a:p>
        </p:txBody>
      </p:sp>
      <p:cxnSp>
        <p:nvCxnSpPr>
          <p:cNvPr id="6" name="Straight Connector 5">
            <a:extLst>
              <a:ext uri="{FF2B5EF4-FFF2-40B4-BE49-F238E27FC236}">
                <a16:creationId xmlns:a16="http://schemas.microsoft.com/office/drawing/2014/main" id="{8B0CAC62-EB10-4986-9C00-AE0296D2A72D}"/>
              </a:ext>
            </a:extLst>
          </p:cNvPr>
          <p:cNvCxnSpPr>
            <a:cxnSpLocks/>
          </p:cNvCxnSpPr>
          <p:nvPr/>
        </p:nvCxnSpPr>
        <p:spPr>
          <a:xfrm>
            <a:off x="0" y="1015999"/>
            <a:ext cx="6607627" cy="0"/>
          </a:xfrm>
          <a:prstGeom prst="line">
            <a:avLst/>
          </a:prstGeom>
          <a:ln w="28575">
            <a:solidFill>
              <a:srgbClr val="5E6A7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598F2FC5-473E-49CE-9848-4547C23BF429}"/>
              </a:ext>
            </a:extLst>
          </p:cNvPr>
          <p:cNvSpPr txBox="1"/>
          <p:nvPr/>
        </p:nvSpPr>
        <p:spPr>
          <a:xfrm>
            <a:off x="5353538" y="144863"/>
            <a:ext cx="1303626" cy="871136"/>
          </a:xfrm>
          <a:prstGeom prst="rect">
            <a:avLst/>
          </a:prstGeom>
          <a:noFill/>
        </p:spPr>
        <p:txBody>
          <a:bodyPr wrap="none" rtlCol="0">
            <a:spAutoFit/>
          </a:bodyPr>
          <a:lstStyle/>
          <a:p>
            <a:pPr algn="r">
              <a:lnSpc>
                <a:spcPct val="80000"/>
              </a:lnSpc>
            </a:pPr>
            <a:r>
              <a:rPr lang="en-CA" sz="1050" cap="small" dirty="0"/>
              <a:t>table of contents</a:t>
            </a:r>
            <a:br>
              <a:rPr lang="en-CA" sz="1050" cap="small" dirty="0"/>
            </a:br>
            <a:r>
              <a:rPr lang="en-CA" sz="1050" cap="small" dirty="0"/>
              <a:t>introduction</a:t>
            </a:r>
            <a:br>
              <a:rPr lang="en-CA" sz="1050" cap="small" dirty="0"/>
            </a:br>
            <a:r>
              <a:rPr lang="en-CA" sz="1050" cap="small" dirty="0"/>
              <a:t>technology transfer</a:t>
            </a:r>
            <a:br>
              <a:rPr lang="en-CA" sz="1050" cap="small" dirty="0">
                <a:solidFill>
                  <a:srgbClr val="7A003C"/>
                </a:solidFill>
              </a:rPr>
            </a:br>
            <a:r>
              <a:rPr lang="en-CA" sz="1050" cap="small" dirty="0">
                <a:solidFill>
                  <a:srgbClr val="6C0036"/>
                </a:solidFill>
              </a:rPr>
              <a:t>intellectual property</a:t>
            </a:r>
          </a:p>
          <a:p>
            <a:pPr algn="r">
              <a:lnSpc>
                <a:spcPct val="80000"/>
              </a:lnSpc>
            </a:pPr>
            <a:r>
              <a:rPr lang="en-CA" sz="1050" cap="small" dirty="0"/>
              <a:t>commercialization</a:t>
            </a:r>
          </a:p>
          <a:p>
            <a:pPr algn="r">
              <a:lnSpc>
                <a:spcPct val="80000"/>
              </a:lnSpc>
            </a:pPr>
            <a:r>
              <a:rPr lang="en-CA" sz="1050" cap="small" dirty="0"/>
              <a:t>resources</a:t>
            </a:r>
          </a:p>
        </p:txBody>
      </p:sp>
      <p:sp>
        <p:nvSpPr>
          <p:cNvPr id="8" name="Rectangle 7">
            <a:extLst>
              <a:ext uri="{FF2B5EF4-FFF2-40B4-BE49-F238E27FC236}">
                <a16:creationId xmlns:a16="http://schemas.microsoft.com/office/drawing/2014/main" id="{1723B62A-0860-45CE-BBE0-D51D8FCD874A}"/>
              </a:ext>
            </a:extLst>
          </p:cNvPr>
          <p:cNvSpPr/>
          <p:nvPr/>
        </p:nvSpPr>
        <p:spPr>
          <a:xfrm>
            <a:off x="200836" y="669180"/>
            <a:ext cx="1662186" cy="369332"/>
          </a:xfrm>
          <a:prstGeom prst="rect">
            <a:avLst/>
          </a:prstGeom>
        </p:spPr>
        <p:txBody>
          <a:bodyPr wrap="none">
            <a:spAutoFit/>
          </a:bodyPr>
          <a:lstStyle/>
          <a:p>
            <a:r>
              <a:rPr lang="en-CA" cap="small" dirty="0"/>
              <a:t>inventor’s guide</a:t>
            </a:r>
            <a:endParaRPr lang="en-CA" dirty="0"/>
          </a:p>
        </p:txBody>
      </p:sp>
      <p:sp>
        <p:nvSpPr>
          <p:cNvPr id="9" name="Rectangle 8">
            <a:extLst>
              <a:ext uri="{FF2B5EF4-FFF2-40B4-BE49-F238E27FC236}">
                <a16:creationId xmlns:a16="http://schemas.microsoft.com/office/drawing/2014/main" id="{8E1C51D3-AAAA-4AB6-BEE6-923A46152B20}"/>
              </a:ext>
            </a:extLst>
          </p:cNvPr>
          <p:cNvSpPr/>
          <p:nvPr/>
        </p:nvSpPr>
        <p:spPr>
          <a:xfrm>
            <a:off x="0" y="1236529"/>
            <a:ext cx="1863022" cy="64321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a:extLst>
              <a:ext uri="{FF2B5EF4-FFF2-40B4-BE49-F238E27FC236}">
                <a16:creationId xmlns:a16="http://schemas.microsoft.com/office/drawing/2014/main" id="{1505E5D6-9EDC-42DB-A70E-C8A7896925DD}"/>
              </a:ext>
            </a:extLst>
          </p:cNvPr>
          <p:cNvSpPr/>
          <p:nvPr/>
        </p:nvSpPr>
        <p:spPr>
          <a:xfrm>
            <a:off x="200836" y="1326500"/>
            <a:ext cx="1502334" cy="463268"/>
          </a:xfrm>
          <a:prstGeom prst="rect">
            <a:avLst/>
          </a:prstGeom>
        </p:spPr>
        <p:txBody>
          <a:bodyPr wrap="square">
            <a:spAutoFit/>
          </a:bodyPr>
          <a:lstStyle/>
          <a:p>
            <a:pPr>
              <a:lnSpc>
                <a:spcPct val="107000"/>
              </a:lnSpc>
              <a:spcAft>
                <a:spcPts val="800"/>
              </a:spcAft>
            </a:pPr>
            <a:r>
              <a:rPr lang="en-CA" sz="2400"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COPYRIGHT</a:t>
            </a:r>
          </a:p>
        </p:txBody>
      </p:sp>
      <p:sp>
        <p:nvSpPr>
          <p:cNvPr id="4" name="Slide Number Placeholder 3">
            <a:extLst>
              <a:ext uri="{FF2B5EF4-FFF2-40B4-BE49-F238E27FC236}">
                <a16:creationId xmlns:a16="http://schemas.microsoft.com/office/drawing/2014/main" id="{FE1E2B01-273C-47D1-9397-F588AF9086E7}"/>
              </a:ext>
            </a:extLst>
          </p:cNvPr>
          <p:cNvSpPr>
            <a:spLocks noGrp="1"/>
          </p:cNvSpPr>
          <p:nvPr>
            <p:ph type="sldNum" sz="quarter" idx="12"/>
          </p:nvPr>
        </p:nvSpPr>
        <p:spPr/>
        <p:txBody>
          <a:bodyPr/>
          <a:lstStyle/>
          <a:p>
            <a:fld id="{8D4A9480-5170-4CA3-9C5E-9EB35A6FF05B}" type="slidenum">
              <a:rPr lang="en-CA" smtClean="0"/>
              <a:t>19</a:t>
            </a:fld>
            <a:endParaRPr lang="en-CA"/>
          </a:p>
        </p:txBody>
      </p:sp>
      <p:sp>
        <p:nvSpPr>
          <p:cNvPr id="11" name="Rectangle 10">
            <a:extLst>
              <a:ext uri="{FF2B5EF4-FFF2-40B4-BE49-F238E27FC236}">
                <a16:creationId xmlns:a16="http://schemas.microsoft.com/office/drawing/2014/main" id="{22F2C9BA-C13C-4ED1-A6A3-28BFAC84025B}"/>
              </a:ext>
            </a:extLst>
          </p:cNvPr>
          <p:cNvSpPr/>
          <p:nvPr/>
        </p:nvSpPr>
        <p:spPr>
          <a:xfrm>
            <a:off x="0" y="1879275"/>
            <a:ext cx="317446" cy="7264726"/>
          </a:xfrm>
          <a:prstGeom prst="rect">
            <a:avLst/>
          </a:prstGeom>
          <a:solidFill>
            <a:srgbClr val="FDAF31">
              <a:alpha val="5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7832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C280091-DBA7-4A7F-8F99-4E1BA2122703}"/>
              </a:ext>
            </a:extLst>
          </p:cNvPr>
          <p:cNvSpPr/>
          <p:nvPr/>
        </p:nvSpPr>
        <p:spPr>
          <a:xfrm>
            <a:off x="0" y="-152400"/>
            <a:ext cx="6858000" cy="9296400"/>
          </a:xfrm>
          <a:prstGeom prst="rect">
            <a:avLst/>
          </a:prstGeom>
          <a:solidFill>
            <a:srgbClr val="5E6A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2400" b="1" dirty="0">
              <a:solidFill>
                <a:srgbClr val="D6DADC"/>
              </a:solidFill>
            </a:endParaRPr>
          </a:p>
        </p:txBody>
      </p:sp>
      <p:sp>
        <p:nvSpPr>
          <p:cNvPr id="7" name="TextBox 6">
            <a:extLst>
              <a:ext uri="{FF2B5EF4-FFF2-40B4-BE49-F238E27FC236}">
                <a16:creationId xmlns:a16="http://schemas.microsoft.com/office/drawing/2014/main" id="{D179937B-99D7-477C-89CD-BC5C6DE26E33}"/>
              </a:ext>
            </a:extLst>
          </p:cNvPr>
          <p:cNvSpPr txBox="1"/>
          <p:nvPr/>
        </p:nvSpPr>
        <p:spPr>
          <a:xfrm>
            <a:off x="154154" y="22232"/>
            <a:ext cx="3891526" cy="646331"/>
          </a:xfrm>
          <a:prstGeom prst="rect">
            <a:avLst/>
          </a:prstGeom>
          <a:noFill/>
        </p:spPr>
        <p:txBody>
          <a:bodyPr wrap="square" rtlCol="0">
            <a:spAutoFit/>
          </a:bodyPr>
          <a:lstStyle/>
          <a:p>
            <a:r>
              <a:rPr lang="en-CA" sz="3600" b="1" cap="small" dirty="0">
                <a:solidFill>
                  <a:srgbClr val="B0B8BC"/>
                </a:solidFill>
                <a:latin typeface="Univers Condensed" panose="020B0506020202050204" pitchFamily="34" charset="0"/>
              </a:rPr>
              <a:t>table of contents</a:t>
            </a:r>
          </a:p>
        </p:txBody>
      </p:sp>
      <p:sp>
        <p:nvSpPr>
          <p:cNvPr id="10" name="TextBox 9">
            <a:extLst>
              <a:ext uri="{FF2B5EF4-FFF2-40B4-BE49-F238E27FC236}">
                <a16:creationId xmlns:a16="http://schemas.microsoft.com/office/drawing/2014/main" id="{29D57DA1-C984-49C9-A06E-186F29F77470}"/>
              </a:ext>
            </a:extLst>
          </p:cNvPr>
          <p:cNvSpPr txBox="1"/>
          <p:nvPr/>
        </p:nvSpPr>
        <p:spPr>
          <a:xfrm>
            <a:off x="215900" y="1046334"/>
            <a:ext cx="526106" cy="1015663"/>
          </a:xfrm>
          <a:prstGeom prst="rect">
            <a:avLst/>
          </a:prstGeom>
          <a:noFill/>
        </p:spPr>
        <p:txBody>
          <a:bodyPr wrap="none" rtlCol="0">
            <a:spAutoFit/>
          </a:bodyPr>
          <a:lstStyle/>
          <a:p>
            <a:r>
              <a:rPr lang="en-CA" sz="6000" b="1" dirty="0">
                <a:solidFill>
                  <a:srgbClr val="B0B8BC"/>
                </a:solidFill>
                <a:latin typeface="Univers Condensed" panose="020B0506020202050204" pitchFamily="34" charset="0"/>
              </a:rPr>
              <a:t>1</a:t>
            </a:r>
          </a:p>
        </p:txBody>
      </p:sp>
      <p:cxnSp>
        <p:nvCxnSpPr>
          <p:cNvPr id="12" name="Straight Connector 11">
            <a:extLst>
              <a:ext uri="{FF2B5EF4-FFF2-40B4-BE49-F238E27FC236}">
                <a16:creationId xmlns:a16="http://schemas.microsoft.com/office/drawing/2014/main" id="{B8F38147-9043-4966-B0E3-B4F1F32D6C9C}"/>
              </a:ext>
            </a:extLst>
          </p:cNvPr>
          <p:cNvCxnSpPr/>
          <p:nvPr/>
        </p:nvCxnSpPr>
        <p:spPr>
          <a:xfrm>
            <a:off x="335666" y="2001227"/>
            <a:ext cx="2870521" cy="0"/>
          </a:xfrm>
          <a:prstGeom prst="line">
            <a:avLst/>
          </a:prstGeom>
          <a:ln w="38100">
            <a:solidFill>
              <a:srgbClr val="B0B8BC"/>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7DAA894D-C211-471E-AC23-9DA565585E58}"/>
              </a:ext>
            </a:extLst>
          </p:cNvPr>
          <p:cNvSpPr txBox="1"/>
          <p:nvPr/>
        </p:nvSpPr>
        <p:spPr>
          <a:xfrm>
            <a:off x="215900" y="3225062"/>
            <a:ext cx="526106" cy="1015663"/>
          </a:xfrm>
          <a:prstGeom prst="rect">
            <a:avLst/>
          </a:prstGeom>
          <a:noFill/>
        </p:spPr>
        <p:txBody>
          <a:bodyPr wrap="none" rtlCol="0">
            <a:spAutoFit/>
          </a:bodyPr>
          <a:lstStyle/>
          <a:p>
            <a:r>
              <a:rPr lang="en-CA" sz="6000" b="1" dirty="0">
                <a:solidFill>
                  <a:srgbClr val="B0B8BC"/>
                </a:solidFill>
                <a:latin typeface="Univers Condensed" panose="020B0506020202050204" pitchFamily="34" charset="0"/>
              </a:rPr>
              <a:t>2</a:t>
            </a:r>
          </a:p>
        </p:txBody>
      </p:sp>
      <p:cxnSp>
        <p:nvCxnSpPr>
          <p:cNvPr id="14" name="Straight Connector 13">
            <a:extLst>
              <a:ext uri="{FF2B5EF4-FFF2-40B4-BE49-F238E27FC236}">
                <a16:creationId xmlns:a16="http://schemas.microsoft.com/office/drawing/2014/main" id="{6403F495-4E6F-4097-8F6E-4C5EF015739E}"/>
              </a:ext>
            </a:extLst>
          </p:cNvPr>
          <p:cNvCxnSpPr/>
          <p:nvPr/>
        </p:nvCxnSpPr>
        <p:spPr>
          <a:xfrm>
            <a:off x="335666" y="4149361"/>
            <a:ext cx="2870521" cy="0"/>
          </a:xfrm>
          <a:prstGeom prst="line">
            <a:avLst/>
          </a:prstGeom>
          <a:ln w="38100">
            <a:solidFill>
              <a:srgbClr val="B0B8BC"/>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9DA86BB-2753-45C0-A108-2C858376DC62}"/>
              </a:ext>
            </a:extLst>
          </p:cNvPr>
          <p:cNvSpPr txBox="1"/>
          <p:nvPr/>
        </p:nvSpPr>
        <p:spPr>
          <a:xfrm>
            <a:off x="598264" y="1554165"/>
            <a:ext cx="2690865" cy="369332"/>
          </a:xfrm>
          <a:prstGeom prst="rect">
            <a:avLst/>
          </a:prstGeom>
          <a:noFill/>
        </p:spPr>
        <p:txBody>
          <a:bodyPr wrap="none" rtlCol="0">
            <a:spAutoFit/>
          </a:bodyPr>
          <a:lstStyle/>
          <a:p>
            <a:r>
              <a:rPr lang="en-CA" b="1" cap="small" dirty="0">
                <a:solidFill>
                  <a:srgbClr val="FDAF31"/>
                </a:solidFill>
              </a:rPr>
              <a:t>introduction                      3</a:t>
            </a:r>
          </a:p>
        </p:txBody>
      </p:sp>
      <p:sp>
        <p:nvSpPr>
          <p:cNvPr id="16" name="TextBox 15">
            <a:extLst>
              <a:ext uri="{FF2B5EF4-FFF2-40B4-BE49-F238E27FC236}">
                <a16:creationId xmlns:a16="http://schemas.microsoft.com/office/drawing/2014/main" id="{FD6124A2-2E37-4AC5-918F-A6D341B4EFA9}"/>
              </a:ext>
            </a:extLst>
          </p:cNvPr>
          <p:cNvSpPr txBox="1"/>
          <p:nvPr/>
        </p:nvSpPr>
        <p:spPr>
          <a:xfrm>
            <a:off x="215900" y="5527280"/>
            <a:ext cx="526106" cy="1015663"/>
          </a:xfrm>
          <a:prstGeom prst="rect">
            <a:avLst/>
          </a:prstGeom>
          <a:noFill/>
        </p:spPr>
        <p:txBody>
          <a:bodyPr wrap="none" rtlCol="0">
            <a:spAutoFit/>
          </a:bodyPr>
          <a:lstStyle/>
          <a:p>
            <a:r>
              <a:rPr lang="en-CA" sz="6000" b="1" dirty="0">
                <a:solidFill>
                  <a:srgbClr val="B0B8BC"/>
                </a:solidFill>
                <a:latin typeface="Univers Condensed" panose="020B0506020202050204" pitchFamily="34" charset="0"/>
              </a:rPr>
              <a:t>3</a:t>
            </a:r>
          </a:p>
        </p:txBody>
      </p:sp>
      <p:cxnSp>
        <p:nvCxnSpPr>
          <p:cNvPr id="17" name="Straight Connector 16">
            <a:extLst>
              <a:ext uri="{FF2B5EF4-FFF2-40B4-BE49-F238E27FC236}">
                <a16:creationId xmlns:a16="http://schemas.microsoft.com/office/drawing/2014/main" id="{AAA1D72A-2AFA-4753-BA8B-354683F121E9}"/>
              </a:ext>
            </a:extLst>
          </p:cNvPr>
          <p:cNvCxnSpPr/>
          <p:nvPr/>
        </p:nvCxnSpPr>
        <p:spPr>
          <a:xfrm>
            <a:off x="3865805" y="4147143"/>
            <a:ext cx="2870521" cy="0"/>
          </a:xfrm>
          <a:prstGeom prst="line">
            <a:avLst/>
          </a:prstGeom>
          <a:ln w="38100">
            <a:solidFill>
              <a:srgbClr val="B0B8BC"/>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4AB5B8E1-92AA-4A15-8ACE-998954C17087}"/>
              </a:ext>
            </a:extLst>
          </p:cNvPr>
          <p:cNvSpPr txBox="1"/>
          <p:nvPr/>
        </p:nvSpPr>
        <p:spPr>
          <a:xfrm>
            <a:off x="3814790" y="1046334"/>
            <a:ext cx="526106" cy="1015663"/>
          </a:xfrm>
          <a:prstGeom prst="rect">
            <a:avLst/>
          </a:prstGeom>
          <a:noFill/>
        </p:spPr>
        <p:txBody>
          <a:bodyPr wrap="none" rtlCol="0">
            <a:spAutoFit/>
          </a:bodyPr>
          <a:lstStyle/>
          <a:p>
            <a:r>
              <a:rPr lang="en-CA" sz="6000" b="1" dirty="0">
                <a:solidFill>
                  <a:srgbClr val="B0B8BC"/>
                </a:solidFill>
                <a:latin typeface="Univers Condensed" panose="020B0506020202050204" pitchFamily="34" charset="0"/>
              </a:rPr>
              <a:t>4</a:t>
            </a:r>
          </a:p>
        </p:txBody>
      </p:sp>
      <p:cxnSp>
        <p:nvCxnSpPr>
          <p:cNvPr id="19" name="Straight Connector 18">
            <a:extLst>
              <a:ext uri="{FF2B5EF4-FFF2-40B4-BE49-F238E27FC236}">
                <a16:creationId xmlns:a16="http://schemas.microsoft.com/office/drawing/2014/main" id="{77DA1C13-8E80-4D48-BC3F-17B9A87CEA07}"/>
              </a:ext>
            </a:extLst>
          </p:cNvPr>
          <p:cNvCxnSpPr/>
          <p:nvPr/>
        </p:nvCxnSpPr>
        <p:spPr>
          <a:xfrm>
            <a:off x="3865805" y="2001227"/>
            <a:ext cx="2870521" cy="0"/>
          </a:xfrm>
          <a:prstGeom prst="line">
            <a:avLst/>
          </a:prstGeom>
          <a:ln w="38100">
            <a:solidFill>
              <a:srgbClr val="B0B8BC"/>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083C6414-B926-47B3-8BB9-AA832C1986EE}"/>
              </a:ext>
            </a:extLst>
          </p:cNvPr>
          <p:cNvSpPr txBox="1"/>
          <p:nvPr/>
        </p:nvSpPr>
        <p:spPr>
          <a:xfrm>
            <a:off x="3814790" y="3225062"/>
            <a:ext cx="526106" cy="1015663"/>
          </a:xfrm>
          <a:prstGeom prst="rect">
            <a:avLst/>
          </a:prstGeom>
          <a:noFill/>
        </p:spPr>
        <p:txBody>
          <a:bodyPr wrap="none" rtlCol="0">
            <a:spAutoFit/>
          </a:bodyPr>
          <a:lstStyle/>
          <a:p>
            <a:r>
              <a:rPr lang="en-CA" sz="6000" b="1" dirty="0">
                <a:solidFill>
                  <a:srgbClr val="B0B8BC"/>
                </a:solidFill>
                <a:latin typeface="Univers Condensed" panose="020B0506020202050204" pitchFamily="34" charset="0"/>
              </a:rPr>
              <a:t>5</a:t>
            </a:r>
          </a:p>
        </p:txBody>
      </p:sp>
      <p:cxnSp>
        <p:nvCxnSpPr>
          <p:cNvPr id="21" name="Straight Connector 20">
            <a:extLst>
              <a:ext uri="{FF2B5EF4-FFF2-40B4-BE49-F238E27FC236}">
                <a16:creationId xmlns:a16="http://schemas.microsoft.com/office/drawing/2014/main" id="{9C2CFFCF-0C2D-425B-B5F4-7E7C7A403866}"/>
              </a:ext>
            </a:extLst>
          </p:cNvPr>
          <p:cNvCxnSpPr/>
          <p:nvPr/>
        </p:nvCxnSpPr>
        <p:spPr>
          <a:xfrm>
            <a:off x="335666" y="6519160"/>
            <a:ext cx="2870521" cy="0"/>
          </a:xfrm>
          <a:prstGeom prst="line">
            <a:avLst/>
          </a:prstGeom>
          <a:ln w="38100">
            <a:solidFill>
              <a:srgbClr val="B0B8BC"/>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E862F2C4-96CF-4631-B323-421124C42FF6}"/>
              </a:ext>
            </a:extLst>
          </p:cNvPr>
          <p:cNvSpPr txBox="1"/>
          <p:nvPr/>
        </p:nvSpPr>
        <p:spPr>
          <a:xfrm>
            <a:off x="281791" y="2050672"/>
            <a:ext cx="2356735" cy="954107"/>
          </a:xfrm>
          <a:prstGeom prst="rect">
            <a:avLst/>
          </a:prstGeom>
          <a:noFill/>
        </p:spPr>
        <p:txBody>
          <a:bodyPr wrap="none" rtlCol="0">
            <a:spAutoFit/>
          </a:bodyPr>
          <a:lstStyle/>
          <a:p>
            <a:r>
              <a:rPr lang="en-CA" sz="1400" dirty="0">
                <a:solidFill>
                  <a:srgbClr val="FDAF31"/>
                </a:solidFill>
                <a:latin typeface="Univers Condensed Light" panose="020B0306020202040204" pitchFamily="34" charset="0"/>
              </a:rPr>
              <a:t>Introduction</a:t>
            </a:r>
          </a:p>
          <a:p>
            <a:r>
              <a:rPr lang="en-CA" sz="1400" dirty="0">
                <a:solidFill>
                  <a:srgbClr val="FDAF31"/>
                </a:solidFill>
                <a:latin typeface="Univers Condensed Light" panose="020B0306020202040204" pitchFamily="34" charset="0"/>
              </a:rPr>
              <a:t>McMaster Industry Liaison Office</a:t>
            </a:r>
          </a:p>
          <a:p>
            <a:r>
              <a:rPr lang="en-CA" sz="1400" dirty="0">
                <a:solidFill>
                  <a:srgbClr val="FDAF31"/>
                </a:solidFill>
                <a:latin typeface="Univers Condensed Light" panose="020B0306020202040204" pitchFamily="34" charset="0"/>
              </a:rPr>
              <a:t>Technology Transfer Overview </a:t>
            </a:r>
          </a:p>
          <a:p>
            <a:endParaRPr lang="en-CA" sz="1400" dirty="0">
              <a:solidFill>
                <a:srgbClr val="FDAF31"/>
              </a:solidFill>
              <a:latin typeface="Univers Condensed Light" panose="020B0306020202040204" pitchFamily="34" charset="0"/>
            </a:endParaRPr>
          </a:p>
        </p:txBody>
      </p:sp>
      <p:sp>
        <p:nvSpPr>
          <p:cNvPr id="24" name="TextBox 23">
            <a:extLst>
              <a:ext uri="{FF2B5EF4-FFF2-40B4-BE49-F238E27FC236}">
                <a16:creationId xmlns:a16="http://schemas.microsoft.com/office/drawing/2014/main" id="{F9EDCC6F-B0B5-44DD-B8AA-5F623B09EEEB}"/>
              </a:ext>
            </a:extLst>
          </p:cNvPr>
          <p:cNvSpPr txBox="1"/>
          <p:nvPr/>
        </p:nvSpPr>
        <p:spPr>
          <a:xfrm>
            <a:off x="682330" y="3713340"/>
            <a:ext cx="2623795" cy="369332"/>
          </a:xfrm>
          <a:prstGeom prst="rect">
            <a:avLst/>
          </a:prstGeom>
          <a:noFill/>
        </p:spPr>
        <p:txBody>
          <a:bodyPr wrap="none" rtlCol="0">
            <a:spAutoFit/>
          </a:bodyPr>
          <a:lstStyle/>
          <a:p>
            <a:r>
              <a:rPr lang="en-CA" b="1" cap="small" dirty="0">
                <a:solidFill>
                  <a:srgbClr val="FDAF31"/>
                </a:solidFill>
              </a:rPr>
              <a:t>technology transfer       6</a:t>
            </a:r>
          </a:p>
        </p:txBody>
      </p:sp>
      <p:sp>
        <p:nvSpPr>
          <p:cNvPr id="25" name="TextBox 24">
            <a:extLst>
              <a:ext uri="{FF2B5EF4-FFF2-40B4-BE49-F238E27FC236}">
                <a16:creationId xmlns:a16="http://schemas.microsoft.com/office/drawing/2014/main" id="{AF0E1370-BCB1-47B0-8705-CDE7F9C2981A}"/>
              </a:ext>
            </a:extLst>
          </p:cNvPr>
          <p:cNvSpPr txBox="1"/>
          <p:nvPr/>
        </p:nvSpPr>
        <p:spPr>
          <a:xfrm>
            <a:off x="281791" y="4240725"/>
            <a:ext cx="2048959" cy="738664"/>
          </a:xfrm>
          <a:prstGeom prst="rect">
            <a:avLst/>
          </a:prstGeom>
          <a:noFill/>
        </p:spPr>
        <p:txBody>
          <a:bodyPr wrap="none" rtlCol="0">
            <a:spAutoFit/>
          </a:bodyPr>
          <a:lstStyle/>
          <a:p>
            <a:r>
              <a:rPr lang="en-CA" sz="1400" dirty="0">
                <a:solidFill>
                  <a:srgbClr val="FDAF31"/>
                </a:solidFill>
                <a:latin typeface="Univers Condensed Light" panose="020B0306020202040204" pitchFamily="34" charset="0"/>
              </a:rPr>
              <a:t>MILO’s Role</a:t>
            </a:r>
            <a:br>
              <a:rPr lang="en-CA" sz="1400" dirty="0">
                <a:solidFill>
                  <a:srgbClr val="FDAF31"/>
                </a:solidFill>
                <a:latin typeface="Univers Condensed Light" panose="020B0306020202040204" pitchFamily="34" charset="0"/>
              </a:rPr>
            </a:br>
            <a:r>
              <a:rPr lang="en-CA" sz="1400" dirty="0">
                <a:solidFill>
                  <a:srgbClr val="FDAF31"/>
                </a:solidFill>
                <a:latin typeface="Univers Condensed Light" panose="020B0306020202040204" pitchFamily="34" charset="0"/>
              </a:rPr>
              <a:t>Inventor’s Role</a:t>
            </a:r>
          </a:p>
          <a:p>
            <a:r>
              <a:rPr lang="en-CA" sz="1400" dirty="0">
                <a:solidFill>
                  <a:srgbClr val="FDAF31"/>
                </a:solidFill>
                <a:latin typeface="Univers Condensed Light" panose="020B0306020202040204" pitchFamily="34" charset="0"/>
              </a:rPr>
              <a:t>Technology Transfer Process</a:t>
            </a:r>
          </a:p>
        </p:txBody>
      </p:sp>
      <p:sp>
        <p:nvSpPr>
          <p:cNvPr id="26" name="TextBox 25">
            <a:extLst>
              <a:ext uri="{FF2B5EF4-FFF2-40B4-BE49-F238E27FC236}">
                <a16:creationId xmlns:a16="http://schemas.microsoft.com/office/drawing/2014/main" id="{E8856424-2BD0-4DF6-B423-1D6E2778B26C}"/>
              </a:ext>
            </a:extLst>
          </p:cNvPr>
          <p:cNvSpPr txBox="1"/>
          <p:nvPr/>
        </p:nvSpPr>
        <p:spPr>
          <a:xfrm>
            <a:off x="704608" y="6000836"/>
            <a:ext cx="2631746" cy="369332"/>
          </a:xfrm>
          <a:prstGeom prst="rect">
            <a:avLst/>
          </a:prstGeom>
          <a:noFill/>
        </p:spPr>
        <p:txBody>
          <a:bodyPr wrap="none" rtlCol="0">
            <a:spAutoFit/>
          </a:bodyPr>
          <a:lstStyle/>
          <a:p>
            <a:r>
              <a:rPr lang="en-CA" b="1" cap="small" dirty="0">
                <a:solidFill>
                  <a:srgbClr val="FDAF31"/>
                </a:solidFill>
              </a:rPr>
              <a:t>intellectual property     11</a:t>
            </a:r>
          </a:p>
        </p:txBody>
      </p:sp>
      <p:sp>
        <p:nvSpPr>
          <p:cNvPr id="27" name="TextBox 26">
            <a:extLst>
              <a:ext uri="{FF2B5EF4-FFF2-40B4-BE49-F238E27FC236}">
                <a16:creationId xmlns:a16="http://schemas.microsoft.com/office/drawing/2014/main" id="{8D64C3F7-B5A6-4C62-8B37-BF5580490504}"/>
              </a:ext>
            </a:extLst>
          </p:cNvPr>
          <p:cNvSpPr txBox="1"/>
          <p:nvPr/>
        </p:nvSpPr>
        <p:spPr>
          <a:xfrm>
            <a:off x="281791" y="6610524"/>
            <a:ext cx="2406428" cy="1384995"/>
          </a:xfrm>
          <a:prstGeom prst="rect">
            <a:avLst/>
          </a:prstGeom>
          <a:noFill/>
        </p:spPr>
        <p:txBody>
          <a:bodyPr wrap="none" rtlCol="0">
            <a:spAutoFit/>
          </a:bodyPr>
          <a:lstStyle/>
          <a:p>
            <a:r>
              <a:rPr lang="en-CA" sz="1400" dirty="0">
                <a:solidFill>
                  <a:srgbClr val="FDAF31"/>
                </a:solidFill>
                <a:latin typeface="Univers Condensed Light" panose="020B0306020202040204" pitchFamily="34" charset="0"/>
              </a:rPr>
              <a:t>Invention Disclosure</a:t>
            </a:r>
            <a:br>
              <a:rPr lang="en-CA" sz="1400" dirty="0">
                <a:solidFill>
                  <a:srgbClr val="FDAF31"/>
                </a:solidFill>
                <a:latin typeface="Univers Condensed Light" panose="020B0306020202040204" pitchFamily="34" charset="0"/>
              </a:rPr>
            </a:br>
            <a:r>
              <a:rPr lang="en-CA" sz="1400" dirty="0">
                <a:solidFill>
                  <a:srgbClr val="FDAF31"/>
                </a:solidFill>
                <a:latin typeface="Univers Condensed Light" panose="020B0306020202040204" pitchFamily="34" charset="0"/>
              </a:rPr>
              <a:t>Ownership of Intellectual Property</a:t>
            </a:r>
          </a:p>
          <a:p>
            <a:r>
              <a:rPr lang="en-CA" sz="1400" dirty="0">
                <a:solidFill>
                  <a:srgbClr val="FDAF31"/>
                </a:solidFill>
                <a:latin typeface="Univers Condensed Light" panose="020B0306020202040204" pitchFamily="34" charset="0"/>
              </a:rPr>
              <a:t>Research Considerations</a:t>
            </a:r>
          </a:p>
          <a:p>
            <a:r>
              <a:rPr lang="en-CA" sz="1400" dirty="0">
                <a:solidFill>
                  <a:srgbClr val="FDAF31"/>
                </a:solidFill>
                <a:latin typeface="Univers Condensed Light" panose="020B0306020202040204" pitchFamily="34" charset="0"/>
              </a:rPr>
              <a:t>Patents</a:t>
            </a:r>
          </a:p>
          <a:p>
            <a:r>
              <a:rPr lang="en-CA" sz="1400" dirty="0">
                <a:solidFill>
                  <a:srgbClr val="FDAF31"/>
                </a:solidFill>
                <a:latin typeface="Univers Condensed Light" panose="020B0306020202040204" pitchFamily="34" charset="0"/>
              </a:rPr>
              <a:t>Copyright</a:t>
            </a:r>
          </a:p>
          <a:p>
            <a:r>
              <a:rPr lang="en-CA" sz="1400" dirty="0">
                <a:solidFill>
                  <a:srgbClr val="FDAF31"/>
                </a:solidFill>
                <a:latin typeface="Univers Condensed Light" panose="020B0306020202040204" pitchFamily="34" charset="0"/>
              </a:rPr>
              <a:t>Trademark</a:t>
            </a:r>
          </a:p>
        </p:txBody>
      </p:sp>
      <p:sp>
        <p:nvSpPr>
          <p:cNvPr id="28" name="TextBox 27">
            <a:extLst>
              <a:ext uri="{FF2B5EF4-FFF2-40B4-BE49-F238E27FC236}">
                <a16:creationId xmlns:a16="http://schemas.microsoft.com/office/drawing/2014/main" id="{6D9D263E-6530-4838-86DD-6C9678B4ACAA}"/>
              </a:ext>
            </a:extLst>
          </p:cNvPr>
          <p:cNvSpPr txBox="1"/>
          <p:nvPr/>
        </p:nvSpPr>
        <p:spPr>
          <a:xfrm>
            <a:off x="4315036" y="1525890"/>
            <a:ext cx="2511137" cy="369332"/>
          </a:xfrm>
          <a:prstGeom prst="rect">
            <a:avLst/>
          </a:prstGeom>
          <a:noFill/>
        </p:spPr>
        <p:txBody>
          <a:bodyPr wrap="none" rtlCol="0">
            <a:spAutoFit/>
          </a:bodyPr>
          <a:lstStyle/>
          <a:p>
            <a:r>
              <a:rPr lang="en-CA" b="1" cap="small" dirty="0">
                <a:solidFill>
                  <a:srgbClr val="FDAF31"/>
                </a:solidFill>
              </a:rPr>
              <a:t>Commercialization       21</a:t>
            </a:r>
          </a:p>
        </p:txBody>
      </p:sp>
      <p:sp>
        <p:nvSpPr>
          <p:cNvPr id="29" name="TextBox 28">
            <a:extLst>
              <a:ext uri="{FF2B5EF4-FFF2-40B4-BE49-F238E27FC236}">
                <a16:creationId xmlns:a16="http://schemas.microsoft.com/office/drawing/2014/main" id="{0D2B9914-C1A2-4658-92DE-05CF8BD0C07A}"/>
              </a:ext>
            </a:extLst>
          </p:cNvPr>
          <p:cNvSpPr txBox="1"/>
          <p:nvPr/>
        </p:nvSpPr>
        <p:spPr>
          <a:xfrm>
            <a:off x="4340896" y="3679517"/>
            <a:ext cx="2481641" cy="369332"/>
          </a:xfrm>
          <a:prstGeom prst="rect">
            <a:avLst/>
          </a:prstGeom>
          <a:noFill/>
        </p:spPr>
        <p:txBody>
          <a:bodyPr wrap="none" rtlCol="0">
            <a:spAutoFit/>
          </a:bodyPr>
          <a:lstStyle/>
          <a:p>
            <a:r>
              <a:rPr lang="en-CA" b="1" cap="small" dirty="0">
                <a:solidFill>
                  <a:srgbClr val="FDAF31"/>
                </a:solidFill>
              </a:rPr>
              <a:t>resources                      25</a:t>
            </a:r>
          </a:p>
        </p:txBody>
      </p:sp>
      <p:sp>
        <p:nvSpPr>
          <p:cNvPr id="30" name="TextBox 29">
            <a:extLst>
              <a:ext uri="{FF2B5EF4-FFF2-40B4-BE49-F238E27FC236}">
                <a16:creationId xmlns:a16="http://schemas.microsoft.com/office/drawing/2014/main" id="{B24A5F0F-3672-406E-9863-B2F405B9E978}"/>
              </a:ext>
            </a:extLst>
          </p:cNvPr>
          <p:cNvSpPr txBox="1"/>
          <p:nvPr/>
        </p:nvSpPr>
        <p:spPr>
          <a:xfrm>
            <a:off x="3791927" y="2050672"/>
            <a:ext cx="1566454" cy="1384995"/>
          </a:xfrm>
          <a:prstGeom prst="rect">
            <a:avLst/>
          </a:prstGeom>
          <a:noFill/>
        </p:spPr>
        <p:txBody>
          <a:bodyPr wrap="none" rtlCol="0">
            <a:spAutoFit/>
          </a:bodyPr>
          <a:lstStyle/>
          <a:p>
            <a:r>
              <a:rPr lang="en-CA" sz="1400" dirty="0">
                <a:solidFill>
                  <a:srgbClr val="FDAF31"/>
                </a:solidFill>
                <a:latin typeface="Univers Condensed Light" panose="020B0306020202040204" pitchFamily="34" charset="0"/>
              </a:rPr>
              <a:t>Marketing</a:t>
            </a:r>
          </a:p>
          <a:p>
            <a:r>
              <a:rPr lang="en-CA" sz="1400" dirty="0">
                <a:solidFill>
                  <a:srgbClr val="FDAF31"/>
                </a:solidFill>
                <a:latin typeface="Univers Condensed Light" panose="020B0306020202040204" pitchFamily="34" charset="0"/>
              </a:rPr>
              <a:t>Licenses</a:t>
            </a:r>
          </a:p>
          <a:p>
            <a:r>
              <a:rPr lang="en-CA" sz="1400" dirty="0">
                <a:solidFill>
                  <a:srgbClr val="FDAF31"/>
                </a:solidFill>
                <a:latin typeface="Univers Condensed Light" panose="020B0306020202040204" pitchFamily="34" charset="0"/>
              </a:rPr>
              <a:t>Types of Agreements</a:t>
            </a:r>
          </a:p>
          <a:p>
            <a:r>
              <a:rPr lang="en-CA" sz="1400" dirty="0">
                <a:solidFill>
                  <a:srgbClr val="FDAF31"/>
                </a:solidFill>
                <a:latin typeface="Univers Condensed Light" panose="020B0306020202040204" pitchFamily="34" charset="0"/>
              </a:rPr>
              <a:t>Commercialization</a:t>
            </a:r>
          </a:p>
          <a:p>
            <a:endParaRPr lang="en-CA" sz="1400" dirty="0">
              <a:solidFill>
                <a:srgbClr val="FDAF31"/>
              </a:solidFill>
              <a:latin typeface="Univers Condensed Light" panose="020B0306020202040204" pitchFamily="34" charset="0"/>
            </a:endParaRPr>
          </a:p>
          <a:p>
            <a:endParaRPr lang="en-CA" sz="1400" dirty="0">
              <a:solidFill>
                <a:srgbClr val="FDAF31"/>
              </a:solidFill>
              <a:latin typeface="Univers Condensed Light" panose="020B0306020202040204" pitchFamily="34" charset="0"/>
            </a:endParaRPr>
          </a:p>
        </p:txBody>
      </p:sp>
      <p:sp>
        <p:nvSpPr>
          <p:cNvPr id="31" name="TextBox 30">
            <a:extLst>
              <a:ext uri="{FF2B5EF4-FFF2-40B4-BE49-F238E27FC236}">
                <a16:creationId xmlns:a16="http://schemas.microsoft.com/office/drawing/2014/main" id="{980010C2-97C4-4171-B82F-66441C8AA8BA}"/>
              </a:ext>
            </a:extLst>
          </p:cNvPr>
          <p:cNvSpPr txBox="1"/>
          <p:nvPr/>
        </p:nvSpPr>
        <p:spPr>
          <a:xfrm>
            <a:off x="3791927" y="4204300"/>
            <a:ext cx="755335" cy="523220"/>
          </a:xfrm>
          <a:prstGeom prst="rect">
            <a:avLst/>
          </a:prstGeom>
          <a:noFill/>
        </p:spPr>
        <p:txBody>
          <a:bodyPr wrap="none" rtlCol="0">
            <a:spAutoFit/>
          </a:bodyPr>
          <a:lstStyle/>
          <a:p>
            <a:r>
              <a:rPr lang="en-CA" sz="1400" dirty="0">
                <a:solidFill>
                  <a:srgbClr val="FDAF31"/>
                </a:solidFill>
                <a:latin typeface="Univers Condensed Light" panose="020B0306020202040204" pitchFamily="34" charset="0"/>
              </a:rPr>
              <a:t>Contacts</a:t>
            </a:r>
          </a:p>
          <a:p>
            <a:endParaRPr lang="en-CA" sz="1400" dirty="0">
              <a:solidFill>
                <a:srgbClr val="FDAF31"/>
              </a:solidFill>
              <a:latin typeface="Univers Condensed Light" panose="020B0306020202040204" pitchFamily="34" charset="0"/>
            </a:endParaRPr>
          </a:p>
        </p:txBody>
      </p:sp>
      <p:sp>
        <p:nvSpPr>
          <p:cNvPr id="32" name="TextBox 31">
            <a:extLst>
              <a:ext uri="{FF2B5EF4-FFF2-40B4-BE49-F238E27FC236}">
                <a16:creationId xmlns:a16="http://schemas.microsoft.com/office/drawing/2014/main" id="{B8534C22-907C-4D51-8A31-30EEBF8420A8}"/>
              </a:ext>
            </a:extLst>
          </p:cNvPr>
          <p:cNvSpPr txBox="1"/>
          <p:nvPr/>
        </p:nvSpPr>
        <p:spPr>
          <a:xfrm>
            <a:off x="3868059" y="7287307"/>
            <a:ext cx="2868267" cy="2031325"/>
          </a:xfrm>
          <a:prstGeom prst="rect">
            <a:avLst/>
          </a:prstGeom>
          <a:noFill/>
        </p:spPr>
        <p:txBody>
          <a:bodyPr wrap="square" rtlCol="0">
            <a:spAutoFit/>
          </a:bodyPr>
          <a:lstStyle/>
          <a:p>
            <a:pPr algn="r"/>
            <a:r>
              <a:rPr lang="en-CA" sz="1050" dirty="0">
                <a:solidFill>
                  <a:schemeClr val="bg1"/>
                </a:solidFill>
              </a:rPr>
              <a:t>For more information, </a:t>
            </a:r>
            <a:r>
              <a:rPr lang="en-CA" sz="1050" u="sng" dirty="0">
                <a:solidFill>
                  <a:schemeClr val="bg1"/>
                </a:solidFill>
                <a:hlinkClick r:id="rId2" action="ppaction://hlinksldjump">
                  <a:extLst>
                    <a:ext uri="{A12FA001-AC4F-418D-AE19-62706E023703}">
                      <ahyp:hlinkClr xmlns:ahyp="http://schemas.microsoft.com/office/drawing/2018/hyperlinkcolor" val="tx"/>
                    </a:ext>
                  </a:extLst>
                </a:hlinkClick>
              </a:rPr>
              <a:t>contact</a:t>
            </a:r>
            <a:r>
              <a:rPr lang="en-CA" sz="1050" dirty="0">
                <a:solidFill>
                  <a:schemeClr val="bg1"/>
                </a:solidFill>
              </a:rPr>
              <a:t>:</a:t>
            </a:r>
            <a:br>
              <a:rPr lang="en-CA" sz="1050" dirty="0">
                <a:solidFill>
                  <a:schemeClr val="bg1"/>
                </a:solidFill>
              </a:rPr>
            </a:br>
            <a:br>
              <a:rPr lang="en-CA" sz="1050" dirty="0">
                <a:solidFill>
                  <a:schemeClr val="bg1"/>
                </a:solidFill>
              </a:rPr>
            </a:br>
            <a:r>
              <a:rPr lang="en-CA" sz="1050" b="1" dirty="0">
                <a:solidFill>
                  <a:schemeClr val="bg1"/>
                </a:solidFill>
              </a:rPr>
              <a:t>McMaster Industry Liaison Office</a:t>
            </a:r>
            <a:br>
              <a:rPr lang="en-CA" sz="1050" dirty="0">
                <a:solidFill>
                  <a:schemeClr val="bg1"/>
                </a:solidFill>
              </a:rPr>
            </a:br>
            <a:r>
              <a:rPr lang="en-CA" sz="1050" dirty="0">
                <a:solidFill>
                  <a:schemeClr val="bg1"/>
                </a:solidFill>
              </a:rPr>
              <a:t>175 Longwood Road South, Suite 305</a:t>
            </a:r>
          </a:p>
          <a:p>
            <a:pPr algn="r"/>
            <a:r>
              <a:rPr lang="en-CA" sz="1050" dirty="0">
                <a:solidFill>
                  <a:schemeClr val="bg1"/>
                </a:solidFill>
              </a:rPr>
              <a:t>Hamilton, Ontario L8P 0A1</a:t>
            </a:r>
          </a:p>
          <a:p>
            <a:pPr algn="r"/>
            <a:endParaRPr lang="en-CA" sz="1050" dirty="0">
              <a:solidFill>
                <a:schemeClr val="bg1"/>
              </a:solidFill>
            </a:endParaRPr>
          </a:p>
          <a:p>
            <a:pPr algn="r"/>
            <a:r>
              <a:rPr lang="en-CA" sz="1050" dirty="0">
                <a:solidFill>
                  <a:schemeClr val="bg1"/>
                </a:solidFill>
              </a:rPr>
              <a:t>Certain sections contain information derived with permission from the </a:t>
            </a:r>
            <a:r>
              <a:rPr lang="en-CA" sz="1050" i="1" dirty="0">
                <a:solidFill>
                  <a:schemeClr val="bg1"/>
                </a:solidFill>
              </a:rPr>
              <a:t>Inventor’s Guide </a:t>
            </a:r>
            <a:r>
              <a:rPr lang="en-CA" sz="1050" dirty="0">
                <a:solidFill>
                  <a:schemeClr val="bg1"/>
                </a:solidFill>
              </a:rPr>
              <a:t>at Stanford University.  McMaster University is thankful for their support.</a:t>
            </a:r>
            <a:br>
              <a:rPr lang="en-CA" sz="1050" dirty="0">
                <a:solidFill>
                  <a:schemeClr val="bg1"/>
                </a:solidFill>
              </a:rPr>
            </a:br>
            <a:br>
              <a:rPr lang="en-CA" sz="1050" dirty="0">
                <a:solidFill>
                  <a:schemeClr val="bg1"/>
                </a:solidFill>
              </a:rPr>
            </a:br>
            <a:endParaRPr lang="en-CA" sz="1050" dirty="0">
              <a:solidFill>
                <a:schemeClr val="bg1"/>
              </a:solidFill>
            </a:endParaRPr>
          </a:p>
        </p:txBody>
      </p:sp>
      <p:sp>
        <p:nvSpPr>
          <p:cNvPr id="3" name="TextBox 2">
            <a:extLst>
              <a:ext uri="{FF2B5EF4-FFF2-40B4-BE49-F238E27FC236}">
                <a16:creationId xmlns:a16="http://schemas.microsoft.com/office/drawing/2014/main" id="{C21D87B1-2BD1-447F-89A8-8D33EDC422F8}"/>
              </a:ext>
            </a:extLst>
          </p:cNvPr>
          <p:cNvSpPr txBox="1"/>
          <p:nvPr/>
        </p:nvSpPr>
        <p:spPr>
          <a:xfrm>
            <a:off x="2964796" y="2050672"/>
            <a:ext cx="264816" cy="738664"/>
          </a:xfrm>
          <a:prstGeom prst="rect">
            <a:avLst/>
          </a:prstGeom>
          <a:noFill/>
        </p:spPr>
        <p:txBody>
          <a:bodyPr wrap="none" rtlCol="0">
            <a:spAutoFit/>
          </a:bodyPr>
          <a:lstStyle/>
          <a:p>
            <a:r>
              <a:rPr lang="en-CA" sz="1400" dirty="0">
                <a:solidFill>
                  <a:srgbClr val="FDAF31"/>
                </a:solidFill>
                <a:latin typeface="Univers Condensed Light" panose="020B0306020202040204" pitchFamily="34" charset="0"/>
              </a:rPr>
              <a:t>3</a:t>
            </a:r>
          </a:p>
          <a:p>
            <a:r>
              <a:rPr lang="en-CA" sz="1400" dirty="0">
                <a:solidFill>
                  <a:srgbClr val="FDAF31"/>
                </a:solidFill>
                <a:latin typeface="Univers Condensed Light" panose="020B0306020202040204" pitchFamily="34" charset="0"/>
              </a:rPr>
              <a:t>4</a:t>
            </a:r>
          </a:p>
          <a:p>
            <a:r>
              <a:rPr lang="en-CA" sz="1400" dirty="0">
                <a:solidFill>
                  <a:srgbClr val="FDAF31"/>
                </a:solidFill>
                <a:latin typeface="Univers Condensed Light" panose="020B0306020202040204" pitchFamily="34" charset="0"/>
              </a:rPr>
              <a:t>5</a:t>
            </a:r>
          </a:p>
        </p:txBody>
      </p:sp>
      <p:sp>
        <p:nvSpPr>
          <p:cNvPr id="33" name="TextBox 32">
            <a:extLst>
              <a:ext uri="{FF2B5EF4-FFF2-40B4-BE49-F238E27FC236}">
                <a16:creationId xmlns:a16="http://schemas.microsoft.com/office/drawing/2014/main" id="{718302C1-EFC5-4457-B9E8-3971E0F52C91}"/>
              </a:ext>
            </a:extLst>
          </p:cNvPr>
          <p:cNvSpPr txBox="1"/>
          <p:nvPr/>
        </p:nvSpPr>
        <p:spPr>
          <a:xfrm>
            <a:off x="2964796" y="4240725"/>
            <a:ext cx="264816" cy="738664"/>
          </a:xfrm>
          <a:prstGeom prst="rect">
            <a:avLst/>
          </a:prstGeom>
          <a:noFill/>
        </p:spPr>
        <p:txBody>
          <a:bodyPr wrap="none" rtlCol="0">
            <a:spAutoFit/>
          </a:bodyPr>
          <a:lstStyle/>
          <a:p>
            <a:r>
              <a:rPr lang="en-CA" sz="1400" dirty="0">
                <a:solidFill>
                  <a:srgbClr val="FDAF31"/>
                </a:solidFill>
                <a:latin typeface="Univers Condensed Light" panose="020B0306020202040204" pitchFamily="34" charset="0"/>
              </a:rPr>
              <a:t>6</a:t>
            </a:r>
          </a:p>
          <a:p>
            <a:r>
              <a:rPr lang="en-CA" sz="1400" dirty="0">
                <a:solidFill>
                  <a:srgbClr val="FDAF31"/>
                </a:solidFill>
                <a:latin typeface="Univers Condensed Light" panose="020B0306020202040204" pitchFamily="34" charset="0"/>
              </a:rPr>
              <a:t>7</a:t>
            </a:r>
          </a:p>
          <a:p>
            <a:r>
              <a:rPr lang="en-CA" sz="1400" dirty="0">
                <a:solidFill>
                  <a:srgbClr val="FDAF31"/>
                </a:solidFill>
                <a:latin typeface="Univers Condensed Light" panose="020B0306020202040204" pitchFamily="34" charset="0"/>
              </a:rPr>
              <a:t>8</a:t>
            </a:r>
          </a:p>
        </p:txBody>
      </p:sp>
      <p:sp>
        <p:nvSpPr>
          <p:cNvPr id="34" name="TextBox 33">
            <a:extLst>
              <a:ext uri="{FF2B5EF4-FFF2-40B4-BE49-F238E27FC236}">
                <a16:creationId xmlns:a16="http://schemas.microsoft.com/office/drawing/2014/main" id="{149A48CB-32A9-4B15-997B-B7A1D32EF866}"/>
              </a:ext>
            </a:extLst>
          </p:cNvPr>
          <p:cNvSpPr txBox="1"/>
          <p:nvPr/>
        </p:nvSpPr>
        <p:spPr>
          <a:xfrm>
            <a:off x="2924721" y="6610524"/>
            <a:ext cx="344966" cy="1384995"/>
          </a:xfrm>
          <a:prstGeom prst="rect">
            <a:avLst/>
          </a:prstGeom>
          <a:noFill/>
        </p:spPr>
        <p:txBody>
          <a:bodyPr wrap="none" rtlCol="0">
            <a:spAutoFit/>
          </a:bodyPr>
          <a:lstStyle/>
          <a:p>
            <a:r>
              <a:rPr lang="en-CA" sz="1400" dirty="0">
                <a:solidFill>
                  <a:srgbClr val="FDAF31"/>
                </a:solidFill>
                <a:latin typeface="Univers Condensed Light" panose="020B0306020202040204" pitchFamily="34" charset="0"/>
              </a:rPr>
              <a:t>11</a:t>
            </a:r>
          </a:p>
          <a:p>
            <a:r>
              <a:rPr lang="en-CA" sz="1400" dirty="0">
                <a:solidFill>
                  <a:srgbClr val="FDAF31"/>
                </a:solidFill>
                <a:latin typeface="Univers Condensed Light" panose="020B0306020202040204" pitchFamily="34" charset="0"/>
              </a:rPr>
              <a:t>12</a:t>
            </a:r>
          </a:p>
          <a:p>
            <a:r>
              <a:rPr lang="en-CA" sz="1400" dirty="0">
                <a:solidFill>
                  <a:srgbClr val="FDAF31"/>
                </a:solidFill>
                <a:latin typeface="Univers Condensed Light" panose="020B0306020202040204" pitchFamily="34" charset="0"/>
              </a:rPr>
              <a:t>14</a:t>
            </a:r>
          </a:p>
          <a:p>
            <a:r>
              <a:rPr lang="en-CA" sz="1400" dirty="0">
                <a:solidFill>
                  <a:srgbClr val="FDAF31"/>
                </a:solidFill>
                <a:latin typeface="Univers Condensed Light" panose="020B0306020202040204" pitchFamily="34" charset="0"/>
              </a:rPr>
              <a:t>15</a:t>
            </a:r>
          </a:p>
          <a:p>
            <a:r>
              <a:rPr lang="en-CA" sz="1400" dirty="0">
                <a:solidFill>
                  <a:srgbClr val="FDAF31"/>
                </a:solidFill>
                <a:latin typeface="Univers Condensed Light" panose="020B0306020202040204" pitchFamily="34" charset="0"/>
              </a:rPr>
              <a:t>19</a:t>
            </a:r>
          </a:p>
          <a:p>
            <a:r>
              <a:rPr lang="en-CA" sz="1400" dirty="0">
                <a:solidFill>
                  <a:srgbClr val="FDAF31"/>
                </a:solidFill>
                <a:latin typeface="Univers Condensed Light" panose="020B0306020202040204" pitchFamily="34" charset="0"/>
              </a:rPr>
              <a:t>20</a:t>
            </a:r>
          </a:p>
        </p:txBody>
      </p:sp>
      <p:sp>
        <p:nvSpPr>
          <p:cNvPr id="35" name="TextBox 34">
            <a:extLst>
              <a:ext uri="{FF2B5EF4-FFF2-40B4-BE49-F238E27FC236}">
                <a16:creationId xmlns:a16="http://schemas.microsoft.com/office/drawing/2014/main" id="{EA4CA92F-72DD-41CC-850C-1B81690CF1E1}"/>
              </a:ext>
            </a:extLst>
          </p:cNvPr>
          <p:cNvSpPr txBox="1"/>
          <p:nvPr/>
        </p:nvSpPr>
        <p:spPr>
          <a:xfrm>
            <a:off x="6418227" y="2050672"/>
            <a:ext cx="344966" cy="954107"/>
          </a:xfrm>
          <a:prstGeom prst="rect">
            <a:avLst/>
          </a:prstGeom>
          <a:noFill/>
        </p:spPr>
        <p:txBody>
          <a:bodyPr wrap="none" rtlCol="0">
            <a:spAutoFit/>
          </a:bodyPr>
          <a:lstStyle/>
          <a:p>
            <a:r>
              <a:rPr lang="en-CA" sz="1400" dirty="0">
                <a:solidFill>
                  <a:srgbClr val="FDAF31"/>
                </a:solidFill>
                <a:latin typeface="Univers Condensed Light" panose="020B0306020202040204" pitchFamily="34" charset="0"/>
              </a:rPr>
              <a:t>21</a:t>
            </a:r>
          </a:p>
          <a:p>
            <a:r>
              <a:rPr lang="en-CA" sz="1400" dirty="0">
                <a:solidFill>
                  <a:srgbClr val="FDAF31"/>
                </a:solidFill>
                <a:latin typeface="Univers Condensed Light" panose="020B0306020202040204" pitchFamily="34" charset="0"/>
              </a:rPr>
              <a:t>22</a:t>
            </a:r>
          </a:p>
          <a:p>
            <a:r>
              <a:rPr lang="en-CA" sz="1400" dirty="0">
                <a:solidFill>
                  <a:srgbClr val="FDAF31"/>
                </a:solidFill>
                <a:latin typeface="Univers Condensed Light" panose="020B0306020202040204" pitchFamily="34" charset="0"/>
              </a:rPr>
              <a:t>23</a:t>
            </a:r>
          </a:p>
          <a:p>
            <a:r>
              <a:rPr lang="en-CA" sz="1400" dirty="0">
                <a:solidFill>
                  <a:srgbClr val="FDAF31"/>
                </a:solidFill>
                <a:latin typeface="Univers Condensed Light" panose="020B0306020202040204" pitchFamily="34" charset="0"/>
              </a:rPr>
              <a:t>24</a:t>
            </a:r>
          </a:p>
        </p:txBody>
      </p:sp>
      <p:sp>
        <p:nvSpPr>
          <p:cNvPr id="36" name="TextBox 35">
            <a:extLst>
              <a:ext uri="{FF2B5EF4-FFF2-40B4-BE49-F238E27FC236}">
                <a16:creationId xmlns:a16="http://schemas.microsoft.com/office/drawing/2014/main" id="{EC32C1C2-6795-4573-8F6B-98D7C216A279}"/>
              </a:ext>
            </a:extLst>
          </p:cNvPr>
          <p:cNvSpPr txBox="1"/>
          <p:nvPr/>
        </p:nvSpPr>
        <p:spPr>
          <a:xfrm>
            <a:off x="6418227" y="4204300"/>
            <a:ext cx="344966" cy="307777"/>
          </a:xfrm>
          <a:prstGeom prst="rect">
            <a:avLst/>
          </a:prstGeom>
          <a:noFill/>
        </p:spPr>
        <p:txBody>
          <a:bodyPr wrap="none" rtlCol="0">
            <a:spAutoFit/>
          </a:bodyPr>
          <a:lstStyle/>
          <a:p>
            <a:r>
              <a:rPr lang="en-CA" sz="1400" dirty="0">
                <a:solidFill>
                  <a:srgbClr val="FDAF31"/>
                </a:solidFill>
                <a:latin typeface="Univers Condensed Light" panose="020B0306020202040204" pitchFamily="34" charset="0"/>
              </a:rPr>
              <a:t>25</a:t>
            </a:r>
          </a:p>
        </p:txBody>
      </p:sp>
    </p:spTree>
    <p:extLst>
      <p:ext uri="{BB962C8B-B14F-4D97-AF65-F5344CB8AC3E}">
        <p14:creationId xmlns:p14="http://schemas.microsoft.com/office/powerpoint/2010/main" val="32717674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3AA67C5-8119-4868-A112-FE3EE451F4B9}"/>
              </a:ext>
            </a:extLst>
          </p:cNvPr>
          <p:cNvSpPr/>
          <p:nvPr/>
        </p:nvSpPr>
        <p:spPr>
          <a:xfrm>
            <a:off x="352171" y="1992397"/>
            <a:ext cx="6354431" cy="8419484"/>
          </a:xfrm>
          <a:prstGeom prst="rect">
            <a:avLst/>
          </a:prstGeom>
        </p:spPr>
        <p:txBody>
          <a:bodyPr wrap="square">
            <a:spAutoFit/>
          </a:bodyPr>
          <a:lstStyle/>
          <a:p>
            <a:pPr>
              <a:lnSpc>
                <a:spcPct val="107000"/>
              </a:lnSpc>
              <a:spcAft>
                <a:spcPts val="800"/>
              </a:spcAft>
            </a:pPr>
            <a: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What is a trademark or service mark and how is it useful?</a:t>
            </a:r>
            <a:br>
              <a:rPr lang="en-CA" dirty="0">
                <a:latin typeface="Univers Condensed Light" panose="020B0306020202040204" pitchFamily="34" charset="0"/>
                <a:ea typeface="Calibri" panose="020F0502020204030204" pitchFamily="34" charset="0"/>
                <a:cs typeface="Calibri" panose="020F0502020204030204" pitchFamily="34" charset="0"/>
              </a:rPr>
            </a:br>
            <a:r>
              <a:rPr lang="en-CA" sz="1400" dirty="0">
                <a:latin typeface="Univers Condensed Light" panose="020B0306020202040204" pitchFamily="34" charset="0"/>
                <a:ea typeface="Calibri" panose="020F0502020204030204" pitchFamily="34" charset="0"/>
                <a:cs typeface="Calibri" panose="020F0502020204030204" pitchFamily="34" charset="0"/>
              </a:rPr>
              <a:t>A trademark includes any word, name, symbol, device, or combination, that is used in commerce to identify and distinguish the goods or services of one manufacturer or seller from those manufactured or sold by others, and also to indicate the source of the goods. They are valuable intellectual property rights which assist organization in making their brand known.</a:t>
            </a:r>
            <a:br>
              <a:rPr lang="en-CA" sz="1400" dirty="0">
                <a:latin typeface="Univers Condensed Light" panose="020B0306020202040204" pitchFamily="34" charset="0"/>
                <a:ea typeface="Calibri" panose="020F0502020204030204" pitchFamily="34" charset="0"/>
                <a:cs typeface="Calibri" panose="020F0502020204030204" pitchFamily="34" charset="0"/>
              </a:rPr>
            </a:br>
            <a:b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br>
            <a: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What is trademark registration?</a:t>
            </a:r>
            <a:br>
              <a:rPr lang="en-CA" u="sng" dirty="0">
                <a:latin typeface="Univers Condensed Light" panose="020B0306020202040204" pitchFamily="34" charset="0"/>
                <a:ea typeface="Calibri" panose="020F0502020204030204" pitchFamily="34" charset="0"/>
                <a:cs typeface="Calibri" panose="020F0502020204030204" pitchFamily="34" charset="0"/>
              </a:rPr>
            </a:br>
            <a:r>
              <a:rPr lang="en-CA" sz="1400" dirty="0">
                <a:latin typeface="Univers Condensed Light" panose="020B0306020202040204" pitchFamily="34" charset="0"/>
                <a:ea typeface="Calibri" panose="020F0502020204030204" pitchFamily="34" charset="0"/>
                <a:cs typeface="Calibri" panose="020F0502020204030204" pitchFamily="34" charset="0"/>
              </a:rPr>
              <a:t>When you register your trademark, you get the sole right to use the mark across Canada for 15 years. You can renew your trademark every 15 years after that. </a:t>
            </a:r>
            <a:endParaRPr lang="en-CA" sz="1200" dirty="0">
              <a:latin typeface="Univers Condensed Light" panose="020B0306020202040204" pitchFamily="34" charset="0"/>
              <a:ea typeface="Calibri" panose="020F0502020204030204" pitchFamily="34" charset="0"/>
              <a:cs typeface="Calibri" panose="020F0502020204030204" pitchFamily="34" charset="0"/>
            </a:endParaRPr>
          </a:p>
          <a:p>
            <a:br>
              <a:rPr lang="en-CA" b="1" dirty="0">
                <a:solidFill>
                  <a:srgbClr val="7A003C"/>
                </a:solidFill>
                <a:latin typeface="Univers Condensed Light" panose="020B0306020202040204" pitchFamily="34" charset="0"/>
              </a:rPr>
            </a:br>
            <a:r>
              <a:rPr lang="en-CA" b="1" dirty="0">
                <a:solidFill>
                  <a:srgbClr val="7A003C"/>
                </a:solidFill>
                <a:latin typeface="Univers Condensed Light" panose="020B0306020202040204" pitchFamily="34" charset="0"/>
              </a:rPr>
              <a:t>What is the process for registering a trade-mark at McMaster?</a:t>
            </a:r>
          </a:p>
          <a:p>
            <a:r>
              <a:rPr lang="en-CA" sz="1400" b="1" dirty="0">
                <a:latin typeface="Univers Condensed Light" panose="020B0306020202040204" pitchFamily="34" charset="0"/>
              </a:rPr>
              <a:t>Step 1 -Trademark search</a:t>
            </a:r>
            <a:endParaRPr lang="en-CA" sz="1400" dirty="0">
              <a:latin typeface="Univers Condensed Light" panose="020B0306020202040204" pitchFamily="34" charset="0"/>
            </a:endParaRPr>
          </a:p>
          <a:p>
            <a:r>
              <a:rPr lang="en-CA" sz="1400" dirty="0">
                <a:latin typeface="Univers Condensed Light" panose="020B0306020202040204" pitchFamily="34" charset="0"/>
              </a:rPr>
              <a:t>MILO will undertake a brief search to determine if the proposed trademark is currently being used by another organization. This search is important to determine if the proposed trademark is likely to infringe any other organization's intellectual property rights.</a:t>
            </a:r>
            <a:br>
              <a:rPr lang="en-CA" sz="1400" dirty="0">
                <a:latin typeface="Univers Condensed Light" panose="020B0306020202040204" pitchFamily="34" charset="0"/>
              </a:rPr>
            </a:br>
            <a:endParaRPr lang="en-CA" sz="1400" dirty="0">
              <a:latin typeface="Univers Condensed Light" panose="020B0306020202040204" pitchFamily="34" charset="0"/>
            </a:endParaRPr>
          </a:p>
          <a:p>
            <a:r>
              <a:rPr lang="en-CA" sz="1400" b="1" dirty="0">
                <a:latin typeface="Univers Condensed Light" panose="020B0306020202040204" pitchFamily="34" charset="0"/>
              </a:rPr>
              <a:t>Step 2 - Prepare and file application forms</a:t>
            </a:r>
            <a:endParaRPr lang="en-CA" sz="1400" dirty="0">
              <a:latin typeface="Univers Condensed Light" panose="020B0306020202040204" pitchFamily="34" charset="0"/>
            </a:endParaRPr>
          </a:p>
          <a:p>
            <a:r>
              <a:rPr lang="en-CA" sz="1400" dirty="0">
                <a:latin typeface="Univers Condensed Light" panose="020B0306020202040204" pitchFamily="34" charset="0"/>
              </a:rPr>
              <a:t>MILO's IP Administrator will prepare all documents needed to apply for trademark protection in Canada. You will be required to provide the following information:</a:t>
            </a:r>
          </a:p>
          <a:p>
            <a:pPr marL="342900" indent="-342900">
              <a:lnSpc>
                <a:spcPct val="107000"/>
              </a:lnSpc>
              <a:buFont typeface="Symbol" panose="05050102010706020507" pitchFamily="18" charset="2"/>
              <a:buChar char="-"/>
            </a:pPr>
            <a:r>
              <a:rPr lang="en-CA" sz="1400" dirty="0">
                <a:latin typeface="Univers Condensed Light" panose="020B0306020202040204" pitchFamily="34" charset="0"/>
              </a:rPr>
              <a:t>Date of the first use of the trademark (e.g. the day you made a brochure available or sold your first product)</a:t>
            </a:r>
          </a:p>
          <a:p>
            <a:pPr marL="342900" indent="-342900">
              <a:lnSpc>
                <a:spcPct val="107000"/>
              </a:lnSpc>
              <a:buFont typeface="Symbol" panose="05050102010706020507" pitchFamily="18" charset="2"/>
              <a:buChar char="-"/>
            </a:pPr>
            <a:r>
              <a:rPr lang="en-CA" sz="1400" dirty="0">
                <a:latin typeface="Univers Condensed Light" panose="020B0306020202040204" pitchFamily="34" charset="0"/>
              </a:rPr>
              <a:t>A copy of any design, drawing or logo in black and white no larger than 7cm by 7 cm (2 ¾" by 2 ¾")</a:t>
            </a:r>
            <a:r>
              <a:rPr lang="en-CA" sz="1400" dirty="0">
                <a:latin typeface="Univers Condensed Light" panose="020B0306020202040204" pitchFamily="34" charset="0"/>
                <a:ea typeface="Calibri" panose="020F0502020204030204" pitchFamily="34" charset="0"/>
                <a:cs typeface="Calibri" panose="020F0502020204030204" pitchFamily="34" charset="0"/>
              </a:rPr>
              <a:t> </a:t>
            </a:r>
            <a:endParaRPr lang="en-CA" sz="1400" dirty="0">
              <a:latin typeface="Univers Condensed Light" panose="020B0306020202040204" pitchFamily="34" charset="0"/>
            </a:endParaRPr>
          </a:p>
          <a:p>
            <a:pPr marL="342900" lvl="0" indent="-342900">
              <a:lnSpc>
                <a:spcPct val="107000"/>
              </a:lnSpc>
              <a:spcAft>
                <a:spcPts val="0"/>
              </a:spcAft>
              <a:buFont typeface="Symbol" panose="05050102010706020507" pitchFamily="18" charset="2"/>
              <a:buChar char="-"/>
            </a:pPr>
            <a:endParaRPr lang="en-CA" sz="1400" dirty="0">
              <a:latin typeface="Univers Condensed Light" panose="020B0306020202040204" pitchFamily="34" charset="0"/>
            </a:endParaRPr>
          </a:p>
          <a:p>
            <a:r>
              <a:rPr lang="en-CA" sz="1400" b="1" dirty="0">
                <a:latin typeface="Univers Condensed Light" panose="020B0306020202040204" pitchFamily="34" charset="0"/>
              </a:rPr>
              <a:t>Step 3 - Review and publication by the Registrar of Trademarks</a:t>
            </a:r>
            <a:endParaRPr lang="en-CA" sz="1400" dirty="0">
              <a:latin typeface="Univers Condensed Light" panose="020B0306020202040204" pitchFamily="34" charset="0"/>
            </a:endParaRPr>
          </a:p>
          <a:p>
            <a:r>
              <a:rPr lang="en-CA" sz="1400" dirty="0">
                <a:latin typeface="Univers Condensed Light" panose="020B0306020202040204" pitchFamily="34" charset="0"/>
              </a:rPr>
              <a:t>Once the application is filed, the Canadian Trademarks Office will review and publish the application in approximately six to eight months. The publication and registration certificate will then be provided to the University as proof of the protection of the trademark.</a:t>
            </a:r>
          </a:p>
          <a:p>
            <a:br>
              <a:rPr lang="en-CA" sz="1400" dirty="0"/>
            </a:br>
            <a:endParaRPr lang="en-CA" sz="1400" dirty="0">
              <a:latin typeface="Univers Condensed Light" panose="020B0306020202040204" pitchFamily="34" charset="0"/>
              <a:ea typeface="Calibri" panose="020F0502020204030204" pitchFamily="34" charset="0"/>
              <a:cs typeface="Calibri" panose="020F0502020204030204" pitchFamily="34" charset="0"/>
            </a:endParaRPr>
          </a:p>
          <a:p>
            <a:pPr>
              <a:lnSpc>
                <a:spcPct val="107000"/>
              </a:lnSpc>
              <a:spcAft>
                <a:spcPts val="800"/>
              </a:spcAft>
            </a:pPr>
            <a:r>
              <a:rPr lang="en-CA" sz="1400" b="1" dirty="0">
                <a:latin typeface="Univers Condensed Light" panose="020B0306020202040204" pitchFamily="34" charset="0"/>
                <a:ea typeface="Calibri" panose="020F0502020204030204" pitchFamily="34" charset="0"/>
                <a:cs typeface="Calibri" panose="020F0502020204030204" pitchFamily="34" charset="0"/>
              </a:rPr>
              <a:t> </a:t>
            </a:r>
            <a:endParaRPr lang="en-CA" sz="1400" dirty="0">
              <a:latin typeface="Univers Condensed Light" panose="020B0306020202040204" pitchFamily="34" charset="0"/>
              <a:ea typeface="Calibri" panose="020F0502020204030204" pitchFamily="34" charset="0"/>
              <a:cs typeface="Calibri" panose="020F0502020204030204" pitchFamily="34" charset="0"/>
            </a:endParaRPr>
          </a:p>
          <a:p>
            <a:pPr>
              <a:lnSpc>
                <a:spcPct val="107000"/>
              </a:lnSpc>
              <a:spcAft>
                <a:spcPts val="800"/>
              </a:spcAft>
            </a:pPr>
            <a:r>
              <a:rPr lang="en-CA" b="1" dirty="0">
                <a:latin typeface="Univers Condensed Light" panose="020B0306020202040204" pitchFamily="34" charset="0"/>
                <a:ea typeface="Calibri" panose="020F0502020204030204" pitchFamily="34" charset="0"/>
                <a:cs typeface="Calibri" panose="020F0502020204030204" pitchFamily="34" charset="0"/>
              </a:rPr>
              <a:t>  </a:t>
            </a:r>
            <a:endParaRPr lang="en-CA" dirty="0">
              <a:latin typeface="Univers Condensed Light" panose="020B0306020202040204" pitchFamily="34" charset="0"/>
              <a:ea typeface="Calibri" panose="020F0502020204030204" pitchFamily="34" charset="0"/>
              <a:cs typeface="Calibri" panose="020F0502020204030204" pitchFamily="34" charset="0"/>
            </a:endParaRPr>
          </a:p>
          <a:p>
            <a:pPr>
              <a:lnSpc>
                <a:spcPct val="107000"/>
              </a:lnSpc>
              <a:spcAft>
                <a:spcPts val="800"/>
              </a:spcAft>
            </a:pPr>
            <a:r>
              <a:rPr lang="en-CA" b="1" dirty="0">
                <a:latin typeface="Univers Condensed Light" panose="020B0306020202040204" pitchFamily="34" charset="0"/>
                <a:ea typeface="Calibri" panose="020F0502020204030204" pitchFamily="34" charset="0"/>
                <a:cs typeface="Calibri" panose="020F0502020204030204" pitchFamily="34" charset="0"/>
              </a:rPr>
              <a:t> </a:t>
            </a:r>
            <a:endParaRPr lang="en-CA" dirty="0"/>
          </a:p>
        </p:txBody>
      </p:sp>
      <p:cxnSp>
        <p:nvCxnSpPr>
          <p:cNvPr id="5" name="Straight Connector 4">
            <a:extLst>
              <a:ext uri="{FF2B5EF4-FFF2-40B4-BE49-F238E27FC236}">
                <a16:creationId xmlns:a16="http://schemas.microsoft.com/office/drawing/2014/main" id="{BB84CDA8-B04F-425C-B95D-65D03FCD5238}"/>
              </a:ext>
            </a:extLst>
          </p:cNvPr>
          <p:cNvCxnSpPr>
            <a:cxnSpLocks/>
          </p:cNvCxnSpPr>
          <p:nvPr/>
        </p:nvCxnSpPr>
        <p:spPr>
          <a:xfrm>
            <a:off x="0" y="1015999"/>
            <a:ext cx="6607627" cy="0"/>
          </a:xfrm>
          <a:prstGeom prst="line">
            <a:avLst/>
          </a:prstGeom>
          <a:ln w="28575">
            <a:solidFill>
              <a:srgbClr val="5E6A7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54E10DC0-3759-44E7-BAF4-CA501CCC02A6}"/>
              </a:ext>
            </a:extLst>
          </p:cNvPr>
          <p:cNvSpPr txBox="1"/>
          <p:nvPr/>
        </p:nvSpPr>
        <p:spPr>
          <a:xfrm>
            <a:off x="5353538" y="144863"/>
            <a:ext cx="1303626" cy="871136"/>
          </a:xfrm>
          <a:prstGeom prst="rect">
            <a:avLst/>
          </a:prstGeom>
          <a:noFill/>
        </p:spPr>
        <p:txBody>
          <a:bodyPr wrap="none" rtlCol="0">
            <a:spAutoFit/>
          </a:bodyPr>
          <a:lstStyle/>
          <a:p>
            <a:pPr algn="r">
              <a:lnSpc>
                <a:spcPct val="80000"/>
              </a:lnSpc>
            </a:pPr>
            <a:r>
              <a:rPr lang="en-CA" sz="1050" cap="small" dirty="0"/>
              <a:t>table of contents</a:t>
            </a:r>
            <a:br>
              <a:rPr lang="en-CA" sz="1050" cap="small" dirty="0"/>
            </a:br>
            <a:r>
              <a:rPr lang="en-CA" sz="1050" cap="small" dirty="0"/>
              <a:t>introduction</a:t>
            </a:r>
            <a:br>
              <a:rPr lang="en-CA" sz="1050" cap="small" dirty="0"/>
            </a:br>
            <a:r>
              <a:rPr lang="en-CA" sz="1050" cap="small" dirty="0"/>
              <a:t>technology transfer</a:t>
            </a:r>
            <a:br>
              <a:rPr lang="en-CA" sz="1050" cap="small" dirty="0">
                <a:solidFill>
                  <a:srgbClr val="7A003C"/>
                </a:solidFill>
              </a:rPr>
            </a:br>
            <a:r>
              <a:rPr lang="en-CA" sz="1050" cap="small" dirty="0">
                <a:solidFill>
                  <a:srgbClr val="6C0036"/>
                </a:solidFill>
              </a:rPr>
              <a:t>intellectual property</a:t>
            </a:r>
          </a:p>
          <a:p>
            <a:pPr algn="r">
              <a:lnSpc>
                <a:spcPct val="80000"/>
              </a:lnSpc>
            </a:pPr>
            <a:r>
              <a:rPr lang="en-CA" sz="1050" cap="small" dirty="0"/>
              <a:t>commercialization</a:t>
            </a:r>
          </a:p>
          <a:p>
            <a:pPr algn="r">
              <a:lnSpc>
                <a:spcPct val="80000"/>
              </a:lnSpc>
            </a:pPr>
            <a:r>
              <a:rPr lang="en-CA" sz="1050" cap="small" dirty="0"/>
              <a:t>resources</a:t>
            </a:r>
          </a:p>
        </p:txBody>
      </p:sp>
      <p:sp>
        <p:nvSpPr>
          <p:cNvPr id="7" name="Rectangle 6">
            <a:extLst>
              <a:ext uri="{FF2B5EF4-FFF2-40B4-BE49-F238E27FC236}">
                <a16:creationId xmlns:a16="http://schemas.microsoft.com/office/drawing/2014/main" id="{39A2A27E-FB78-4C0A-9920-989BB938A371}"/>
              </a:ext>
            </a:extLst>
          </p:cNvPr>
          <p:cNvSpPr/>
          <p:nvPr/>
        </p:nvSpPr>
        <p:spPr>
          <a:xfrm>
            <a:off x="200836" y="669180"/>
            <a:ext cx="1662186" cy="369332"/>
          </a:xfrm>
          <a:prstGeom prst="rect">
            <a:avLst/>
          </a:prstGeom>
        </p:spPr>
        <p:txBody>
          <a:bodyPr wrap="none">
            <a:spAutoFit/>
          </a:bodyPr>
          <a:lstStyle/>
          <a:p>
            <a:r>
              <a:rPr lang="en-CA" cap="small" dirty="0"/>
              <a:t>inventor’s guide</a:t>
            </a:r>
            <a:endParaRPr lang="en-CA" dirty="0"/>
          </a:p>
        </p:txBody>
      </p:sp>
      <p:sp>
        <p:nvSpPr>
          <p:cNvPr id="8" name="Rectangle 7">
            <a:extLst>
              <a:ext uri="{FF2B5EF4-FFF2-40B4-BE49-F238E27FC236}">
                <a16:creationId xmlns:a16="http://schemas.microsoft.com/office/drawing/2014/main" id="{2A6124A3-AB7D-4265-B84B-E01BCBF76349}"/>
              </a:ext>
            </a:extLst>
          </p:cNvPr>
          <p:cNvSpPr/>
          <p:nvPr/>
        </p:nvSpPr>
        <p:spPr>
          <a:xfrm>
            <a:off x="0" y="1236529"/>
            <a:ext cx="1967696" cy="64321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a:extLst>
              <a:ext uri="{FF2B5EF4-FFF2-40B4-BE49-F238E27FC236}">
                <a16:creationId xmlns:a16="http://schemas.microsoft.com/office/drawing/2014/main" id="{00B1D199-C892-4B06-B08A-8530156DB1DC}"/>
              </a:ext>
            </a:extLst>
          </p:cNvPr>
          <p:cNvSpPr/>
          <p:nvPr/>
        </p:nvSpPr>
        <p:spPr>
          <a:xfrm>
            <a:off x="200835" y="1326500"/>
            <a:ext cx="1863021" cy="463268"/>
          </a:xfrm>
          <a:prstGeom prst="rect">
            <a:avLst/>
          </a:prstGeom>
        </p:spPr>
        <p:txBody>
          <a:bodyPr wrap="square">
            <a:spAutoFit/>
          </a:bodyPr>
          <a:lstStyle/>
          <a:p>
            <a:pPr>
              <a:lnSpc>
                <a:spcPct val="107000"/>
              </a:lnSpc>
              <a:spcAft>
                <a:spcPts val="800"/>
              </a:spcAft>
            </a:pPr>
            <a:r>
              <a:rPr lang="en-CA" sz="2400"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TRADEMARK</a:t>
            </a:r>
          </a:p>
        </p:txBody>
      </p:sp>
      <p:sp>
        <p:nvSpPr>
          <p:cNvPr id="2" name="Slide Number Placeholder 1">
            <a:extLst>
              <a:ext uri="{FF2B5EF4-FFF2-40B4-BE49-F238E27FC236}">
                <a16:creationId xmlns:a16="http://schemas.microsoft.com/office/drawing/2014/main" id="{3B8A6538-8E93-482B-AA0A-6BFFF36C29FC}"/>
              </a:ext>
            </a:extLst>
          </p:cNvPr>
          <p:cNvSpPr>
            <a:spLocks noGrp="1"/>
          </p:cNvSpPr>
          <p:nvPr>
            <p:ph type="sldNum" sz="quarter" idx="12"/>
          </p:nvPr>
        </p:nvSpPr>
        <p:spPr/>
        <p:txBody>
          <a:bodyPr/>
          <a:lstStyle/>
          <a:p>
            <a:fld id="{8D4A9480-5170-4CA3-9C5E-9EB35A6FF05B}" type="slidenum">
              <a:rPr lang="en-CA" smtClean="0"/>
              <a:t>20</a:t>
            </a:fld>
            <a:endParaRPr lang="en-CA" dirty="0"/>
          </a:p>
        </p:txBody>
      </p:sp>
      <p:sp>
        <p:nvSpPr>
          <p:cNvPr id="10" name="Rectangle 9">
            <a:extLst>
              <a:ext uri="{FF2B5EF4-FFF2-40B4-BE49-F238E27FC236}">
                <a16:creationId xmlns:a16="http://schemas.microsoft.com/office/drawing/2014/main" id="{77004A4B-DB76-4A53-80AA-1E5063E0CD0C}"/>
              </a:ext>
            </a:extLst>
          </p:cNvPr>
          <p:cNvSpPr/>
          <p:nvPr/>
        </p:nvSpPr>
        <p:spPr>
          <a:xfrm>
            <a:off x="0" y="1879275"/>
            <a:ext cx="317446" cy="7264726"/>
          </a:xfrm>
          <a:prstGeom prst="rect">
            <a:avLst/>
          </a:prstGeom>
          <a:solidFill>
            <a:srgbClr val="FDAF31">
              <a:alpha val="5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9470643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EE94333C-56B7-4979-9B34-6981055BE248}"/>
              </a:ext>
            </a:extLst>
          </p:cNvPr>
          <p:cNvSpPr/>
          <p:nvPr/>
        </p:nvSpPr>
        <p:spPr>
          <a:xfrm>
            <a:off x="0" y="3069571"/>
            <a:ext cx="4456254" cy="60661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 name="Rectangle 3">
            <a:extLst>
              <a:ext uri="{FF2B5EF4-FFF2-40B4-BE49-F238E27FC236}">
                <a16:creationId xmlns:a16="http://schemas.microsoft.com/office/drawing/2014/main" id="{BF11C196-CAAB-4D06-A23D-6CECFF0E7C7A}"/>
              </a:ext>
            </a:extLst>
          </p:cNvPr>
          <p:cNvSpPr/>
          <p:nvPr/>
        </p:nvSpPr>
        <p:spPr>
          <a:xfrm>
            <a:off x="277781" y="3719140"/>
            <a:ext cx="6019800" cy="5091202"/>
          </a:xfrm>
          <a:prstGeom prst="rect">
            <a:avLst/>
          </a:prstGeom>
        </p:spPr>
        <p:txBody>
          <a:bodyPr wrap="square">
            <a:spAutoFit/>
          </a:bodyPr>
          <a:lstStyle/>
          <a:p>
            <a:pPr>
              <a:lnSpc>
                <a:spcPct val="107000"/>
              </a:lnSpc>
              <a:spcAft>
                <a:spcPts val="800"/>
              </a:spcAft>
            </a:pPr>
            <a:r>
              <a:rPr lang="en-CA" sz="1400" dirty="0">
                <a:latin typeface="Univers Condensed Light" panose="020B0306020202040204" pitchFamily="34" charset="0"/>
                <a:ea typeface="Calibri" panose="020F0502020204030204" pitchFamily="34" charset="0"/>
                <a:cs typeface="Calibri" panose="020F0502020204030204" pitchFamily="34" charset="0"/>
              </a:rPr>
              <a:t>MILO is committed to finding the best licensee for your invention - a company that will dedicate resources to developing the technology. </a:t>
            </a:r>
            <a:br>
              <a:rPr lang="en-CA" sz="1400" dirty="0">
                <a:latin typeface="Univers Condensed Light" panose="020B0306020202040204" pitchFamily="34" charset="0"/>
                <a:ea typeface="Calibri" panose="020F0502020204030204" pitchFamily="34" charset="0"/>
                <a:cs typeface="Calibri" panose="020F0502020204030204" pitchFamily="34" charset="0"/>
              </a:rPr>
            </a:br>
            <a:br>
              <a:rPr lang="en-CA" sz="1400" dirty="0">
                <a:latin typeface="Univers Condensed Light" panose="020B0306020202040204" pitchFamily="34" charset="0"/>
                <a:ea typeface="Calibri" panose="020F0502020204030204" pitchFamily="34" charset="0"/>
                <a:cs typeface="Calibri" panose="020F0502020204030204" pitchFamily="34" charset="0"/>
              </a:rPr>
            </a:br>
            <a:br>
              <a:rPr lang="en-CA" sz="1400" dirty="0">
                <a:latin typeface="Univers Condensed Light" panose="020B0306020202040204" pitchFamily="34" charset="0"/>
                <a:ea typeface="Calibri" panose="020F0502020204030204" pitchFamily="34" charset="0"/>
                <a:cs typeface="Calibri" panose="020F0502020204030204" pitchFamily="34" charset="0"/>
              </a:rPr>
            </a:br>
            <a: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How does MILO market my inventions? </a:t>
            </a:r>
            <a:br>
              <a:rPr lang="en-CA" sz="1400" dirty="0">
                <a:latin typeface="Univers Condensed Light" panose="020B0306020202040204" pitchFamily="34" charset="0"/>
                <a:ea typeface="Calibri" panose="020F0502020204030204" pitchFamily="34" charset="0"/>
                <a:cs typeface="Calibri" panose="020F0502020204030204" pitchFamily="34" charset="0"/>
              </a:rPr>
            </a:br>
            <a:r>
              <a:rPr lang="en-CA" sz="1400" dirty="0">
                <a:latin typeface="Univers Condensed Light" panose="020B0306020202040204" pitchFamily="34" charset="0"/>
                <a:ea typeface="Calibri" panose="020F0502020204030204" pitchFamily="34" charset="0"/>
                <a:cs typeface="Calibri" panose="020F0502020204030204" pitchFamily="34" charset="0"/>
              </a:rPr>
              <a:t>MILO uses many sources and strategies to identify potential licensees and market inventions. Existing relationships of the inventors or MILO staff are sometimes useful in helping validate the commercial potential of the invention and market an invention widely. Market research or complementary patent analysis can assist in identifying prospective licensees. Academic publications and presentations are often excellent marketing tools, as well as, website promotions.</a:t>
            </a:r>
          </a:p>
          <a:p>
            <a:pPr>
              <a:lnSpc>
                <a:spcPct val="107000"/>
              </a:lnSpc>
              <a:spcAft>
                <a:spcPts val="800"/>
              </a:spcAft>
            </a:pPr>
            <a: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How long does it take to find a potential licensee?</a:t>
            </a:r>
            <a:b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br>
            <a:r>
              <a:rPr lang="en-CA" sz="1400" dirty="0">
                <a:latin typeface="Univers Condensed Light" panose="020B0306020202040204" pitchFamily="34" charset="0"/>
                <a:ea typeface="Calibri" panose="020F0502020204030204" pitchFamily="34" charset="0"/>
                <a:cs typeface="Calibri" panose="020F0502020204030204" pitchFamily="34" charset="0"/>
              </a:rPr>
              <a:t>It can take months and sometimes years to locate a potential licensee, depending on the attractiveness of the invention, its stage of development, competing technologies, and the size and intensity of the market. Patience, perseverance, and a broad network are essential. </a:t>
            </a:r>
          </a:p>
          <a:p>
            <a:pPr>
              <a:lnSpc>
                <a:spcPct val="107000"/>
              </a:lnSpc>
              <a:spcAft>
                <a:spcPts val="800"/>
              </a:spcAft>
            </a:pPr>
            <a: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Can there be more than one licensee? </a:t>
            </a:r>
            <a:b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br>
            <a:r>
              <a:rPr lang="en-CA" sz="1400" dirty="0">
                <a:latin typeface="Univers Condensed Light" panose="020B0306020202040204" pitchFamily="34" charset="0"/>
                <a:ea typeface="Calibri" panose="020F0502020204030204" pitchFamily="34" charset="0"/>
                <a:cs typeface="Calibri" panose="020F0502020204030204" pitchFamily="34" charset="0"/>
              </a:rPr>
              <a:t>Yes, an invention can be licensed to multiple licensees, either non-exclusively to several companies or exclusively to several companies, each for a unique field-of-use (application) or geography. </a:t>
            </a:r>
          </a:p>
        </p:txBody>
      </p:sp>
      <p:cxnSp>
        <p:nvCxnSpPr>
          <p:cNvPr id="5" name="Straight Connector 4">
            <a:extLst>
              <a:ext uri="{FF2B5EF4-FFF2-40B4-BE49-F238E27FC236}">
                <a16:creationId xmlns:a16="http://schemas.microsoft.com/office/drawing/2014/main" id="{DD0A7488-611E-4045-8630-8B3E2AF2E9E8}"/>
              </a:ext>
            </a:extLst>
          </p:cNvPr>
          <p:cNvCxnSpPr>
            <a:cxnSpLocks/>
          </p:cNvCxnSpPr>
          <p:nvPr/>
        </p:nvCxnSpPr>
        <p:spPr>
          <a:xfrm>
            <a:off x="0" y="1015999"/>
            <a:ext cx="6607627" cy="0"/>
          </a:xfrm>
          <a:prstGeom prst="line">
            <a:avLst/>
          </a:prstGeom>
          <a:ln w="28575">
            <a:solidFill>
              <a:srgbClr val="5E6A7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3296E6F-E89E-45FF-9BA8-3B361DC46E82}"/>
              </a:ext>
            </a:extLst>
          </p:cNvPr>
          <p:cNvSpPr txBox="1"/>
          <p:nvPr/>
        </p:nvSpPr>
        <p:spPr>
          <a:xfrm>
            <a:off x="5353538" y="144863"/>
            <a:ext cx="1303626" cy="871136"/>
          </a:xfrm>
          <a:prstGeom prst="rect">
            <a:avLst/>
          </a:prstGeom>
          <a:noFill/>
        </p:spPr>
        <p:txBody>
          <a:bodyPr wrap="none" rtlCol="0">
            <a:spAutoFit/>
          </a:bodyPr>
          <a:lstStyle/>
          <a:p>
            <a:pPr algn="r">
              <a:lnSpc>
                <a:spcPct val="80000"/>
              </a:lnSpc>
            </a:pPr>
            <a:r>
              <a:rPr lang="en-CA" sz="1050" cap="small" dirty="0"/>
              <a:t>table of contents</a:t>
            </a:r>
            <a:br>
              <a:rPr lang="en-CA" sz="1050" cap="small" dirty="0"/>
            </a:br>
            <a:r>
              <a:rPr lang="en-CA" sz="1050" cap="small" dirty="0"/>
              <a:t>introduction</a:t>
            </a:r>
            <a:br>
              <a:rPr lang="en-CA" sz="1050" cap="small" dirty="0"/>
            </a:br>
            <a:r>
              <a:rPr lang="en-CA" sz="1050" cap="small" dirty="0"/>
              <a:t>technology transfer</a:t>
            </a:r>
            <a:br>
              <a:rPr lang="en-CA" sz="1050" cap="small" dirty="0">
                <a:solidFill>
                  <a:srgbClr val="7A003C"/>
                </a:solidFill>
              </a:rPr>
            </a:br>
            <a:r>
              <a:rPr lang="en-CA" sz="1050" cap="small" dirty="0"/>
              <a:t>intellectual property</a:t>
            </a:r>
          </a:p>
          <a:p>
            <a:pPr algn="r">
              <a:lnSpc>
                <a:spcPct val="80000"/>
              </a:lnSpc>
            </a:pPr>
            <a:r>
              <a:rPr lang="en-CA" sz="1050" cap="small" dirty="0">
                <a:solidFill>
                  <a:srgbClr val="6C0036"/>
                </a:solidFill>
              </a:rPr>
              <a:t>commercialization</a:t>
            </a:r>
          </a:p>
          <a:p>
            <a:pPr algn="r">
              <a:lnSpc>
                <a:spcPct val="80000"/>
              </a:lnSpc>
            </a:pPr>
            <a:r>
              <a:rPr lang="en-CA" sz="1050" cap="small" dirty="0"/>
              <a:t>resources</a:t>
            </a:r>
          </a:p>
        </p:txBody>
      </p:sp>
      <p:sp>
        <p:nvSpPr>
          <p:cNvPr id="7" name="Rectangle 6">
            <a:extLst>
              <a:ext uri="{FF2B5EF4-FFF2-40B4-BE49-F238E27FC236}">
                <a16:creationId xmlns:a16="http://schemas.microsoft.com/office/drawing/2014/main" id="{EFDE816C-5C6C-48F9-BCF6-BCF73B6768BF}"/>
              </a:ext>
            </a:extLst>
          </p:cNvPr>
          <p:cNvSpPr/>
          <p:nvPr/>
        </p:nvSpPr>
        <p:spPr>
          <a:xfrm>
            <a:off x="200836" y="669180"/>
            <a:ext cx="1662186" cy="369332"/>
          </a:xfrm>
          <a:prstGeom prst="rect">
            <a:avLst/>
          </a:prstGeom>
        </p:spPr>
        <p:txBody>
          <a:bodyPr wrap="none">
            <a:spAutoFit/>
          </a:bodyPr>
          <a:lstStyle/>
          <a:p>
            <a:r>
              <a:rPr lang="en-CA" cap="small" dirty="0"/>
              <a:t>inventor’s guide</a:t>
            </a:r>
            <a:endParaRPr lang="en-CA" dirty="0"/>
          </a:p>
        </p:txBody>
      </p:sp>
      <p:sp>
        <p:nvSpPr>
          <p:cNvPr id="8" name="Rectangle 7">
            <a:extLst>
              <a:ext uri="{FF2B5EF4-FFF2-40B4-BE49-F238E27FC236}">
                <a16:creationId xmlns:a16="http://schemas.microsoft.com/office/drawing/2014/main" id="{CA1F59F6-1FE9-4977-B8F2-F758A59B9821}"/>
              </a:ext>
            </a:extLst>
          </p:cNvPr>
          <p:cNvSpPr/>
          <p:nvPr/>
        </p:nvSpPr>
        <p:spPr>
          <a:xfrm>
            <a:off x="0" y="1367221"/>
            <a:ext cx="5094174" cy="1448550"/>
          </a:xfrm>
          <a:prstGeom prst="rect">
            <a:avLst/>
          </a:prstGeom>
          <a:solidFill>
            <a:srgbClr val="FDAF31"/>
          </a:solidFill>
          <a:ln>
            <a:solidFill>
              <a:srgbClr val="FDAF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9AD7E6"/>
              </a:solidFill>
            </a:endParaRPr>
          </a:p>
        </p:txBody>
      </p:sp>
      <p:sp>
        <p:nvSpPr>
          <p:cNvPr id="9" name="TextBox 8">
            <a:extLst>
              <a:ext uri="{FF2B5EF4-FFF2-40B4-BE49-F238E27FC236}">
                <a16:creationId xmlns:a16="http://schemas.microsoft.com/office/drawing/2014/main" id="{8527CB21-A695-4D8D-BC42-892D5B62C4BF}"/>
              </a:ext>
            </a:extLst>
          </p:cNvPr>
          <p:cNvSpPr txBox="1"/>
          <p:nvPr/>
        </p:nvSpPr>
        <p:spPr>
          <a:xfrm>
            <a:off x="200836" y="1663975"/>
            <a:ext cx="4091185" cy="707886"/>
          </a:xfrm>
          <a:prstGeom prst="rect">
            <a:avLst/>
          </a:prstGeom>
          <a:noFill/>
        </p:spPr>
        <p:txBody>
          <a:bodyPr wrap="none" rtlCol="0">
            <a:spAutoFit/>
          </a:bodyPr>
          <a:lstStyle/>
          <a:p>
            <a:r>
              <a:rPr lang="en-CA" sz="4000" b="1" dirty="0">
                <a:solidFill>
                  <a:srgbClr val="5E6A71"/>
                </a:solidFill>
                <a:latin typeface="Univers Condensed" panose="020B0506020202050204" pitchFamily="34" charset="0"/>
              </a:rPr>
              <a:t>Commercialization</a:t>
            </a:r>
          </a:p>
        </p:txBody>
      </p:sp>
      <p:sp>
        <p:nvSpPr>
          <p:cNvPr id="10" name="TextBox 9">
            <a:extLst>
              <a:ext uri="{FF2B5EF4-FFF2-40B4-BE49-F238E27FC236}">
                <a16:creationId xmlns:a16="http://schemas.microsoft.com/office/drawing/2014/main" id="{EF9CDB05-B58A-4557-86A8-166FC1BDBC7E}"/>
              </a:ext>
            </a:extLst>
          </p:cNvPr>
          <p:cNvSpPr txBox="1"/>
          <p:nvPr/>
        </p:nvSpPr>
        <p:spPr>
          <a:xfrm>
            <a:off x="5610442" y="1306666"/>
            <a:ext cx="731290" cy="1569660"/>
          </a:xfrm>
          <a:prstGeom prst="rect">
            <a:avLst/>
          </a:prstGeom>
          <a:noFill/>
        </p:spPr>
        <p:txBody>
          <a:bodyPr wrap="none" rtlCol="0">
            <a:spAutoFit/>
          </a:bodyPr>
          <a:lstStyle/>
          <a:p>
            <a:r>
              <a:rPr lang="en-CA" sz="9600" b="1" dirty="0">
                <a:solidFill>
                  <a:srgbClr val="923259"/>
                </a:solidFill>
                <a:latin typeface="Univers Condensed" panose="020B0506020202050204" pitchFamily="34" charset="0"/>
              </a:rPr>
              <a:t>4</a:t>
            </a:r>
          </a:p>
        </p:txBody>
      </p:sp>
      <p:cxnSp>
        <p:nvCxnSpPr>
          <p:cNvPr id="11" name="Straight Connector 10">
            <a:extLst>
              <a:ext uri="{FF2B5EF4-FFF2-40B4-BE49-F238E27FC236}">
                <a16:creationId xmlns:a16="http://schemas.microsoft.com/office/drawing/2014/main" id="{3ECE8DF3-DDCA-4726-88FF-F2C22B87E00D}"/>
              </a:ext>
            </a:extLst>
          </p:cNvPr>
          <p:cNvCxnSpPr/>
          <p:nvPr/>
        </p:nvCxnSpPr>
        <p:spPr>
          <a:xfrm>
            <a:off x="0" y="1363943"/>
            <a:ext cx="6858000" cy="0"/>
          </a:xfrm>
          <a:prstGeom prst="line">
            <a:avLst/>
          </a:prstGeom>
          <a:ln>
            <a:solidFill>
              <a:srgbClr val="FDAF3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EBA6676-BE3F-49A4-96D5-A42E88D4DA3C}"/>
              </a:ext>
            </a:extLst>
          </p:cNvPr>
          <p:cNvCxnSpPr/>
          <p:nvPr/>
        </p:nvCxnSpPr>
        <p:spPr>
          <a:xfrm>
            <a:off x="0" y="2815771"/>
            <a:ext cx="6858000" cy="0"/>
          </a:xfrm>
          <a:prstGeom prst="line">
            <a:avLst/>
          </a:prstGeom>
          <a:ln>
            <a:solidFill>
              <a:srgbClr val="FDAF31"/>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349A9A98-52D0-4C4E-B073-AB2926616540}"/>
              </a:ext>
            </a:extLst>
          </p:cNvPr>
          <p:cNvSpPr/>
          <p:nvPr/>
        </p:nvSpPr>
        <p:spPr>
          <a:xfrm>
            <a:off x="277781" y="3112525"/>
            <a:ext cx="3937296" cy="525080"/>
          </a:xfrm>
          <a:prstGeom prst="rect">
            <a:avLst/>
          </a:prstGeom>
        </p:spPr>
        <p:txBody>
          <a:bodyPr wrap="none">
            <a:spAutoFit/>
          </a:bodyPr>
          <a:lstStyle/>
          <a:p>
            <a:pPr>
              <a:lnSpc>
                <a:spcPct val="107000"/>
              </a:lnSpc>
              <a:spcAft>
                <a:spcPts val="800"/>
              </a:spcAft>
            </a:pPr>
            <a:r>
              <a:rPr lang="en-CA" sz="2800"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MARKETING AN INVENTION</a:t>
            </a:r>
          </a:p>
        </p:txBody>
      </p:sp>
      <p:sp>
        <p:nvSpPr>
          <p:cNvPr id="2" name="Slide Number Placeholder 1">
            <a:extLst>
              <a:ext uri="{FF2B5EF4-FFF2-40B4-BE49-F238E27FC236}">
                <a16:creationId xmlns:a16="http://schemas.microsoft.com/office/drawing/2014/main" id="{D527A0FD-C4EE-421C-9FE1-E4A21719307B}"/>
              </a:ext>
            </a:extLst>
          </p:cNvPr>
          <p:cNvSpPr>
            <a:spLocks noGrp="1"/>
          </p:cNvSpPr>
          <p:nvPr>
            <p:ph type="sldNum" sz="quarter" idx="12"/>
          </p:nvPr>
        </p:nvSpPr>
        <p:spPr/>
        <p:txBody>
          <a:bodyPr/>
          <a:lstStyle/>
          <a:p>
            <a:fld id="{8D4A9480-5170-4CA3-9C5E-9EB35A6FF05B}" type="slidenum">
              <a:rPr lang="en-CA" smtClean="0"/>
              <a:t>21</a:t>
            </a:fld>
            <a:endParaRPr lang="en-CA"/>
          </a:p>
        </p:txBody>
      </p:sp>
    </p:spTree>
    <p:extLst>
      <p:ext uri="{BB962C8B-B14F-4D97-AF65-F5344CB8AC3E}">
        <p14:creationId xmlns:p14="http://schemas.microsoft.com/office/powerpoint/2010/main" val="38290062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752CD56-E6B1-4BCC-A4FA-D852DA75082B}"/>
              </a:ext>
            </a:extLst>
          </p:cNvPr>
          <p:cNvSpPr/>
          <p:nvPr/>
        </p:nvSpPr>
        <p:spPr>
          <a:xfrm>
            <a:off x="357860" y="2370392"/>
            <a:ext cx="6299304" cy="5643404"/>
          </a:xfrm>
          <a:prstGeom prst="rect">
            <a:avLst/>
          </a:prstGeom>
        </p:spPr>
        <p:txBody>
          <a:bodyPr wrap="square">
            <a:spAutoFit/>
          </a:bodyPr>
          <a:lstStyle/>
          <a:p>
            <a:pPr>
              <a:lnSpc>
                <a:spcPct val="107000"/>
              </a:lnSpc>
              <a:spcAft>
                <a:spcPts val="800"/>
              </a:spcAft>
            </a:pPr>
            <a: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What is a license?</a:t>
            </a:r>
            <a:br>
              <a:rPr lang="en-CA" sz="1400" dirty="0">
                <a:latin typeface="Univers Condensed Light" panose="020B0306020202040204" pitchFamily="34" charset="0"/>
                <a:ea typeface="Calibri" panose="020F0502020204030204" pitchFamily="34" charset="0"/>
                <a:cs typeface="Calibri" panose="020F0502020204030204" pitchFamily="34" charset="0"/>
              </a:rPr>
            </a:br>
            <a:r>
              <a:rPr lang="en-CA" sz="1400" dirty="0">
                <a:latin typeface="Univers Condensed Light" panose="020B0306020202040204" pitchFamily="34" charset="0"/>
                <a:ea typeface="Calibri" panose="020F0502020204030204" pitchFamily="34" charset="0"/>
                <a:cs typeface="Calibri" panose="020F0502020204030204" pitchFamily="34" charset="0"/>
              </a:rPr>
              <a:t>A license is a permission granted by the owner of intellectual property that allows another party to act under all or some of the owner’s rights.</a:t>
            </a:r>
            <a:br>
              <a:rPr lang="en-CA" sz="1400" dirty="0">
                <a:latin typeface="Univers Condensed Light" panose="020B0306020202040204" pitchFamily="34" charset="0"/>
                <a:ea typeface="Calibri" panose="020F0502020204030204" pitchFamily="34" charset="0"/>
                <a:cs typeface="Calibri" panose="020F0502020204030204" pitchFamily="34" charset="0"/>
              </a:rPr>
            </a:br>
            <a:br>
              <a:rPr lang="en-CA" sz="1400" dirty="0">
                <a:latin typeface="Univers Condensed Light" panose="020B0306020202040204" pitchFamily="34" charset="0"/>
                <a:ea typeface="Calibri" panose="020F0502020204030204" pitchFamily="34" charset="0"/>
                <a:cs typeface="Calibri" panose="020F0502020204030204" pitchFamily="34" charset="0"/>
              </a:rPr>
            </a:br>
            <a:r>
              <a:rPr lang="en-CA" sz="1400" dirty="0">
                <a:latin typeface="Univers Condensed Light" panose="020B0306020202040204" pitchFamily="34" charset="0"/>
                <a:ea typeface="Calibri" panose="020F0502020204030204" pitchFamily="34" charset="0"/>
                <a:cs typeface="Calibri" panose="020F0502020204030204" pitchFamily="34" charset="0"/>
              </a:rPr>
              <a:t>License agreements describe the rights and responsibilities related to the use and exploitation of intellectual property developed at McMaster. University license agreements usually stipulate that the licensee should diligently seek to bring the intellectual property into commercial use for the public good and provide a reasonable return to McMaster.</a:t>
            </a:r>
            <a:br>
              <a:rPr lang="en-CA" sz="1400" dirty="0">
                <a:latin typeface="Univers Condensed Light" panose="020B0306020202040204" pitchFamily="34" charset="0"/>
                <a:ea typeface="Calibri" panose="020F0502020204030204" pitchFamily="34" charset="0"/>
                <a:cs typeface="Calibri" panose="020F0502020204030204" pitchFamily="34" charset="0"/>
              </a:rPr>
            </a:br>
            <a:br>
              <a:rPr lang="en-CA" sz="1400" dirty="0">
                <a:latin typeface="Univers Condensed Light" panose="020B0306020202040204" pitchFamily="34" charset="0"/>
                <a:ea typeface="Calibri" panose="020F0502020204030204" pitchFamily="34" charset="0"/>
                <a:cs typeface="Calibri" panose="020F0502020204030204" pitchFamily="34" charset="0"/>
              </a:rPr>
            </a:br>
            <a: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What can I expect to gain if my IP is licensed?</a:t>
            </a:r>
            <a:br>
              <a:rPr lang="en-CA" sz="1400" u="sng" dirty="0">
                <a:latin typeface="Univers Condensed Light" panose="020B0306020202040204" pitchFamily="34" charset="0"/>
                <a:ea typeface="Calibri" panose="020F0502020204030204" pitchFamily="34" charset="0"/>
                <a:cs typeface="Calibri" panose="020F0502020204030204" pitchFamily="34" charset="0"/>
              </a:rPr>
            </a:br>
            <a:r>
              <a:rPr lang="en-CA" sz="1400" dirty="0">
                <a:latin typeface="Univers Condensed Light" panose="020B0306020202040204" pitchFamily="34" charset="0"/>
                <a:ea typeface="Calibri" panose="020F0502020204030204" pitchFamily="34" charset="0"/>
                <a:cs typeface="Calibri" panose="020F0502020204030204" pitchFamily="34" charset="0"/>
              </a:rPr>
              <a:t>According to university policy, a share of any financial return from a license is provided to the inventor(s). Most inventors also benefit from knowing their inventions are being deployed for the benefit of the general public. New and enhanced relationships with businesses are another outcome that can augment one’s teaching, research and consulting activities. In some cases, additional sponsored research may result from the licensee.</a:t>
            </a:r>
            <a:br>
              <a:rPr lang="en-CA" sz="1400" dirty="0">
                <a:latin typeface="Univers Condensed Light" panose="020B0306020202040204" pitchFamily="34" charset="0"/>
                <a:ea typeface="Calibri" panose="020F0502020204030204" pitchFamily="34" charset="0"/>
                <a:cs typeface="Calibri" panose="020F0502020204030204" pitchFamily="34" charset="0"/>
              </a:rPr>
            </a:br>
            <a:br>
              <a:rPr lang="en-CA" sz="1400" dirty="0">
                <a:latin typeface="Univers Condensed Light" panose="020B0306020202040204" pitchFamily="34" charset="0"/>
                <a:ea typeface="Calibri" panose="020F0502020204030204" pitchFamily="34" charset="0"/>
                <a:cs typeface="Calibri" panose="020F0502020204030204" pitchFamily="34" charset="0"/>
              </a:rPr>
            </a:br>
            <a: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What is the relationship between an inventor and a licensee, and how much of my time will it require? </a:t>
            </a:r>
            <a:br>
              <a:rPr lang="en-CA" b="1" dirty="0">
                <a:latin typeface="Univers Condensed Light" panose="020B0306020202040204" pitchFamily="34" charset="0"/>
                <a:ea typeface="Calibri" panose="020F0502020204030204" pitchFamily="34" charset="0"/>
                <a:cs typeface="Calibri" panose="020F0502020204030204" pitchFamily="34" charset="0"/>
              </a:rPr>
            </a:br>
            <a:r>
              <a:rPr lang="en-CA" sz="1400" dirty="0">
                <a:latin typeface="Univers Condensed Light" panose="020B0306020202040204" pitchFamily="34" charset="0"/>
                <a:ea typeface="Calibri" panose="020F0502020204030204" pitchFamily="34" charset="0"/>
                <a:cs typeface="Calibri" panose="020F0502020204030204" pitchFamily="34" charset="0"/>
              </a:rPr>
              <a:t>Many licensees require the active assistance of the inventor to facilitate their commercialization efforts, at least at the early stages of development. This can range from infrequent, informal contacts to a more formal consulting relationship. Working with a new business start-up can require substantially more time, depending on your role in or with the company and your continuing role within McMaster.</a:t>
            </a:r>
          </a:p>
        </p:txBody>
      </p:sp>
      <p:cxnSp>
        <p:nvCxnSpPr>
          <p:cNvPr id="8" name="Straight Connector 7">
            <a:extLst>
              <a:ext uri="{FF2B5EF4-FFF2-40B4-BE49-F238E27FC236}">
                <a16:creationId xmlns:a16="http://schemas.microsoft.com/office/drawing/2014/main" id="{591EB8A5-C3BF-4167-9187-2900C09D8D64}"/>
              </a:ext>
            </a:extLst>
          </p:cNvPr>
          <p:cNvCxnSpPr>
            <a:cxnSpLocks/>
          </p:cNvCxnSpPr>
          <p:nvPr/>
        </p:nvCxnSpPr>
        <p:spPr>
          <a:xfrm>
            <a:off x="0" y="1015999"/>
            <a:ext cx="6607627" cy="0"/>
          </a:xfrm>
          <a:prstGeom prst="line">
            <a:avLst/>
          </a:prstGeom>
          <a:ln w="28575">
            <a:solidFill>
              <a:srgbClr val="5E6A7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F7987BA2-C1B8-451E-8818-087A409AFB03}"/>
              </a:ext>
            </a:extLst>
          </p:cNvPr>
          <p:cNvSpPr txBox="1"/>
          <p:nvPr/>
        </p:nvSpPr>
        <p:spPr>
          <a:xfrm>
            <a:off x="5353538" y="144863"/>
            <a:ext cx="1303626" cy="871136"/>
          </a:xfrm>
          <a:prstGeom prst="rect">
            <a:avLst/>
          </a:prstGeom>
          <a:noFill/>
        </p:spPr>
        <p:txBody>
          <a:bodyPr wrap="none" rtlCol="0">
            <a:spAutoFit/>
          </a:bodyPr>
          <a:lstStyle/>
          <a:p>
            <a:pPr algn="r">
              <a:lnSpc>
                <a:spcPct val="80000"/>
              </a:lnSpc>
            </a:pPr>
            <a:r>
              <a:rPr lang="en-CA" sz="1050" cap="small" dirty="0"/>
              <a:t>table of contents</a:t>
            </a:r>
            <a:br>
              <a:rPr lang="en-CA" sz="1050" cap="small" dirty="0"/>
            </a:br>
            <a:r>
              <a:rPr lang="en-CA" sz="1050" cap="small" dirty="0"/>
              <a:t>introduction</a:t>
            </a:r>
            <a:br>
              <a:rPr lang="en-CA" sz="1050" cap="small" dirty="0"/>
            </a:br>
            <a:r>
              <a:rPr lang="en-CA" sz="1050" cap="small" dirty="0"/>
              <a:t>technology transfer</a:t>
            </a:r>
            <a:br>
              <a:rPr lang="en-CA" sz="1050" cap="small" dirty="0">
                <a:solidFill>
                  <a:srgbClr val="7A003C"/>
                </a:solidFill>
              </a:rPr>
            </a:br>
            <a:r>
              <a:rPr lang="en-CA" sz="1050" cap="small" dirty="0"/>
              <a:t>intellectual property</a:t>
            </a:r>
            <a:endParaRPr lang="en-CA" sz="1050" cap="small" dirty="0">
              <a:solidFill>
                <a:srgbClr val="6C0036"/>
              </a:solidFill>
            </a:endParaRPr>
          </a:p>
          <a:p>
            <a:pPr algn="r">
              <a:lnSpc>
                <a:spcPct val="80000"/>
              </a:lnSpc>
            </a:pPr>
            <a:r>
              <a:rPr lang="en-CA" sz="1050" cap="small" dirty="0">
                <a:solidFill>
                  <a:srgbClr val="6C0036"/>
                </a:solidFill>
              </a:rPr>
              <a:t>commercialization</a:t>
            </a:r>
          </a:p>
          <a:p>
            <a:pPr algn="r">
              <a:lnSpc>
                <a:spcPct val="80000"/>
              </a:lnSpc>
            </a:pPr>
            <a:r>
              <a:rPr lang="en-CA" sz="1050" cap="small" dirty="0"/>
              <a:t>resources</a:t>
            </a:r>
          </a:p>
        </p:txBody>
      </p:sp>
      <p:sp>
        <p:nvSpPr>
          <p:cNvPr id="10" name="Rectangle 9">
            <a:extLst>
              <a:ext uri="{FF2B5EF4-FFF2-40B4-BE49-F238E27FC236}">
                <a16:creationId xmlns:a16="http://schemas.microsoft.com/office/drawing/2014/main" id="{C3481E45-F0B1-4470-88C8-F669245E7596}"/>
              </a:ext>
            </a:extLst>
          </p:cNvPr>
          <p:cNvSpPr/>
          <p:nvPr/>
        </p:nvSpPr>
        <p:spPr>
          <a:xfrm>
            <a:off x="200836" y="669180"/>
            <a:ext cx="1662186" cy="369332"/>
          </a:xfrm>
          <a:prstGeom prst="rect">
            <a:avLst/>
          </a:prstGeom>
        </p:spPr>
        <p:txBody>
          <a:bodyPr wrap="none">
            <a:spAutoFit/>
          </a:bodyPr>
          <a:lstStyle/>
          <a:p>
            <a:r>
              <a:rPr lang="en-CA" cap="small" dirty="0"/>
              <a:t>inventor’s guide</a:t>
            </a:r>
            <a:endParaRPr lang="en-CA" dirty="0"/>
          </a:p>
        </p:txBody>
      </p:sp>
      <p:sp>
        <p:nvSpPr>
          <p:cNvPr id="11" name="Rectangle 10">
            <a:extLst>
              <a:ext uri="{FF2B5EF4-FFF2-40B4-BE49-F238E27FC236}">
                <a16:creationId xmlns:a16="http://schemas.microsoft.com/office/drawing/2014/main" id="{AD13CD18-79F5-4A7D-A4D1-F32456148A88}"/>
              </a:ext>
            </a:extLst>
          </p:cNvPr>
          <p:cNvSpPr/>
          <p:nvPr/>
        </p:nvSpPr>
        <p:spPr>
          <a:xfrm>
            <a:off x="0" y="1236529"/>
            <a:ext cx="1967696" cy="64321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Rectangle 11">
            <a:extLst>
              <a:ext uri="{FF2B5EF4-FFF2-40B4-BE49-F238E27FC236}">
                <a16:creationId xmlns:a16="http://schemas.microsoft.com/office/drawing/2014/main" id="{BB7FB476-E7C3-45CE-8709-06404520A532}"/>
              </a:ext>
            </a:extLst>
          </p:cNvPr>
          <p:cNvSpPr/>
          <p:nvPr/>
        </p:nvSpPr>
        <p:spPr>
          <a:xfrm>
            <a:off x="200835" y="1326500"/>
            <a:ext cx="1863021" cy="463268"/>
          </a:xfrm>
          <a:prstGeom prst="rect">
            <a:avLst/>
          </a:prstGeom>
        </p:spPr>
        <p:txBody>
          <a:bodyPr wrap="square">
            <a:spAutoFit/>
          </a:bodyPr>
          <a:lstStyle/>
          <a:p>
            <a:pPr>
              <a:lnSpc>
                <a:spcPct val="107000"/>
              </a:lnSpc>
              <a:spcAft>
                <a:spcPts val="800"/>
              </a:spcAft>
            </a:pPr>
            <a:r>
              <a:rPr lang="en-CA" sz="2400"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LICENSES</a:t>
            </a:r>
          </a:p>
        </p:txBody>
      </p:sp>
      <p:sp>
        <p:nvSpPr>
          <p:cNvPr id="5" name="Slide Number Placeholder 4">
            <a:extLst>
              <a:ext uri="{FF2B5EF4-FFF2-40B4-BE49-F238E27FC236}">
                <a16:creationId xmlns:a16="http://schemas.microsoft.com/office/drawing/2014/main" id="{7BDB2CEF-6D9A-40B2-A84D-BDC28005F2C1}"/>
              </a:ext>
            </a:extLst>
          </p:cNvPr>
          <p:cNvSpPr>
            <a:spLocks noGrp="1"/>
          </p:cNvSpPr>
          <p:nvPr>
            <p:ph type="sldNum" sz="quarter" idx="12"/>
          </p:nvPr>
        </p:nvSpPr>
        <p:spPr/>
        <p:txBody>
          <a:bodyPr/>
          <a:lstStyle/>
          <a:p>
            <a:fld id="{8D4A9480-5170-4CA3-9C5E-9EB35A6FF05B}" type="slidenum">
              <a:rPr lang="en-CA" smtClean="0"/>
              <a:t>22</a:t>
            </a:fld>
            <a:endParaRPr lang="en-CA"/>
          </a:p>
        </p:txBody>
      </p:sp>
      <p:grpSp>
        <p:nvGrpSpPr>
          <p:cNvPr id="15" name="Group 14">
            <a:extLst>
              <a:ext uri="{FF2B5EF4-FFF2-40B4-BE49-F238E27FC236}">
                <a16:creationId xmlns:a16="http://schemas.microsoft.com/office/drawing/2014/main" id="{E34DF5EA-0CEF-4D3D-9830-2866E49594E3}"/>
              </a:ext>
            </a:extLst>
          </p:cNvPr>
          <p:cNvGrpSpPr/>
          <p:nvPr/>
        </p:nvGrpSpPr>
        <p:grpSpPr>
          <a:xfrm>
            <a:off x="4794146" y="646768"/>
            <a:ext cx="2286000" cy="2286000"/>
            <a:chOff x="4794146" y="646768"/>
            <a:chExt cx="2286000" cy="2286000"/>
          </a:xfrm>
        </p:grpSpPr>
        <p:pic>
          <p:nvPicPr>
            <p:cNvPr id="3" name="Picture 2">
              <a:extLst>
                <a:ext uri="{FF2B5EF4-FFF2-40B4-BE49-F238E27FC236}">
                  <a16:creationId xmlns:a16="http://schemas.microsoft.com/office/drawing/2014/main" id="{37342B29-6C3B-4A88-8303-44CFC68DC8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4146" y="646768"/>
              <a:ext cx="2286000" cy="2286000"/>
            </a:xfrm>
            <a:prstGeom prst="rect">
              <a:avLst/>
            </a:prstGeom>
          </p:spPr>
        </p:pic>
        <p:sp>
          <p:nvSpPr>
            <p:cNvPr id="7" name="Rectangle 6">
              <a:extLst>
                <a:ext uri="{FF2B5EF4-FFF2-40B4-BE49-F238E27FC236}">
                  <a16:creationId xmlns:a16="http://schemas.microsoft.com/office/drawing/2014/main" id="{7E317327-210D-40FD-B04A-874B12D0BDDC}"/>
                </a:ext>
              </a:extLst>
            </p:cNvPr>
            <p:cNvSpPr/>
            <p:nvPr/>
          </p:nvSpPr>
          <p:spPr>
            <a:xfrm>
              <a:off x="5577681" y="1362818"/>
              <a:ext cx="125412" cy="127143"/>
            </a:xfrm>
            <a:prstGeom prst="rect">
              <a:avLst/>
            </a:prstGeom>
            <a:solidFill>
              <a:srgbClr val="FDAF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Rectangle 12">
              <a:extLst>
                <a:ext uri="{FF2B5EF4-FFF2-40B4-BE49-F238E27FC236}">
                  <a16:creationId xmlns:a16="http://schemas.microsoft.com/office/drawing/2014/main" id="{CFCCE96B-B03C-42B2-839C-6BD31B1B90BE}"/>
                </a:ext>
              </a:extLst>
            </p:cNvPr>
            <p:cNvSpPr/>
            <p:nvPr/>
          </p:nvSpPr>
          <p:spPr>
            <a:xfrm>
              <a:off x="5577681" y="1643909"/>
              <a:ext cx="125412" cy="127143"/>
            </a:xfrm>
            <a:prstGeom prst="rect">
              <a:avLst/>
            </a:prstGeom>
            <a:solidFill>
              <a:srgbClr val="FDAF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Rectangle 13">
              <a:extLst>
                <a:ext uri="{FF2B5EF4-FFF2-40B4-BE49-F238E27FC236}">
                  <a16:creationId xmlns:a16="http://schemas.microsoft.com/office/drawing/2014/main" id="{0B0CAEFD-B770-43C0-9A33-D4D080CC32E4}"/>
                </a:ext>
              </a:extLst>
            </p:cNvPr>
            <p:cNvSpPr/>
            <p:nvPr/>
          </p:nvSpPr>
          <p:spPr>
            <a:xfrm>
              <a:off x="5577681" y="1933330"/>
              <a:ext cx="125412" cy="127143"/>
            </a:xfrm>
            <a:prstGeom prst="rect">
              <a:avLst/>
            </a:prstGeom>
            <a:solidFill>
              <a:srgbClr val="FDAF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9" name="Rectangle 18">
            <a:extLst>
              <a:ext uri="{FF2B5EF4-FFF2-40B4-BE49-F238E27FC236}">
                <a16:creationId xmlns:a16="http://schemas.microsoft.com/office/drawing/2014/main" id="{FE9442C8-D5AB-409A-81EF-36B0EE59E644}"/>
              </a:ext>
            </a:extLst>
          </p:cNvPr>
          <p:cNvSpPr/>
          <p:nvPr/>
        </p:nvSpPr>
        <p:spPr>
          <a:xfrm>
            <a:off x="0" y="1879275"/>
            <a:ext cx="317446" cy="7264726"/>
          </a:xfrm>
          <a:prstGeom prst="rect">
            <a:avLst/>
          </a:prstGeom>
          <a:solidFill>
            <a:srgbClr val="FDAF31">
              <a:alpha val="5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7853279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0C5AEE1-F443-4E5E-9E6C-0893FBA279EA}"/>
              </a:ext>
            </a:extLst>
          </p:cNvPr>
          <p:cNvSpPr/>
          <p:nvPr/>
        </p:nvSpPr>
        <p:spPr>
          <a:xfrm>
            <a:off x="405421" y="2077757"/>
            <a:ext cx="6251743" cy="6861815"/>
          </a:xfrm>
          <a:prstGeom prst="rect">
            <a:avLst/>
          </a:prstGeom>
        </p:spPr>
        <p:txBody>
          <a:bodyPr wrap="square">
            <a:spAutoFit/>
          </a:bodyPr>
          <a:lstStyle/>
          <a:p>
            <a:pPr lvl="0">
              <a:lnSpc>
                <a:spcPct val="107000"/>
              </a:lnSpc>
              <a:spcAft>
                <a:spcPts val="0"/>
              </a:spcAft>
            </a:pPr>
            <a: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Non-Disclosure Agreements </a:t>
            </a:r>
            <a:br>
              <a:rPr lang="en-CA" b="1" dirty="0">
                <a:latin typeface="Univers Condensed Light" panose="020B0306020202040204" pitchFamily="34" charset="0"/>
                <a:ea typeface="Calibri" panose="020F0502020204030204" pitchFamily="34" charset="0"/>
                <a:cs typeface="Calibri" panose="020F0502020204030204" pitchFamily="34" charset="0"/>
              </a:rPr>
            </a:br>
            <a:r>
              <a:rPr lang="en-CA" sz="1400" dirty="0">
                <a:latin typeface="Univers Condensed Light" panose="020B0306020202040204" pitchFamily="34" charset="0"/>
                <a:ea typeface="Calibri" panose="020F0502020204030204" pitchFamily="34" charset="0"/>
                <a:cs typeface="Calibri" panose="020F0502020204030204" pitchFamily="34" charset="0"/>
              </a:rPr>
              <a:t>Non-Disclosure Agreements (NDAs), also known as Confidential Disclosure Agreements (CDAs), are often used to protect the confidentiality of an invention during evaluation by potential licensees. </a:t>
            </a:r>
          </a:p>
          <a:p>
            <a:pPr lvl="0">
              <a:lnSpc>
                <a:spcPct val="107000"/>
              </a:lnSpc>
              <a:spcAft>
                <a:spcPts val="0"/>
              </a:spcAft>
            </a:pPr>
            <a:endParaRPr lang="en-CA" sz="1400" dirty="0">
              <a:latin typeface="Univers Condensed Light" panose="020B0306020202040204" pitchFamily="34" charset="0"/>
              <a:ea typeface="Calibri" panose="020F0502020204030204" pitchFamily="34" charset="0"/>
              <a:cs typeface="Calibri" panose="020F0502020204030204" pitchFamily="34" charset="0"/>
            </a:endParaRPr>
          </a:p>
          <a:p>
            <a:pPr lvl="0">
              <a:lnSpc>
                <a:spcPct val="107000"/>
              </a:lnSpc>
              <a:spcAft>
                <a:spcPts val="0"/>
              </a:spcAft>
            </a:pPr>
            <a: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Material Transfer Agreements </a:t>
            </a:r>
          </a:p>
          <a:p>
            <a:pPr lvl="0">
              <a:lnSpc>
                <a:spcPct val="107000"/>
              </a:lnSpc>
              <a:spcAft>
                <a:spcPts val="0"/>
              </a:spcAft>
            </a:pPr>
            <a:r>
              <a:rPr lang="en-CA" sz="1400" dirty="0">
                <a:latin typeface="Univers Condensed Light" panose="020B0306020202040204" pitchFamily="34" charset="0"/>
                <a:ea typeface="Calibri" panose="020F0502020204030204" pitchFamily="34" charset="0"/>
                <a:cs typeface="Calibri" panose="020F0502020204030204" pitchFamily="34" charset="0"/>
              </a:rPr>
              <a:t>Material Transfer Agreements (MTAs) are used for incoming and outgoing materials at McMaster. MILO administers MTAs for incoming and outgoing materials for research purposes. These agreements describe the terms under which McMaster researchers and outside researchers may share materials, typically for research or evaluation purposes. Intellectual property rights can be endangered if materials are used without a proper MTA.</a:t>
            </a:r>
          </a:p>
          <a:p>
            <a:pPr lvl="0">
              <a:lnSpc>
                <a:spcPct val="107000"/>
              </a:lnSpc>
              <a:spcAft>
                <a:spcPts val="0"/>
              </a:spcAft>
            </a:pPr>
            <a:endParaRPr lang="en-CA" sz="1400" dirty="0">
              <a:latin typeface="Univers Condensed Light" panose="020B0306020202040204" pitchFamily="34" charset="0"/>
              <a:ea typeface="Calibri" panose="020F0502020204030204" pitchFamily="34" charset="0"/>
              <a:cs typeface="Calibri" panose="020F0502020204030204" pitchFamily="34" charset="0"/>
            </a:endParaRPr>
          </a:p>
          <a:p>
            <a:pPr lvl="0">
              <a:lnSpc>
                <a:spcPct val="107000"/>
              </a:lnSpc>
              <a:spcAft>
                <a:spcPts val="0"/>
              </a:spcAft>
            </a:pPr>
            <a: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Inter-Institutional Agreements </a:t>
            </a:r>
            <a:br>
              <a:rPr lang="en-CA" sz="1400" b="1" dirty="0">
                <a:latin typeface="Univers Condensed Light" panose="020B0306020202040204" pitchFamily="34" charset="0"/>
                <a:ea typeface="Calibri" panose="020F0502020204030204" pitchFamily="34" charset="0"/>
                <a:cs typeface="Calibri" panose="020F0502020204030204" pitchFamily="34" charset="0"/>
              </a:rPr>
            </a:br>
            <a:r>
              <a:rPr lang="en-CA" sz="1400" dirty="0">
                <a:latin typeface="Univers Condensed Light" panose="020B0306020202040204" pitchFamily="34" charset="0"/>
                <a:ea typeface="Calibri" panose="020F0502020204030204" pitchFamily="34" charset="0"/>
                <a:cs typeface="Calibri" panose="020F0502020204030204" pitchFamily="34" charset="0"/>
              </a:rPr>
              <a:t>Inter-Institutional Agreements (IIAs) describe the terms under which two or more institutions (generally two universities) will collaborate to assess, protect, market, license, and share in the revenues received from licensing jointly owned intellectual property. </a:t>
            </a:r>
          </a:p>
          <a:p>
            <a:pPr lvl="0">
              <a:lnSpc>
                <a:spcPct val="107000"/>
              </a:lnSpc>
              <a:spcAft>
                <a:spcPts val="0"/>
              </a:spcAft>
            </a:pPr>
            <a:endParaRPr lang="en-CA" sz="1400" dirty="0">
              <a:latin typeface="Univers Condensed Light" panose="020B0306020202040204" pitchFamily="34" charset="0"/>
              <a:ea typeface="Calibri" panose="020F0502020204030204" pitchFamily="34" charset="0"/>
              <a:cs typeface="Calibri" panose="020F0502020204030204" pitchFamily="34" charset="0"/>
            </a:endParaRPr>
          </a:p>
          <a:p>
            <a:pPr lvl="0">
              <a:lnSpc>
                <a:spcPct val="107000"/>
              </a:lnSpc>
              <a:spcAft>
                <a:spcPts val="0"/>
              </a:spcAft>
            </a:pPr>
            <a: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Option Agreements</a:t>
            </a:r>
            <a:endParaRPr lang="en-CA" dirty="0">
              <a:solidFill>
                <a:srgbClr val="7A003C"/>
              </a:solidFill>
              <a:latin typeface="Univers Condensed Light" panose="020B0306020202040204" pitchFamily="34" charset="0"/>
              <a:ea typeface="Calibri" panose="020F0502020204030204" pitchFamily="34" charset="0"/>
              <a:cs typeface="Calibri" panose="020F0502020204030204" pitchFamily="34" charset="0"/>
            </a:endParaRPr>
          </a:p>
          <a:p>
            <a:pPr lvl="0">
              <a:lnSpc>
                <a:spcPct val="107000"/>
              </a:lnSpc>
              <a:spcAft>
                <a:spcPts val="0"/>
              </a:spcAft>
            </a:pPr>
            <a:r>
              <a:rPr lang="en-CA" sz="1400" dirty="0">
                <a:latin typeface="Univers Condensed Light" panose="020B0306020202040204" pitchFamily="34" charset="0"/>
                <a:ea typeface="Calibri" panose="020F0502020204030204" pitchFamily="34" charset="0"/>
                <a:cs typeface="Calibri" panose="020F0502020204030204" pitchFamily="34" charset="0"/>
              </a:rPr>
              <a:t>Option Agreements describe the conditions under which McMaster preserves the opportunity for a third party to negotiate a license for intellectual property. Option clauses are often provided in a Sponsored Research Agreement to corporate research sponsors, or Option Agreements are entered into with third parties wishing to evaluate the technology before entering into a full license agreement. </a:t>
            </a:r>
          </a:p>
          <a:p>
            <a:pPr lvl="0">
              <a:lnSpc>
                <a:spcPct val="107000"/>
              </a:lnSpc>
              <a:spcAft>
                <a:spcPts val="0"/>
              </a:spcAft>
            </a:pPr>
            <a:endParaRPr lang="en-CA" sz="1400" dirty="0">
              <a:latin typeface="Univers Condensed Light" panose="020B0306020202040204" pitchFamily="34" charset="0"/>
              <a:ea typeface="Calibri" panose="020F0502020204030204" pitchFamily="34" charset="0"/>
              <a:cs typeface="Calibri" panose="020F0502020204030204" pitchFamily="34" charset="0"/>
            </a:endParaRPr>
          </a:p>
          <a:p>
            <a:pPr lvl="0">
              <a:lnSpc>
                <a:spcPct val="107000"/>
              </a:lnSpc>
              <a:spcAft>
                <a:spcPts val="0"/>
              </a:spcAft>
            </a:pPr>
            <a: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Sponsored Research Agreements </a:t>
            </a:r>
          </a:p>
          <a:p>
            <a:pPr lvl="0">
              <a:lnSpc>
                <a:spcPct val="107000"/>
              </a:lnSpc>
              <a:spcAft>
                <a:spcPts val="0"/>
              </a:spcAft>
            </a:pPr>
            <a:r>
              <a:rPr lang="en-CA" sz="1400" dirty="0">
                <a:latin typeface="Univers Condensed Light" panose="020B0306020202040204" pitchFamily="34" charset="0"/>
                <a:ea typeface="Calibri" panose="020F0502020204030204" pitchFamily="34" charset="0"/>
                <a:cs typeface="Calibri" panose="020F0502020204030204" pitchFamily="34" charset="0"/>
              </a:rPr>
              <a:t>Sponsored Research Agreements (SRAs) describe the terms under which sponsors provide research support to McMaster. These are negotiated by MILO.</a:t>
            </a:r>
          </a:p>
          <a:p>
            <a:pPr marL="457200">
              <a:lnSpc>
                <a:spcPct val="107000"/>
              </a:lnSpc>
              <a:spcAft>
                <a:spcPts val="800"/>
              </a:spcAft>
            </a:pPr>
            <a:r>
              <a:rPr lang="en-CA" sz="1400" b="1" dirty="0">
                <a:latin typeface="Univers Condensed Light" panose="020B0306020202040204" pitchFamily="34" charset="0"/>
                <a:ea typeface="Calibri" panose="020F0502020204030204" pitchFamily="34" charset="0"/>
                <a:cs typeface="Calibri" panose="020F0502020204030204" pitchFamily="34" charset="0"/>
              </a:rPr>
              <a:t> </a:t>
            </a:r>
            <a:endParaRPr lang="en-CA" sz="1400" dirty="0">
              <a:latin typeface="Univers Condensed Light" panose="020B0306020202040204" pitchFamily="34" charset="0"/>
              <a:ea typeface="Calibri" panose="020F0502020204030204" pitchFamily="34" charset="0"/>
              <a:cs typeface="Calibri" panose="020F0502020204030204" pitchFamily="34" charset="0"/>
            </a:endParaRPr>
          </a:p>
        </p:txBody>
      </p:sp>
      <p:cxnSp>
        <p:nvCxnSpPr>
          <p:cNvPr id="8" name="Straight Connector 7">
            <a:extLst>
              <a:ext uri="{FF2B5EF4-FFF2-40B4-BE49-F238E27FC236}">
                <a16:creationId xmlns:a16="http://schemas.microsoft.com/office/drawing/2014/main" id="{F953B1A6-689C-429D-93CA-EF5FD0E16BEF}"/>
              </a:ext>
            </a:extLst>
          </p:cNvPr>
          <p:cNvCxnSpPr>
            <a:cxnSpLocks/>
          </p:cNvCxnSpPr>
          <p:nvPr/>
        </p:nvCxnSpPr>
        <p:spPr>
          <a:xfrm>
            <a:off x="0" y="1015999"/>
            <a:ext cx="6607627" cy="0"/>
          </a:xfrm>
          <a:prstGeom prst="line">
            <a:avLst/>
          </a:prstGeom>
          <a:ln w="28575">
            <a:solidFill>
              <a:srgbClr val="5E6A7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D045A21-384F-4A02-B298-8C7E3A906C95}"/>
              </a:ext>
            </a:extLst>
          </p:cNvPr>
          <p:cNvSpPr/>
          <p:nvPr/>
        </p:nvSpPr>
        <p:spPr>
          <a:xfrm>
            <a:off x="200836" y="669180"/>
            <a:ext cx="1662186" cy="369332"/>
          </a:xfrm>
          <a:prstGeom prst="rect">
            <a:avLst/>
          </a:prstGeom>
        </p:spPr>
        <p:txBody>
          <a:bodyPr wrap="none">
            <a:spAutoFit/>
          </a:bodyPr>
          <a:lstStyle/>
          <a:p>
            <a:r>
              <a:rPr lang="en-CA" cap="small" dirty="0"/>
              <a:t>inventor’s guide</a:t>
            </a:r>
            <a:endParaRPr lang="en-CA" dirty="0"/>
          </a:p>
        </p:txBody>
      </p:sp>
      <p:sp>
        <p:nvSpPr>
          <p:cNvPr id="11" name="Rectangle 10">
            <a:extLst>
              <a:ext uri="{FF2B5EF4-FFF2-40B4-BE49-F238E27FC236}">
                <a16:creationId xmlns:a16="http://schemas.microsoft.com/office/drawing/2014/main" id="{5D20EC60-D1D8-43E3-A8E0-F13FF37F1BC1}"/>
              </a:ext>
            </a:extLst>
          </p:cNvPr>
          <p:cNvSpPr/>
          <p:nvPr/>
        </p:nvSpPr>
        <p:spPr>
          <a:xfrm>
            <a:off x="0" y="1236529"/>
            <a:ext cx="3287210" cy="64321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Rectangle 11">
            <a:extLst>
              <a:ext uri="{FF2B5EF4-FFF2-40B4-BE49-F238E27FC236}">
                <a16:creationId xmlns:a16="http://schemas.microsoft.com/office/drawing/2014/main" id="{206583F4-16BD-4CDA-8E38-9228F2CA5ED2}"/>
              </a:ext>
            </a:extLst>
          </p:cNvPr>
          <p:cNvSpPr/>
          <p:nvPr/>
        </p:nvSpPr>
        <p:spPr>
          <a:xfrm>
            <a:off x="200835" y="1326500"/>
            <a:ext cx="2970628" cy="463268"/>
          </a:xfrm>
          <a:prstGeom prst="rect">
            <a:avLst/>
          </a:prstGeom>
        </p:spPr>
        <p:txBody>
          <a:bodyPr wrap="square">
            <a:spAutoFit/>
          </a:bodyPr>
          <a:lstStyle/>
          <a:p>
            <a:pPr>
              <a:lnSpc>
                <a:spcPct val="107000"/>
              </a:lnSpc>
              <a:spcAft>
                <a:spcPts val="800"/>
              </a:spcAft>
            </a:pPr>
            <a:r>
              <a:rPr lang="en-CA" sz="2400"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TYPES OF AGREEMENTS</a:t>
            </a:r>
          </a:p>
        </p:txBody>
      </p:sp>
      <p:sp>
        <p:nvSpPr>
          <p:cNvPr id="2" name="Slide Number Placeholder 1">
            <a:extLst>
              <a:ext uri="{FF2B5EF4-FFF2-40B4-BE49-F238E27FC236}">
                <a16:creationId xmlns:a16="http://schemas.microsoft.com/office/drawing/2014/main" id="{1B953A25-2C66-4774-96C8-F0475751E29B}"/>
              </a:ext>
            </a:extLst>
          </p:cNvPr>
          <p:cNvSpPr>
            <a:spLocks noGrp="1"/>
          </p:cNvSpPr>
          <p:nvPr>
            <p:ph type="sldNum" sz="quarter" idx="12"/>
          </p:nvPr>
        </p:nvSpPr>
        <p:spPr/>
        <p:txBody>
          <a:bodyPr/>
          <a:lstStyle/>
          <a:p>
            <a:fld id="{8D4A9480-5170-4CA3-9C5E-9EB35A6FF05B}" type="slidenum">
              <a:rPr lang="en-CA" smtClean="0"/>
              <a:t>23</a:t>
            </a:fld>
            <a:endParaRPr lang="en-CA"/>
          </a:p>
        </p:txBody>
      </p:sp>
      <p:sp>
        <p:nvSpPr>
          <p:cNvPr id="13" name="TextBox 12">
            <a:extLst>
              <a:ext uri="{FF2B5EF4-FFF2-40B4-BE49-F238E27FC236}">
                <a16:creationId xmlns:a16="http://schemas.microsoft.com/office/drawing/2014/main" id="{D6417068-E37C-4B0B-81B1-B9D5473754D8}"/>
              </a:ext>
            </a:extLst>
          </p:cNvPr>
          <p:cNvSpPr txBox="1"/>
          <p:nvPr/>
        </p:nvSpPr>
        <p:spPr>
          <a:xfrm>
            <a:off x="5353538" y="144863"/>
            <a:ext cx="1303626" cy="871136"/>
          </a:xfrm>
          <a:prstGeom prst="rect">
            <a:avLst/>
          </a:prstGeom>
          <a:noFill/>
        </p:spPr>
        <p:txBody>
          <a:bodyPr wrap="none" rtlCol="0">
            <a:spAutoFit/>
          </a:bodyPr>
          <a:lstStyle/>
          <a:p>
            <a:pPr algn="r">
              <a:lnSpc>
                <a:spcPct val="80000"/>
              </a:lnSpc>
            </a:pPr>
            <a:r>
              <a:rPr lang="en-CA" sz="1050" cap="small" dirty="0"/>
              <a:t>table of contents</a:t>
            </a:r>
            <a:br>
              <a:rPr lang="en-CA" sz="1050" cap="small" dirty="0"/>
            </a:br>
            <a:r>
              <a:rPr lang="en-CA" sz="1050" cap="small" dirty="0"/>
              <a:t>introduction</a:t>
            </a:r>
            <a:br>
              <a:rPr lang="en-CA" sz="1050" cap="small" dirty="0"/>
            </a:br>
            <a:r>
              <a:rPr lang="en-CA" sz="1050" cap="small" dirty="0"/>
              <a:t>technology transfer</a:t>
            </a:r>
            <a:br>
              <a:rPr lang="en-CA" sz="1050" cap="small" dirty="0">
                <a:solidFill>
                  <a:srgbClr val="7A003C"/>
                </a:solidFill>
              </a:rPr>
            </a:br>
            <a:r>
              <a:rPr lang="en-CA" sz="1050" cap="small" dirty="0"/>
              <a:t>intellectual property</a:t>
            </a:r>
            <a:endParaRPr lang="en-CA" sz="1050" cap="small" dirty="0">
              <a:solidFill>
                <a:srgbClr val="6C0036"/>
              </a:solidFill>
            </a:endParaRPr>
          </a:p>
          <a:p>
            <a:pPr algn="r">
              <a:lnSpc>
                <a:spcPct val="80000"/>
              </a:lnSpc>
            </a:pPr>
            <a:r>
              <a:rPr lang="en-CA" sz="1050" cap="small" dirty="0">
                <a:solidFill>
                  <a:srgbClr val="6C0036"/>
                </a:solidFill>
              </a:rPr>
              <a:t>commercialization</a:t>
            </a:r>
          </a:p>
          <a:p>
            <a:pPr algn="r">
              <a:lnSpc>
                <a:spcPct val="80000"/>
              </a:lnSpc>
            </a:pPr>
            <a:r>
              <a:rPr lang="en-CA" sz="1050" cap="small" dirty="0"/>
              <a:t>resources</a:t>
            </a:r>
          </a:p>
        </p:txBody>
      </p:sp>
      <p:sp>
        <p:nvSpPr>
          <p:cNvPr id="14" name="Rectangle 13">
            <a:extLst>
              <a:ext uri="{FF2B5EF4-FFF2-40B4-BE49-F238E27FC236}">
                <a16:creationId xmlns:a16="http://schemas.microsoft.com/office/drawing/2014/main" id="{34402303-FBDE-4011-B583-2F4F48DD057A}"/>
              </a:ext>
            </a:extLst>
          </p:cNvPr>
          <p:cNvSpPr/>
          <p:nvPr/>
        </p:nvSpPr>
        <p:spPr>
          <a:xfrm>
            <a:off x="0" y="1879275"/>
            <a:ext cx="317446" cy="7264726"/>
          </a:xfrm>
          <a:prstGeom prst="rect">
            <a:avLst/>
          </a:prstGeom>
          <a:solidFill>
            <a:srgbClr val="FDAF31">
              <a:alpha val="5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4524851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484C85A-13E8-4826-B8AF-8B20AFD1CA2E}"/>
              </a:ext>
            </a:extLst>
          </p:cNvPr>
          <p:cNvSpPr/>
          <p:nvPr/>
        </p:nvSpPr>
        <p:spPr>
          <a:xfrm>
            <a:off x="317446" y="2023031"/>
            <a:ext cx="6430595" cy="6840270"/>
          </a:xfrm>
          <a:prstGeom prst="rect">
            <a:avLst/>
          </a:prstGeom>
        </p:spPr>
        <p:txBody>
          <a:bodyPr wrap="square">
            <a:spAutoFit/>
          </a:bodyPr>
          <a:lstStyle/>
          <a:p>
            <a:pPr>
              <a:lnSpc>
                <a:spcPct val="107000"/>
              </a:lnSpc>
              <a:spcAft>
                <a:spcPts val="800"/>
              </a:spcAft>
            </a:pPr>
            <a:r>
              <a:rPr lang="en-CA" sz="1400" dirty="0">
                <a:latin typeface="Univers Condensed Light" panose="020B0306020202040204" pitchFamily="34" charset="0"/>
                <a:ea typeface="Calibri" panose="020F0502020204030204" pitchFamily="34" charset="0"/>
                <a:cs typeface="Calibri" panose="020F0502020204030204" pitchFamily="34" charset="0"/>
              </a:rPr>
              <a:t>The signing of a License Agreement is usually the beginning of a long-term relationship. Most licensees continue to develop an invention to enhance the technology, reduce risk, prove reliability, and satisfy the market requirements for adoption by customers. This can involve additional testing, prototyping and further development to improve performance and other characteristics. The licensee’s performance is monitored by MILO for the duration of the license. Most License Agreements require periodic financial or development reports from the licensees.</a:t>
            </a:r>
          </a:p>
          <a:p>
            <a:pPr>
              <a:lnSpc>
                <a:spcPct val="107000"/>
              </a:lnSpc>
              <a:spcAft>
                <a:spcPts val="800"/>
              </a:spcAft>
            </a:pPr>
            <a: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What royalties are generated for McMaster if commercialization is successful? </a:t>
            </a:r>
            <a:br>
              <a:rPr lang="en-CA" sz="1400" u="sng" dirty="0">
                <a:latin typeface="Univers Condensed Light" panose="020B0306020202040204" pitchFamily="34" charset="0"/>
                <a:ea typeface="Calibri" panose="020F0502020204030204" pitchFamily="34" charset="0"/>
                <a:cs typeface="Calibri" panose="020F0502020204030204" pitchFamily="34" charset="0"/>
              </a:rPr>
            </a:br>
            <a:r>
              <a:rPr lang="en-CA" sz="1400" dirty="0">
                <a:latin typeface="Univers Condensed Light" panose="020B0306020202040204" pitchFamily="34" charset="0"/>
                <a:ea typeface="Calibri" panose="020F0502020204030204" pitchFamily="34" charset="0"/>
                <a:cs typeface="Calibri" panose="020F0502020204030204" pitchFamily="34" charset="0"/>
              </a:rPr>
              <a:t>License agreements often include requirements for payments in the form of upfront fees, minimum annual royalties, milestone payments, earned royalties and sometimes equity. Licensing fees (upfront, annual minimum, milestones) range from very modest amounts to hundreds of thousands of dollars. If licensed products are eventually developed and sold (which can take years), earned royalties can generate revenues. These payments are usually based on product sales and can vary considerably. If equity is included in a license, it may yield a return for the investors and McMaster, but only if the equity can be liquidated through a successful public offering or the sale of the company.</a:t>
            </a:r>
          </a:p>
          <a:p>
            <a:pPr>
              <a:lnSpc>
                <a:spcPct val="107000"/>
              </a:lnSpc>
              <a:spcAft>
                <a:spcPts val="800"/>
              </a:spcAft>
            </a:pPr>
            <a:b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br>
            <a: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What will happen to my invention if the start-up company or licensee is unsuccessful in commercializing the technology? </a:t>
            </a:r>
            <a:br>
              <a:rPr lang="en-CA" sz="1400" dirty="0">
                <a:latin typeface="Univers Condensed Light" panose="020B0306020202040204" pitchFamily="34" charset="0"/>
                <a:ea typeface="Calibri" panose="020F0502020204030204" pitchFamily="34" charset="0"/>
                <a:cs typeface="Calibri" panose="020F0502020204030204" pitchFamily="34" charset="0"/>
              </a:rPr>
            </a:br>
            <a:r>
              <a:rPr lang="en-CA" sz="1400" dirty="0">
                <a:latin typeface="Univers Condensed Light" panose="020B0306020202040204" pitchFamily="34" charset="0"/>
                <a:ea typeface="Calibri" panose="020F0502020204030204" pitchFamily="34" charset="0"/>
                <a:cs typeface="Calibri" panose="020F0502020204030204" pitchFamily="34" charset="0"/>
              </a:rPr>
              <a:t>Licenses typically include performance milestones that, if unmet, can result in termination of the license. Termination allows MILO to pursue subsequent licensing to another business. </a:t>
            </a:r>
          </a:p>
          <a:p>
            <a:pPr>
              <a:lnSpc>
                <a:spcPct val="107000"/>
              </a:lnSpc>
              <a:spcAft>
                <a:spcPts val="800"/>
              </a:spcAft>
            </a:pPr>
            <a:b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br>
            <a: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How are license royalties distributed?</a:t>
            </a:r>
            <a:br>
              <a:rPr lang="en-CA" sz="1400" u="sng" dirty="0">
                <a:latin typeface="Univers Condensed Light" panose="020B0306020202040204" pitchFamily="34" charset="0"/>
                <a:ea typeface="Calibri" panose="020F0502020204030204" pitchFamily="34" charset="0"/>
                <a:cs typeface="Calibri" panose="020F0502020204030204" pitchFamily="34" charset="0"/>
              </a:rPr>
            </a:br>
            <a:r>
              <a:rPr lang="en-CA" sz="1400" dirty="0">
                <a:latin typeface="Univers Condensed Light" panose="020B0306020202040204" pitchFamily="34" charset="0"/>
                <a:ea typeface="Calibri" panose="020F0502020204030204" pitchFamily="34" charset="0"/>
                <a:cs typeface="Calibri" panose="020F0502020204030204" pitchFamily="34" charset="0"/>
              </a:rPr>
              <a:t>MILO is responsible for managing the patent expenses and license revenues associated with technology assigned to McMaster.  Revenues from license fees, royalties, and equity are shared with inventors according to McMaster’s the </a:t>
            </a:r>
            <a:r>
              <a:rPr lang="en-CA" sz="1400" i="1" dirty="0">
                <a:latin typeface="Univers Condensed Light" panose="020B0306020202040204" pitchFamily="34" charset="0"/>
                <a:ea typeface="Calibri" panose="020F0502020204030204" pitchFamily="34" charset="0"/>
                <a:cs typeface="Calibri" panose="020F0502020204030204" pitchFamily="34" charset="0"/>
              </a:rPr>
              <a:t>Joint Intellectual Property Policy</a:t>
            </a:r>
            <a:r>
              <a:rPr lang="en-CA" sz="1400" dirty="0">
                <a:latin typeface="Univers Condensed Light" panose="020B0306020202040204" pitchFamily="34" charset="0"/>
                <a:ea typeface="Calibri" panose="020F0502020204030204" pitchFamily="34" charset="0"/>
                <a:cs typeface="Calibri" panose="020F0502020204030204" pitchFamily="34" charset="0"/>
              </a:rPr>
              <a:t>.</a:t>
            </a:r>
          </a:p>
        </p:txBody>
      </p:sp>
      <p:cxnSp>
        <p:nvCxnSpPr>
          <p:cNvPr id="5" name="Straight Connector 4">
            <a:extLst>
              <a:ext uri="{FF2B5EF4-FFF2-40B4-BE49-F238E27FC236}">
                <a16:creationId xmlns:a16="http://schemas.microsoft.com/office/drawing/2014/main" id="{0717AB3A-AE09-4A0B-B4B6-25AF7175D28F}"/>
              </a:ext>
            </a:extLst>
          </p:cNvPr>
          <p:cNvCxnSpPr>
            <a:cxnSpLocks/>
          </p:cNvCxnSpPr>
          <p:nvPr/>
        </p:nvCxnSpPr>
        <p:spPr>
          <a:xfrm>
            <a:off x="0" y="1015999"/>
            <a:ext cx="6607627" cy="0"/>
          </a:xfrm>
          <a:prstGeom prst="line">
            <a:avLst/>
          </a:prstGeom>
          <a:ln w="28575">
            <a:solidFill>
              <a:srgbClr val="5E6A7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F2F81606-B29A-4376-B295-7043CD755F6D}"/>
              </a:ext>
            </a:extLst>
          </p:cNvPr>
          <p:cNvSpPr txBox="1"/>
          <p:nvPr/>
        </p:nvSpPr>
        <p:spPr>
          <a:xfrm>
            <a:off x="5353538" y="144863"/>
            <a:ext cx="1303626" cy="871136"/>
          </a:xfrm>
          <a:prstGeom prst="rect">
            <a:avLst/>
          </a:prstGeom>
          <a:noFill/>
        </p:spPr>
        <p:txBody>
          <a:bodyPr wrap="none" rtlCol="0">
            <a:spAutoFit/>
          </a:bodyPr>
          <a:lstStyle/>
          <a:p>
            <a:pPr algn="r">
              <a:lnSpc>
                <a:spcPct val="80000"/>
              </a:lnSpc>
            </a:pPr>
            <a:r>
              <a:rPr lang="en-CA" sz="1050" cap="small" dirty="0"/>
              <a:t>table of contents</a:t>
            </a:r>
            <a:br>
              <a:rPr lang="en-CA" sz="1050" cap="small" dirty="0"/>
            </a:br>
            <a:r>
              <a:rPr lang="en-CA" sz="1050" cap="small" dirty="0"/>
              <a:t>introduction</a:t>
            </a:r>
            <a:br>
              <a:rPr lang="en-CA" sz="1050" cap="small" dirty="0"/>
            </a:br>
            <a:r>
              <a:rPr lang="en-CA" sz="1050" cap="small" dirty="0"/>
              <a:t>technology transfer</a:t>
            </a:r>
            <a:br>
              <a:rPr lang="en-CA" sz="1050" cap="small" dirty="0">
                <a:solidFill>
                  <a:srgbClr val="7A003C"/>
                </a:solidFill>
              </a:rPr>
            </a:br>
            <a:r>
              <a:rPr lang="en-CA" sz="1050" cap="small" dirty="0"/>
              <a:t>intellectual property</a:t>
            </a:r>
          </a:p>
          <a:p>
            <a:pPr algn="r">
              <a:lnSpc>
                <a:spcPct val="80000"/>
              </a:lnSpc>
            </a:pPr>
            <a:r>
              <a:rPr lang="en-CA" sz="1050" cap="small" dirty="0">
                <a:solidFill>
                  <a:srgbClr val="6C0036"/>
                </a:solidFill>
              </a:rPr>
              <a:t>commercialization</a:t>
            </a:r>
          </a:p>
          <a:p>
            <a:pPr algn="r">
              <a:lnSpc>
                <a:spcPct val="80000"/>
              </a:lnSpc>
            </a:pPr>
            <a:r>
              <a:rPr lang="en-CA" sz="1050" cap="small" dirty="0"/>
              <a:t>resources</a:t>
            </a:r>
          </a:p>
        </p:txBody>
      </p:sp>
      <p:sp>
        <p:nvSpPr>
          <p:cNvPr id="7" name="Rectangle 6">
            <a:extLst>
              <a:ext uri="{FF2B5EF4-FFF2-40B4-BE49-F238E27FC236}">
                <a16:creationId xmlns:a16="http://schemas.microsoft.com/office/drawing/2014/main" id="{7ED2EAF5-3BDB-4E88-8580-687B728BF5EF}"/>
              </a:ext>
            </a:extLst>
          </p:cNvPr>
          <p:cNvSpPr/>
          <p:nvPr/>
        </p:nvSpPr>
        <p:spPr>
          <a:xfrm>
            <a:off x="200836" y="669180"/>
            <a:ext cx="1662186" cy="369332"/>
          </a:xfrm>
          <a:prstGeom prst="rect">
            <a:avLst/>
          </a:prstGeom>
        </p:spPr>
        <p:txBody>
          <a:bodyPr wrap="none">
            <a:spAutoFit/>
          </a:bodyPr>
          <a:lstStyle/>
          <a:p>
            <a:r>
              <a:rPr lang="en-CA" cap="small" dirty="0"/>
              <a:t>inventor’s guide</a:t>
            </a:r>
            <a:endParaRPr lang="en-CA" dirty="0"/>
          </a:p>
        </p:txBody>
      </p:sp>
      <p:sp>
        <p:nvSpPr>
          <p:cNvPr id="10" name="Rectangle 9">
            <a:extLst>
              <a:ext uri="{FF2B5EF4-FFF2-40B4-BE49-F238E27FC236}">
                <a16:creationId xmlns:a16="http://schemas.microsoft.com/office/drawing/2014/main" id="{AACE8D41-2195-492A-B108-739152497D2A}"/>
              </a:ext>
            </a:extLst>
          </p:cNvPr>
          <p:cNvSpPr/>
          <p:nvPr/>
        </p:nvSpPr>
        <p:spPr>
          <a:xfrm>
            <a:off x="0" y="1319102"/>
            <a:ext cx="3703899" cy="60661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ectangle 10">
            <a:extLst>
              <a:ext uri="{FF2B5EF4-FFF2-40B4-BE49-F238E27FC236}">
                <a16:creationId xmlns:a16="http://schemas.microsoft.com/office/drawing/2014/main" id="{347C11E9-21C3-414F-97D5-778D6B38DE82}"/>
              </a:ext>
            </a:extLst>
          </p:cNvPr>
          <p:cNvSpPr/>
          <p:nvPr/>
        </p:nvSpPr>
        <p:spPr>
          <a:xfrm>
            <a:off x="277781" y="1362056"/>
            <a:ext cx="3158237" cy="525080"/>
          </a:xfrm>
          <a:prstGeom prst="rect">
            <a:avLst/>
          </a:prstGeom>
        </p:spPr>
        <p:txBody>
          <a:bodyPr wrap="none">
            <a:spAutoFit/>
          </a:bodyPr>
          <a:lstStyle/>
          <a:p>
            <a:pPr>
              <a:lnSpc>
                <a:spcPct val="107000"/>
              </a:lnSpc>
              <a:spcAft>
                <a:spcPts val="800"/>
              </a:spcAft>
            </a:pPr>
            <a:r>
              <a:rPr lang="en-CA" sz="2800"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COMMERCIALIZATION</a:t>
            </a:r>
          </a:p>
        </p:txBody>
      </p:sp>
      <p:sp>
        <p:nvSpPr>
          <p:cNvPr id="8" name="Slide Number Placeholder 7">
            <a:extLst>
              <a:ext uri="{FF2B5EF4-FFF2-40B4-BE49-F238E27FC236}">
                <a16:creationId xmlns:a16="http://schemas.microsoft.com/office/drawing/2014/main" id="{D3E5757F-7FCC-46CF-94D2-8DD7E4E07FFE}"/>
              </a:ext>
            </a:extLst>
          </p:cNvPr>
          <p:cNvSpPr>
            <a:spLocks noGrp="1"/>
          </p:cNvSpPr>
          <p:nvPr>
            <p:ph type="sldNum" sz="quarter" idx="12"/>
          </p:nvPr>
        </p:nvSpPr>
        <p:spPr/>
        <p:txBody>
          <a:bodyPr/>
          <a:lstStyle/>
          <a:p>
            <a:fld id="{8D4A9480-5170-4CA3-9C5E-9EB35A6FF05B}" type="slidenum">
              <a:rPr lang="en-CA" smtClean="0"/>
              <a:t>24</a:t>
            </a:fld>
            <a:endParaRPr lang="en-CA"/>
          </a:p>
        </p:txBody>
      </p:sp>
      <p:sp>
        <p:nvSpPr>
          <p:cNvPr id="12" name="Rectangle 11">
            <a:extLst>
              <a:ext uri="{FF2B5EF4-FFF2-40B4-BE49-F238E27FC236}">
                <a16:creationId xmlns:a16="http://schemas.microsoft.com/office/drawing/2014/main" id="{4A071129-FE66-4F94-8312-FEBD2B09A1F6}"/>
              </a:ext>
            </a:extLst>
          </p:cNvPr>
          <p:cNvSpPr/>
          <p:nvPr/>
        </p:nvSpPr>
        <p:spPr>
          <a:xfrm>
            <a:off x="0" y="1925717"/>
            <a:ext cx="317446" cy="7218283"/>
          </a:xfrm>
          <a:prstGeom prst="rect">
            <a:avLst/>
          </a:prstGeom>
          <a:solidFill>
            <a:srgbClr val="FDAF31">
              <a:alpha val="5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6429644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123E0D97-E546-4141-A8E4-00F8A95DB55A}"/>
              </a:ext>
            </a:extLst>
          </p:cNvPr>
          <p:cNvCxnSpPr>
            <a:cxnSpLocks/>
          </p:cNvCxnSpPr>
          <p:nvPr/>
        </p:nvCxnSpPr>
        <p:spPr>
          <a:xfrm>
            <a:off x="0" y="1015999"/>
            <a:ext cx="6607627" cy="0"/>
          </a:xfrm>
          <a:prstGeom prst="line">
            <a:avLst/>
          </a:prstGeom>
          <a:ln w="28575">
            <a:solidFill>
              <a:srgbClr val="5E6A7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19F77008-A889-410B-97CF-3E40B6843941}"/>
              </a:ext>
            </a:extLst>
          </p:cNvPr>
          <p:cNvSpPr txBox="1"/>
          <p:nvPr/>
        </p:nvSpPr>
        <p:spPr>
          <a:xfrm>
            <a:off x="5353538" y="144863"/>
            <a:ext cx="1303626" cy="871136"/>
          </a:xfrm>
          <a:prstGeom prst="rect">
            <a:avLst/>
          </a:prstGeom>
          <a:noFill/>
        </p:spPr>
        <p:txBody>
          <a:bodyPr wrap="none" rtlCol="0">
            <a:spAutoFit/>
          </a:bodyPr>
          <a:lstStyle/>
          <a:p>
            <a:pPr algn="r">
              <a:lnSpc>
                <a:spcPct val="80000"/>
              </a:lnSpc>
            </a:pPr>
            <a:r>
              <a:rPr lang="en-CA" sz="1050" cap="small" dirty="0"/>
              <a:t>table of contents</a:t>
            </a:r>
            <a:br>
              <a:rPr lang="en-CA" sz="1050" cap="small" dirty="0"/>
            </a:br>
            <a:r>
              <a:rPr lang="en-CA" sz="1050" cap="small" dirty="0"/>
              <a:t>introduction</a:t>
            </a:r>
            <a:br>
              <a:rPr lang="en-CA" sz="1050" cap="small" dirty="0"/>
            </a:br>
            <a:r>
              <a:rPr lang="en-CA" sz="1050" cap="small" dirty="0"/>
              <a:t>technology transfer</a:t>
            </a:r>
            <a:br>
              <a:rPr lang="en-CA" sz="1050" cap="small" dirty="0">
                <a:solidFill>
                  <a:srgbClr val="7A003C"/>
                </a:solidFill>
              </a:rPr>
            </a:br>
            <a:r>
              <a:rPr lang="en-CA" sz="1050" cap="small" dirty="0"/>
              <a:t>intellectual property</a:t>
            </a:r>
          </a:p>
          <a:p>
            <a:pPr algn="r">
              <a:lnSpc>
                <a:spcPct val="80000"/>
              </a:lnSpc>
            </a:pPr>
            <a:r>
              <a:rPr lang="en-CA" sz="1050" cap="small" dirty="0"/>
              <a:t>commercialization</a:t>
            </a:r>
          </a:p>
          <a:p>
            <a:pPr algn="r">
              <a:lnSpc>
                <a:spcPct val="80000"/>
              </a:lnSpc>
            </a:pPr>
            <a:r>
              <a:rPr lang="en-CA" sz="1050" cap="small" dirty="0">
                <a:solidFill>
                  <a:srgbClr val="7A003C"/>
                </a:solidFill>
              </a:rPr>
              <a:t>resources</a:t>
            </a:r>
          </a:p>
        </p:txBody>
      </p:sp>
      <p:sp>
        <p:nvSpPr>
          <p:cNvPr id="6" name="Rectangle 5">
            <a:extLst>
              <a:ext uri="{FF2B5EF4-FFF2-40B4-BE49-F238E27FC236}">
                <a16:creationId xmlns:a16="http://schemas.microsoft.com/office/drawing/2014/main" id="{4A9C49B3-D591-4DBF-B90A-D0FC65351545}"/>
              </a:ext>
            </a:extLst>
          </p:cNvPr>
          <p:cNvSpPr/>
          <p:nvPr/>
        </p:nvSpPr>
        <p:spPr>
          <a:xfrm>
            <a:off x="200836" y="669180"/>
            <a:ext cx="1662186" cy="369332"/>
          </a:xfrm>
          <a:prstGeom prst="rect">
            <a:avLst/>
          </a:prstGeom>
        </p:spPr>
        <p:txBody>
          <a:bodyPr wrap="none">
            <a:spAutoFit/>
          </a:bodyPr>
          <a:lstStyle/>
          <a:p>
            <a:r>
              <a:rPr lang="en-CA" cap="small" dirty="0"/>
              <a:t>inventor’s guide</a:t>
            </a:r>
            <a:endParaRPr lang="en-CA" dirty="0"/>
          </a:p>
        </p:txBody>
      </p:sp>
      <p:sp>
        <p:nvSpPr>
          <p:cNvPr id="7" name="Rectangle 6">
            <a:extLst>
              <a:ext uri="{FF2B5EF4-FFF2-40B4-BE49-F238E27FC236}">
                <a16:creationId xmlns:a16="http://schemas.microsoft.com/office/drawing/2014/main" id="{B14C1D08-0B39-455D-B215-0292C0A11D49}"/>
              </a:ext>
            </a:extLst>
          </p:cNvPr>
          <p:cNvSpPr/>
          <p:nvPr/>
        </p:nvSpPr>
        <p:spPr>
          <a:xfrm>
            <a:off x="0" y="1213997"/>
            <a:ext cx="5646420" cy="656605"/>
          </a:xfrm>
          <a:prstGeom prst="rect">
            <a:avLst/>
          </a:prstGeom>
          <a:solidFill>
            <a:srgbClr val="FDAF31"/>
          </a:solidFill>
          <a:ln>
            <a:solidFill>
              <a:srgbClr val="FDAF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9AD7E6"/>
              </a:solidFill>
            </a:endParaRPr>
          </a:p>
        </p:txBody>
      </p:sp>
      <p:sp>
        <p:nvSpPr>
          <p:cNvPr id="8" name="TextBox 7">
            <a:extLst>
              <a:ext uri="{FF2B5EF4-FFF2-40B4-BE49-F238E27FC236}">
                <a16:creationId xmlns:a16="http://schemas.microsoft.com/office/drawing/2014/main" id="{D8E6B1D6-37BF-4744-8B79-27F44758F84F}"/>
              </a:ext>
            </a:extLst>
          </p:cNvPr>
          <p:cNvSpPr txBox="1"/>
          <p:nvPr/>
        </p:nvSpPr>
        <p:spPr>
          <a:xfrm>
            <a:off x="121487" y="1185866"/>
            <a:ext cx="2379177" cy="707886"/>
          </a:xfrm>
          <a:prstGeom prst="rect">
            <a:avLst/>
          </a:prstGeom>
          <a:noFill/>
        </p:spPr>
        <p:txBody>
          <a:bodyPr wrap="none" rtlCol="0">
            <a:spAutoFit/>
          </a:bodyPr>
          <a:lstStyle/>
          <a:p>
            <a:r>
              <a:rPr lang="en-CA" sz="4000" b="1" dirty="0">
                <a:solidFill>
                  <a:srgbClr val="5E6A71"/>
                </a:solidFill>
                <a:latin typeface="Univers Condensed" panose="020B0506020202050204" pitchFamily="34" charset="0"/>
              </a:rPr>
              <a:t>Resources</a:t>
            </a:r>
          </a:p>
        </p:txBody>
      </p:sp>
      <p:sp>
        <p:nvSpPr>
          <p:cNvPr id="9" name="TextBox 8">
            <a:extLst>
              <a:ext uri="{FF2B5EF4-FFF2-40B4-BE49-F238E27FC236}">
                <a16:creationId xmlns:a16="http://schemas.microsoft.com/office/drawing/2014/main" id="{E55A8268-5D56-48B4-96CB-CEC43FB67B1B}"/>
              </a:ext>
            </a:extLst>
          </p:cNvPr>
          <p:cNvSpPr txBox="1"/>
          <p:nvPr/>
        </p:nvSpPr>
        <p:spPr>
          <a:xfrm>
            <a:off x="6005351" y="1070016"/>
            <a:ext cx="492443" cy="923330"/>
          </a:xfrm>
          <a:prstGeom prst="rect">
            <a:avLst/>
          </a:prstGeom>
          <a:noFill/>
        </p:spPr>
        <p:txBody>
          <a:bodyPr wrap="none" rtlCol="0">
            <a:spAutoFit/>
          </a:bodyPr>
          <a:lstStyle/>
          <a:p>
            <a:r>
              <a:rPr lang="en-CA" sz="5400" b="1" dirty="0">
                <a:solidFill>
                  <a:srgbClr val="923259"/>
                </a:solidFill>
                <a:latin typeface="Univers Condensed" panose="020B0506020202050204" pitchFamily="34" charset="0"/>
              </a:rPr>
              <a:t>5</a:t>
            </a:r>
          </a:p>
        </p:txBody>
      </p:sp>
      <p:cxnSp>
        <p:nvCxnSpPr>
          <p:cNvPr id="10" name="Straight Connector 9">
            <a:extLst>
              <a:ext uri="{FF2B5EF4-FFF2-40B4-BE49-F238E27FC236}">
                <a16:creationId xmlns:a16="http://schemas.microsoft.com/office/drawing/2014/main" id="{5A71F3F2-32EE-48B7-853A-7AF8642EE1BA}"/>
              </a:ext>
            </a:extLst>
          </p:cNvPr>
          <p:cNvCxnSpPr/>
          <p:nvPr/>
        </p:nvCxnSpPr>
        <p:spPr>
          <a:xfrm>
            <a:off x="0" y="1198018"/>
            <a:ext cx="6858000" cy="0"/>
          </a:xfrm>
          <a:prstGeom prst="line">
            <a:avLst/>
          </a:prstGeom>
          <a:ln>
            <a:solidFill>
              <a:srgbClr val="FDAF3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44D2B9E-DC70-41EC-8126-7CD30E44C72D}"/>
              </a:ext>
            </a:extLst>
          </p:cNvPr>
          <p:cNvCxnSpPr/>
          <p:nvPr/>
        </p:nvCxnSpPr>
        <p:spPr>
          <a:xfrm>
            <a:off x="0" y="1870602"/>
            <a:ext cx="6858000" cy="0"/>
          </a:xfrm>
          <a:prstGeom prst="line">
            <a:avLst/>
          </a:prstGeom>
          <a:ln>
            <a:solidFill>
              <a:srgbClr val="FDAF3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A30D17B8-EBF9-4DB4-B5D4-3EA392E5B957}"/>
              </a:ext>
            </a:extLst>
          </p:cNvPr>
          <p:cNvSpPr>
            <a:spLocks noGrp="1"/>
          </p:cNvSpPr>
          <p:nvPr>
            <p:ph type="sldNum" sz="quarter" idx="12"/>
          </p:nvPr>
        </p:nvSpPr>
        <p:spPr/>
        <p:txBody>
          <a:bodyPr/>
          <a:lstStyle/>
          <a:p>
            <a:fld id="{8D4A9480-5170-4CA3-9C5E-9EB35A6FF05B}" type="slidenum">
              <a:rPr lang="en-CA" smtClean="0"/>
              <a:t>25</a:t>
            </a:fld>
            <a:endParaRPr lang="en-CA"/>
          </a:p>
        </p:txBody>
      </p:sp>
      <p:sp>
        <p:nvSpPr>
          <p:cNvPr id="3" name="TextBox 2">
            <a:extLst>
              <a:ext uri="{FF2B5EF4-FFF2-40B4-BE49-F238E27FC236}">
                <a16:creationId xmlns:a16="http://schemas.microsoft.com/office/drawing/2014/main" id="{51B2B1E4-4C1B-4C4C-BBCB-1EC079FF7CB4}"/>
              </a:ext>
            </a:extLst>
          </p:cNvPr>
          <p:cNvSpPr txBox="1"/>
          <p:nvPr/>
        </p:nvSpPr>
        <p:spPr>
          <a:xfrm>
            <a:off x="121487" y="1973209"/>
            <a:ext cx="1418978" cy="1107996"/>
          </a:xfrm>
          <a:prstGeom prst="rect">
            <a:avLst/>
          </a:prstGeom>
          <a:noFill/>
        </p:spPr>
        <p:txBody>
          <a:bodyPr wrap="none" rtlCol="0">
            <a:spAutoFit/>
          </a:bodyPr>
          <a:lstStyle/>
          <a:p>
            <a:r>
              <a:rPr lang="en-CA" sz="1100" dirty="0">
                <a:latin typeface="Univers Condensed Light" panose="020B0306020202040204" pitchFamily="34" charset="0"/>
              </a:rPr>
              <a:t>Gay </a:t>
            </a:r>
            <a:r>
              <a:rPr lang="en-CA" sz="1100" dirty="0" err="1">
                <a:latin typeface="Univers Condensed Light" panose="020B0306020202040204" pitchFamily="34" charset="0"/>
              </a:rPr>
              <a:t>Yuyitung</a:t>
            </a:r>
            <a:br>
              <a:rPr lang="en-CA" sz="1100" dirty="0">
                <a:latin typeface="Univers Condensed Light" panose="020B0306020202040204" pitchFamily="34" charset="0"/>
              </a:rPr>
            </a:br>
            <a:r>
              <a:rPr lang="en-CA" sz="1100" dirty="0">
                <a:solidFill>
                  <a:srgbClr val="7F7F7F"/>
                </a:solidFill>
                <a:latin typeface="Univers Condensed Light" panose="020B0306020202040204" pitchFamily="34" charset="0"/>
              </a:rPr>
              <a:t>Executive Director</a:t>
            </a:r>
            <a:br>
              <a:rPr lang="en-CA" sz="1100" dirty="0">
                <a:solidFill>
                  <a:srgbClr val="7F7F7F"/>
                </a:solidFill>
                <a:latin typeface="Univers Condensed Light" panose="020B0306020202040204" pitchFamily="34" charset="0"/>
              </a:rPr>
            </a:br>
            <a:r>
              <a:rPr lang="en-CA" sz="1100" dirty="0">
                <a:solidFill>
                  <a:srgbClr val="7F7F7F"/>
                </a:solidFill>
                <a:latin typeface="Univers Condensed Light" panose="020B0306020202040204" pitchFamily="34" charset="0"/>
                <a:hlinkClick r:id="rId2">
                  <a:extLst>
                    <a:ext uri="{A12FA001-AC4F-418D-AE19-62706E023703}">
                      <ahyp:hlinkClr xmlns:ahyp="http://schemas.microsoft.com/office/drawing/2018/hyperlinkcolor" val="tx"/>
                    </a:ext>
                  </a:extLst>
                </a:hlinkClick>
              </a:rPr>
              <a:t>yuyitun@mcmaster.ca</a:t>
            </a:r>
            <a:endParaRPr lang="en-CA" sz="1100" dirty="0">
              <a:solidFill>
                <a:srgbClr val="7F7F7F"/>
              </a:solidFill>
              <a:latin typeface="Univers Condensed Light" panose="020B0306020202040204" pitchFamily="34" charset="0"/>
            </a:endParaRPr>
          </a:p>
          <a:p>
            <a:r>
              <a:rPr lang="en-CA" sz="1100" dirty="0">
                <a:solidFill>
                  <a:srgbClr val="7F7F7F"/>
                </a:solidFill>
                <a:latin typeface="Univers Condensed Light" panose="020B0306020202040204" pitchFamily="34" charset="0"/>
              </a:rPr>
              <a:t>905-525-9140 ext.23164</a:t>
            </a:r>
          </a:p>
          <a:p>
            <a:endParaRPr lang="en-CA" sz="1100" dirty="0">
              <a:latin typeface="Univers Condensed Light" panose="020B0306020202040204" pitchFamily="34" charset="0"/>
            </a:endParaRPr>
          </a:p>
          <a:p>
            <a:endParaRPr lang="en-CA" sz="1100" dirty="0">
              <a:latin typeface="Univers Condensed Light" panose="020B0306020202040204" pitchFamily="34" charset="0"/>
            </a:endParaRPr>
          </a:p>
        </p:txBody>
      </p:sp>
      <p:sp>
        <p:nvSpPr>
          <p:cNvPr id="12" name="TextBox 11">
            <a:extLst>
              <a:ext uri="{FF2B5EF4-FFF2-40B4-BE49-F238E27FC236}">
                <a16:creationId xmlns:a16="http://schemas.microsoft.com/office/drawing/2014/main" id="{34E5905B-E3AD-4918-9697-9DD708A8B52A}"/>
              </a:ext>
            </a:extLst>
          </p:cNvPr>
          <p:cNvSpPr txBox="1"/>
          <p:nvPr/>
        </p:nvSpPr>
        <p:spPr>
          <a:xfrm>
            <a:off x="121487" y="2792760"/>
            <a:ext cx="1446230" cy="738664"/>
          </a:xfrm>
          <a:prstGeom prst="rect">
            <a:avLst/>
          </a:prstGeom>
          <a:noFill/>
        </p:spPr>
        <p:txBody>
          <a:bodyPr wrap="none" rtlCol="0">
            <a:spAutoFit/>
          </a:bodyPr>
          <a:lstStyle/>
          <a:p>
            <a:r>
              <a:rPr lang="en-CA" sz="1400" b="1" dirty="0">
                <a:solidFill>
                  <a:srgbClr val="6C0036"/>
                </a:solidFill>
                <a:latin typeface="Univers Condensed Light" panose="020B0306020202040204" pitchFamily="34" charset="0"/>
              </a:rPr>
              <a:t>Research Contracts</a:t>
            </a:r>
          </a:p>
          <a:p>
            <a:endParaRPr lang="en-CA" sz="1400" b="1" dirty="0">
              <a:solidFill>
                <a:srgbClr val="6C0036"/>
              </a:solidFill>
              <a:latin typeface="Univers Condensed Light" panose="020B0306020202040204" pitchFamily="34" charset="0"/>
            </a:endParaRPr>
          </a:p>
          <a:p>
            <a:endParaRPr lang="en-CA" sz="1400" b="1" dirty="0">
              <a:solidFill>
                <a:srgbClr val="6C0036"/>
              </a:solidFill>
              <a:latin typeface="Univers Condensed Light" panose="020B0306020202040204" pitchFamily="34" charset="0"/>
            </a:endParaRPr>
          </a:p>
        </p:txBody>
      </p:sp>
      <p:sp>
        <p:nvSpPr>
          <p:cNvPr id="13" name="TextBox 12">
            <a:extLst>
              <a:ext uri="{FF2B5EF4-FFF2-40B4-BE49-F238E27FC236}">
                <a16:creationId xmlns:a16="http://schemas.microsoft.com/office/drawing/2014/main" id="{739B5361-65F0-47A0-BB21-6F3BC2E2E862}"/>
              </a:ext>
            </a:extLst>
          </p:cNvPr>
          <p:cNvSpPr txBox="1"/>
          <p:nvPr/>
        </p:nvSpPr>
        <p:spPr>
          <a:xfrm>
            <a:off x="3490667" y="1959836"/>
            <a:ext cx="1667444" cy="523220"/>
          </a:xfrm>
          <a:prstGeom prst="rect">
            <a:avLst/>
          </a:prstGeom>
          <a:noFill/>
        </p:spPr>
        <p:txBody>
          <a:bodyPr wrap="none" rtlCol="0">
            <a:spAutoFit/>
          </a:bodyPr>
          <a:lstStyle/>
          <a:p>
            <a:r>
              <a:rPr lang="en-CA" sz="1400" b="1" dirty="0">
                <a:solidFill>
                  <a:srgbClr val="6C0036"/>
                </a:solidFill>
                <a:latin typeface="Univers Condensed Light" panose="020B0306020202040204" pitchFamily="34" charset="0"/>
              </a:rPr>
              <a:t>Business Development</a:t>
            </a:r>
          </a:p>
          <a:p>
            <a:endParaRPr lang="en-CA" sz="1400" b="1" dirty="0">
              <a:solidFill>
                <a:srgbClr val="6C0036"/>
              </a:solidFill>
              <a:latin typeface="Univers Condensed Light" panose="020B0306020202040204" pitchFamily="34" charset="0"/>
            </a:endParaRPr>
          </a:p>
        </p:txBody>
      </p:sp>
      <p:sp>
        <p:nvSpPr>
          <p:cNvPr id="14" name="TextBox 13">
            <a:extLst>
              <a:ext uri="{FF2B5EF4-FFF2-40B4-BE49-F238E27FC236}">
                <a16:creationId xmlns:a16="http://schemas.microsoft.com/office/drawing/2014/main" id="{6D5C059F-5E52-4784-9266-FA5A09F27562}"/>
              </a:ext>
            </a:extLst>
          </p:cNvPr>
          <p:cNvSpPr txBox="1"/>
          <p:nvPr/>
        </p:nvSpPr>
        <p:spPr>
          <a:xfrm>
            <a:off x="121487" y="3088212"/>
            <a:ext cx="3073277" cy="4832092"/>
          </a:xfrm>
          <a:prstGeom prst="rect">
            <a:avLst/>
          </a:prstGeom>
          <a:noFill/>
        </p:spPr>
        <p:txBody>
          <a:bodyPr wrap="none" rtlCol="0">
            <a:spAutoFit/>
          </a:bodyPr>
          <a:lstStyle/>
          <a:p>
            <a:r>
              <a:rPr lang="en-CA" sz="1100" dirty="0">
                <a:latin typeface="Univers Condensed Light" panose="020B0306020202040204" pitchFamily="34" charset="0"/>
              </a:rPr>
              <a:t>Amber </a:t>
            </a:r>
            <a:r>
              <a:rPr lang="en-CA" sz="1100" dirty="0" err="1">
                <a:latin typeface="Univers Condensed Light" panose="020B0306020202040204" pitchFamily="34" charset="0"/>
              </a:rPr>
              <a:t>Metham</a:t>
            </a:r>
            <a:endParaRPr lang="en-CA" sz="1100" dirty="0">
              <a:latin typeface="Univers Condensed Light" panose="020B0306020202040204" pitchFamily="34" charset="0"/>
            </a:endParaRPr>
          </a:p>
          <a:p>
            <a:r>
              <a:rPr lang="en-CA" sz="1100" dirty="0">
                <a:solidFill>
                  <a:srgbClr val="7F7F7F"/>
                </a:solidFill>
                <a:latin typeface="Univers Condensed Light" panose="020B0306020202040204" pitchFamily="34" charset="0"/>
              </a:rPr>
              <a:t>Assistant Director, Research Contracts</a:t>
            </a:r>
            <a:br>
              <a:rPr lang="en-CA" sz="1100" dirty="0">
                <a:solidFill>
                  <a:srgbClr val="7F7F7F"/>
                </a:solidFill>
                <a:latin typeface="Univers Condensed Light" panose="020B0306020202040204" pitchFamily="34" charset="0"/>
              </a:rPr>
            </a:br>
            <a:r>
              <a:rPr lang="en-CA" sz="1100" dirty="0">
                <a:solidFill>
                  <a:srgbClr val="7F7F7F"/>
                </a:solidFill>
                <a:latin typeface="Univers Condensed Light" panose="020B0306020202040204" pitchFamily="34" charset="0"/>
                <a:hlinkClick r:id="rId3">
                  <a:extLst>
                    <a:ext uri="{A12FA001-AC4F-418D-AE19-62706E023703}">
                      <ahyp:hlinkClr xmlns:ahyp="http://schemas.microsoft.com/office/drawing/2018/hyperlinkcolor" val="tx"/>
                    </a:ext>
                  </a:extLst>
                </a:hlinkClick>
              </a:rPr>
              <a:t>metham@mcmaster.ca</a:t>
            </a:r>
            <a:r>
              <a:rPr lang="en-CA" sz="1100" dirty="0">
                <a:solidFill>
                  <a:srgbClr val="7F7F7F"/>
                </a:solidFill>
                <a:latin typeface="Univers Condensed Light" panose="020B0306020202040204" pitchFamily="34" charset="0"/>
              </a:rPr>
              <a:t>, 905-525-9140 ext.26878</a:t>
            </a:r>
          </a:p>
          <a:p>
            <a:endParaRPr lang="en-CA" sz="1100" dirty="0">
              <a:solidFill>
                <a:srgbClr val="7F7F7F"/>
              </a:solidFill>
              <a:latin typeface="Univers Condensed Light" panose="020B0306020202040204" pitchFamily="34" charset="0"/>
            </a:endParaRPr>
          </a:p>
          <a:p>
            <a:r>
              <a:rPr lang="en-CA" sz="1100" dirty="0">
                <a:latin typeface="Univers Condensed Light" panose="020B0306020202040204" pitchFamily="34" charset="0"/>
              </a:rPr>
              <a:t>Bertha </a:t>
            </a:r>
            <a:r>
              <a:rPr lang="en-CA" sz="1100" dirty="0" err="1">
                <a:latin typeface="Univers Condensed Light" panose="020B0306020202040204" pitchFamily="34" charset="0"/>
              </a:rPr>
              <a:t>Monrose</a:t>
            </a:r>
            <a:endParaRPr lang="en-CA" sz="1100" dirty="0">
              <a:latin typeface="Univers Condensed Light" panose="020B0306020202040204" pitchFamily="34" charset="0"/>
            </a:endParaRPr>
          </a:p>
          <a:p>
            <a:r>
              <a:rPr lang="en-CA" sz="1100" dirty="0">
                <a:solidFill>
                  <a:srgbClr val="7F7F7F"/>
                </a:solidFill>
                <a:latin typeface="Univers Condensed Light" panose="020B0306020202040204" pitchFamily="34" charset="0"/>
              </a:rPr>
              <a:t>Research Contracts Advisor, Life and Health Sciences</a:t>
            </a:r>
          </a:p>
          <a:p>
            <a:r>
              <a:rPr lang="en-CA" sz="1100" dirty="0">
                <a:solidFill>
                  <a:srgbClr val="7F7F7F"/>
                </a:solidFill>
                <a:latin typeface="Univers Condensed Light" panose="020B0306020202040204" pitchFamily="34" charset="0"/>
                <a:hlinkClick r:id="rId4">
                  <a:extLst>
                    <a:ext uri="{A12FA001-AC4F-418D-AE19-62706E023703}">
                      <ahyp:hlinkClr xmlns:ahyp="http://schemas.microsoft.com/office/drawing/2018/hyperlinkcolor" val="tx"/>
                    </a:ext>
                  </a:extLst>
                </a:hlinkClick>
              </a:rPr>
              <a:t>monrose@mcmaster.ca</a:t>
            </a:r>
            <a:r>
              <a:rPr lang="en-CA" sz="1100" dirty="0">
                <a:solidFill>
                  <a:srgbClr val="7F7F7F"/>
                </a:solidFill>
                <a:latin typeface="Univers Condensed Light" panose="020B0306020202040204" pitchFamily="34" charset="0"/>
              </a:rPr>
              <a:t>, 905-525-9140 ext. 22416</a:t>
            </a:r>
          </a:p>
          <a:p>
            <a:endParaRPr lang="en-CA" sz="1100" dirty="0">
              <a:solidFill>
                <a:srgbClr val="7F7F7F"/>
              </a:solidFill>
              <a:latin typeface="Univers Condensed Light" panose="020B0306020202040204" pitchFamily="34" charset="0"/>
            </a:endParaRPr>
          </a:p>
          <a:p>
            <a:r>
              <a:rPr lang="en-CA" sz="1100" dirty="0">
                <a:latin typeface="Univers Condensed Light" panose="020B0306020202040204" pitchFamily="34" charset="0"/>
              </a:rPr>
              <a:t>Ryan Vieira</a:t>
            </a:r>
          </a:p>
          <a:p>
            <a:r>
              <a:rPr lang="en-CA" sz="1100" dirty="0">
                <a:solidFill>
                  <a:srgbClr val="7F7F7F"/>
                </a:solidFill>
                <a:latin typeface="Univers Condensed Light" panose="020B0306020202040204" pitchFamily="34" charset="0"/>
              </a:rPr>
              <a:t>Research Contracts Advisor, Science and Engineering</a:t>
            </a:r>
          </a:p>
          <a:p>
            <a:r>
              <a:rPr lang="en-CA" sz="1100" dirty="0">
                <a:solidFill>
                  <a:srgbClr val="7F7F7F"/>
                </a:solidFill>
                <a:latin typeface="Univers Condensed Light" panose="020B0306020202040204" pitchFamily="34" charset="0"/>
                <a:hlinkClick r:id="rId5">
                  <a:extLst>
                    <a:ext uri="{A12FA001-AC4F-418D-AE19-62706E023703}">
                      <ahyp:hlinkClr xmlns:ahyp="http://schemas.microsoft.com/office/drawing/2018/hyperlinkcolor" val="tx"/>
                    </a:ext>
                  </a:extLst>
                </a:hlinkClick>
              </a:rPr>
              <a:t>vieirara@mcmaster.ca</a:t>
            </a:r>
            <a:r>
              <a:rPr lang="en-CA" sz="1100" dirty="0">
                <a:solidFill>
                  <a:srgbClr val="7F7F7F"/>
                </a:solidFill>
                <a:latin typeface="Univers Condensed Light" panose="020B0306020202040204" pitchFamily="34" charset="0"/>
              </a:rPr>
              <a:t>, 905-525-9140 ext. 22649</a:t>
            </a:r>
          </a:p>
          <a:p>
            <a:endParaRPr lang="en-CA" sz="1100" dirty="0">
              <a:solidFill>
                <a:srgbClr val="7F7F7F"/>
              </a:solidFill>
              <a:latin typeface="Univers Condensed Light" panose="020B0306020202040204" pitchFamily="34" charset="0"/>
            </a:endParaRPr>
          </a:p>
          <a:p>
            <a:r>
              <a:rPr lang="en-CA" sz="1100" dirty="0">
                <a:latin typeface="Univers Condensed Light" panose="020B0306020202040204" pitchFamily="34" charset="0"/>
              </a:rPr>
              <a:t>Suzanne Ferenczi</a:t>
            </a:r>
          </a:p>
          <a:p>
            <a:r>
              <a:rPr lang="en-CA" sz="1100" dirty="0">
                <a:solidFill>
                  <a:srgbClr val="7F7F7F"/>
                </a:solidFill>
                <a:latin typeface="Univers Condensed Light" panose="020B0306020202040204" pitchFamily="34" charset="0"/>
              </a:rPr>
              <a:t>Research Contracts Advisor</a:t>
            </a:r>
            <a:br>
              <a:rPr lang="en-CA" sz="1100" dirty="0">
                <a:solidFill>
                  <a:srgbClr val="7F7F7F"/>
                </a:solidFill>
                <a:latin typeface="Univers Condensed Light" panose="020B0306020202040204" pitchFamily="34" charset="0"/>
              </a:rPr>
            </a:br>
            <a:r>
              <a:rPr lang="en-CA" sz="1100" dirty="0">
                <a:solidFill>
                  <a:srgbClr val="7F7F7F"/>
                </a:solidFill>
                <a:latin typeface="Univers Condensed Light" panose="020B0306020202040204" pitchFamily="34" charset="0"/>
              </a:rPr>
              <a:t>(Humanities, Social Science and Business, </a:t>
            </a:r>
            <a:br>
              <a:rPr lang="en-CA" sz="1100" dirty="0">
                <a:solidFill>
                  <a:srgbClr val="7F7F7F"/>
                </a:solidFill>
                <a:latin typeface="Univers Condensed Light" panose="020B0306020202040204" pitchFamily="34" charset="0"/>
              </a:rPr>
            </a:br>
            <a:r>
              <a:rPr lang="en-CA" sz="1100" dirty="0">
                <a:solidFill>
                  <a:srgbClr val="7F7F7F"/>
                </a:solidFill>
                <a:latin typeface="Univers Condensed Light" panose="020B0306020202040204" pitchFamily="34" charset="0"/>
              </a:rPr>
              <a:t>additional support for all faculties)</a:t>
            </a:r>
          </a:p>
          <a:p>
            <a:r>
              <a:rPr lang="en-CA" sz="1100" dirty="0">
                <a:solidFill>
                  <a:srgbClr val="7F7F7F"/>
                </a:solidFill>
                <a:latin typeface="Univers Condensed Light" panose="020B0306020202040204" pitchFamily="34" charset="0"/>
                <a:hlinkClick r:id="rId6">
                  <a:extLst>
                    <a:ext uri="{A12FA001-AC4F-418D-AE19-62706E023703}">
                      <ahyp:hlinkClr xmlns:ahyp="http://schemas.microsoft.com/office/drawing/2018/hyperlinkcolor" val="tx"/>
                    </a:ext>
                  </a:extLst>
                </a:hlinkClick>
              </a:rPr>
              <a:t>ferenczs@mcmaster.ca</a:t>
            </a:r>
            <a:r>
              <a:rPr lang="en-CA" sz="1100" dirty="0">
                <a:solidFill>
                  <a:srgbClr val="7F7F7F"/>
                </a:solidFill>
                <a:latin typeface="Univers Condensed Light" panose="020B0306020202040204" pitchFamily="34" charset="0"/>
              </a:rPr>
              <a:t>, 905-525-9140 ext.20299</a:t>
            </a:r>
          </a:p>
          <a:p>
            <a:endParaRPr lang="en-CA" sz="1100" dirty="0">
              <a:solidFill>
                <a:srgbClr val="7F7F7F"/>
              </a:solidFill>
              <a:latin typeface="Univers Condensed Light" panose="020B0306020202040204" pitchFamily="34" charset="0"/>
            </a:endParaRPr>
          </a:p>
          <a:p>
            <a:r>
              <a:rPr lang="en-CA" sz="1100" dirty="0">
                <a:latin typeface="Univers Condensed Light" panose="020B0306020202040204" pitchFamily="34" charset="0"/>
              </a:rPr>
              <a:t>Ryan Caldwell</a:t>
            </a:r>
          </a:p>
          <a:p>
            <a:r>
              <a:rPr lang="en-CA" sz="1100" dirty="0">
                <a:solidFill>
                  <a:srgbClr val="7F7F7F"/>
                </a:solidFill>
                <a:latin typeface="Univers Condensed Light" panose="020B0306020202040204" pitchFamily="34" charset="0"/>
              </a:rPr>
              <a:t>Business Development Specialist, Mitacs and McMaster</a:t>
            </a:r>
          </a:p>
          <a:p>
            <a:r>
              <a:rPr lang="en-CA" sz="1100" dirty="0">
                <a:solidFill>
                  <a:srgbClr val="7F7F7F"/>
                </a:solidFill>
                <a:latin typeface="Univers Condensed Light" panose="020B0306020202040204" pitchFamily="34" charset="0"/>
                <a:hlinkClick r:id="rId7">
                  <a:extLst>
                    <a:ext uri="{A12FA001-AC4F-418D-AE19-62706E023703}">
                      <ahyp:hlinkClr xmlns:ahyp="http://schemas.microsoft.com/office/drawing/2018/hyperlinkcolor" val="tx"/>
                    </a:ext>
                  </a:extLst>
                </a:hlinkClick>
              </a:rPr>
              <a:t>caldwejr@mcmaster.ca</a:t>
            </a:r>
            <a:r>
              <a:rPr lang="en-CA" sz="1100" dirty="0">
                <a:solidFill>
                  <a:srgbClr val="7F7F7F"/>
                </a:solidFill>
                <a:latin typeface="Univers Condensed Light" panose="020B0306020202040204" pitchFamily="34" charset="0"/>
              </a:rPr>
              <a:t> / </a:t>
            </a:r>
            <a:r>
              <a:rPr lang="en-CA" sz="1100" dirty="0">
                <a:solidFill>
                  <a:srgbClr val="7F7F7F"/>
                </a:solidFill>
                <a:latin typeface="Univers Condensed Light" panose="020B0306020202040204" pitchFamily="34" charset="0"/>
                <a:hlinkClick r:id="rId8">
                  <a:extLst>
                    <a:ext uri="{A12FA001-AC4F-418D-AE19-62706E023703}">
                      <ahyp:hlinkClr xmlns:ahyp="http://schemas.microsoft.com/office/drawing/2018/hyperlinkcolor" val="tx"/>
                    </a:ext>
                  </a:extLst>
                </a:hlinkClick>
              </a:rPr>
              <a:t>rcaldwell@mitacs.ca</a:t>
            </a:r>
            <a:r>
              <a:rPr lang="en-CA" sz="1100" dirty="0">
                <a:solidFill>
                  <a:srgbClr val="7F7F7F"/>
                </a:solidFill>
                <a:latin typeface="Univers Condensed Light" panose="020B0306020202040204" pitchFamily="34" charset="0"/>
              </a:rPr>
              <a:t>, </a:t>
            </a:r>
            <a:br>
              <a:rPr lang="en-CA" sz="1100" dirty="0">
                <a:solidFill>
                  <a:srgbClr val="7F7F7F"/>
                </a:solidFill>
                <a:latin typeface="Univers Condensed Light" panose="020B0306020202040204" pitchFamily="34" charset="0"/>
              </a:rPr>
            </a:br>
            <a:r>
              <a:rPr lang="en-CA" sz="1100" dirty="0">
                <a:solidFill>
                  <a:srgbClr val="7F7F7F"/>
                </a:solidFill>
                <a:latin typeface="Univers Condensed Light" panose="020B0306020202040204" pitchFamily="34" charset="0"/>
              </a:rPr>
              <a:t>647-234-4213</a:t>
            </a:r>
          </a:p>
          <a:p>
            <a:endParaRPr lang="en-CA" sz="1100" dirty="0">
              <a:solidFill>
                <a:srgbClr val="7F7F7F"/>
              </a:solidFill>
              <a:latin typeface="Univers Condensed Light" panose="020B0306020202040204" pitchFamily="34" charset="0"/>
            </a:endParaRPr>
          </a:p>
          <a:p>
            <a:r>
              <a:rPr lang="en-CA" sz="1100" dirty="0">
                <a:latin typeface="Univers Condensed Light" panose="020B0306020202040204" pitchFamily="34" charset="0"/>
              </a:rPr>
              <a:t>Daniela Cali</a:t>
            </a:r>
          </a:p>
          <a:p>
            <a:r>
              <a:rPr lang="en-CA" sz="1100" dirty="0">
                <a:solidFill>
                  <a:srgbClr val="7F7F7F"/>
                </a:solidFill>
                <a:latin typeface="Univers Condensed Light" panose="020B0306020202040204" pitchFamily="34" charset="0"/>
              </a:rPr>
              <a:t>Research Contracts Coordinator</a:t>
            </a:r>
          </a:p>
          <a:p>
            <a:r>
              <a:rPr lang="en-CA" sz="1100" dirty="0">
                <a:solidFill>
                  <a:srgbClr val="7F7F7F"/>
                </a:solidFill>
                <a:latin typeface="Univers Condensed Light" panose="020B0306020202040204" pitchFamily="34" charset="0"/>
                <a:hlinkClick r:id="rId9">
                  <a:extLst>
                    <a:ext uri="{A12FA001-AC4F-418D-AE19-62706E023703}">
                      <ahyp:hlinkClr xmlns:ahyp="http://schemas.microsoft.com/office/drawing/2018/hyperlinkcolor" val="tx"/>
                    </a:ext>
                  </a:extLst>
                </a:hlinkClick>
              </a:rPr>
              <a:t>calid@mcmaster.ca</a:t>
            </a:r>
            <a:r>
              <a:rPr lang="en-CA" sz="1100" dirty="0">
                <a:solidFill>
                  <a:srgbClr val="7F7F7F"/>
                </a:solidFill>
                <a:latin typeface="Univers Condensed Light" panose="020B0306020202040204" pitchFamily="34" charset="0"/>
              </a:rPr>
              <a:t>, 905-525-9140 ext.</a:t>
            </a:r>
            <a:r>
              <a:rPr lang="en-CA" sz="1100" dirty="0">
                <a:solidFill>
                  <a:schemeClr val="tx1">
                    <a:lumMod val="50000"/>
                    <a:lumOff val="50000"/>
                  </a:schemeClr>
                </a:solidFill>
                <a:latin typeface="Univers Condensed Light" panose="020B0306020202040204" pitchFamily="34" charset="0"/>
              </a:rPr>
              <a:t>22626</a:t>
            </a:r>
          </a:p>
          <a:p>
            <a:endParaRPr lang="en-CA" sz="1100" dirty="0">
              <a:latin typeface="Univers Condensed Light" panose="020B0306020202040204" pitchFamily="34" charset="0"/>
            </a:endParaRPr>
          </a:p>
          <a:p>
            <a:endParaRPr lang="en-CA" sz="1100" dirty="0">
              <a:latin typeface="Univers Condensed Light" panose="020B0306020202040204" pitchFamily="34" charset="0"/>
            </a:endParaRPr>
          </a:p>
        </p:txBody>
      </p:sp>
      <p:sp>
        <p:nvSpPr>
          <p:cNvPr id="16" name="TextBox 15">
            <a:extLst>
              <a:ext uri="{FF2B5EF4-FFF2-40B4-BE49-F238E27FC236}">
                <a16:creationId xmlns:a16="http://schemas.microsoft.com/office/drawing/2014/main" id="{D85D91E7-B6D4-4C4C-8D6D-88A9FD62F9E2}"/>
              </a:ext>
            </a:extLst>
          </p:cNvPr>
          <p:cNvSpPr txBox="1"/>
          <p:nvPr/>
        </p:nvSpPr>
        <p:spPr>
          <a:xfrm>
            <a:off x="3490667" y="2221446"/>
            <a:ext cx="3178123" cy="8048357"/>
          </a:xfrm>
          <a:prstGeom prst="rect">
            <a:avLst/>
          </a:prstGeom>
          <a:noFill/>
        </p:spPr>
        <p:txBody>
          <a:bodyPr wrap="square" rtlCol="0">
            <a:spAutoFit/>
          </a:bodyPr>
          <a:lstStyle/>
          <a:p>
            <a:r>
              <a:rPr lang="en-CA" sz="1100" dirty="0">
                <a:latin typeface="Univers Condensed Light" panose="020B0306020202040204" pitchFamily="34" charset="0"/>
              </a:rPr>
              <a:t>Glen Crossley</a:t>
            </a:r>
          </a:p>
          <a:p>
            <a:r>
              <a:rPr lang="en-CA" sz="1100" dirty="0">
                <a:solidFill>
                  <a:srgbClr val="7F7F7F"/>
                </a:solidFill>
                <a:latin typeface="Univers Condensed Light" panose="020B0306020202040204" pitchFamily="34" charset="0"/>
              </a:rPr>
              <a:t>Assistant Director, Business Development</a:t>
            </a:r>
          </a:p>
          <a:p>
            <a:r>
              <a:rPr lang="en-CA" sz="1100" dirty="0">
                <a:solidFill>
                  <a:srgbClr val="7F7F7F"/>
                </a:solidFill>
                <a:latin typeface="Univers Condensed Light" panose="020B0306020202040204" pitchFamily="34" charset="0"/>
                <a:hlinkClick r:id="rId10">
                  <a:extLst>
                    <a:ext uri="{A12FA001-AC4F-418D-AE19-62706E023703}">
                      <ahyp:hlinkClr xmlns:ahyp="http://schemas.microsoft.com/office/drawing/2018/hyperlinkcolor" val="tx"/>
                    </a:ext>
                  </a:extLst>
                </a:hlinkClick>
              </a:rPr>
              <a:t>crosslg@mcmaster.ca</a:t>
            </a:r>
            <a:r>
              <a:rPr lang="en-CA" sz="1100" dirty="0">
                <a:solidFill>
                  <a:srgbClr val="7F7F7F"/>
                </a:solidFill>
                <a:latin typeface="Univers Condensed Light" panose="020B0306020202040204" pitchFamily="34" charset="0"/>
              </a:rPr>
              <a:t> , 905-525-9140 ext.20372</a:t>
            </a:r>
          </a:p>
          <a:p>
            <a:br>
              <a:rPr lang="en-CA" sz="1100" dirty="0">
                <a:solidFill>
                  <a:srgbClr val="7F7F7F"/>
                </a:solidFill>
                <a:latin typeface="Univers Condensed Light" panose="020B0306020202040204" pitchFamily="34" charset="0"/>
              </a:rPr>
            </a:br>
            <a:r>
              <a:rPr lang="en-CA" sz="1100" dirty="0">
                <a:latin typeface="Univers Condensed Light" panose="020B0306020202040204" pitchFamily="34" charset="0"/>
              </a:rPr>
              <a:t>Sunita Asrani</a:t>
            </a:r>
          </a:p>
          <a:p>
            <a:r>
              <a:rPr lang="en-CA" sz="1100" dirty="0">
                <a:solidFill>
                  <a:srgbClr val="7F7F7F"/>
                </a:solidFill>
                <a:latin typeface="Univers Condensed Light" panose="020B0306020202040204" pitchFamily="34" charset="0"/>
              </a:rPr>
              <a:t>Senior Manager, Business Development and Licensing</a:t>
            </a:r>
          </a:p>
          <a:p>
            <a:r>
              <a:rPr lang="en-CA" sz="1100" dirty="0">
                <a:solidFill>
                  <a:srgbClr val="7F7F7F"/>
                </a:solidFill>
                <a:latin typeface="Univers Condensed Light" panose="020B0306020202040204" pitchFamily="34" charset="0"/>
                <a:hlinkClick r:id="rId11">
                  <a:extLst>
                    <a:ext uri="{A12FA001-AC4F-418D-AE19-62706E023703}">
                      <ahyp:hlinkClr xmlns:ahyp="http://schemas.microsoft.com/office/drawing/2018/hyperlinkcolor" val="tx"/>
                    </a:ext>
                  </a:extLst>
                </a:hlinkClick>
              </a:rPr>
              <a:t>asranis@mcmaster.ca</a:t>
            </a:r>
            <a:r>
              <a:rPr lang="en-CA" sz="1100" dirty="0">
                <a:solidFill>
                  <a:srgbClr val="7F7F7F"/>
                </a:solidFill>
                <a:latin typeface="Univers Condensed Light" panose="020B0306020202040204" pitchFamily="34" charset="0"/>
              </a:rPr>
              <a:t>, 905-525-9140 ext.28641</a:t>
            </a:r>
          </a:p>
          <a:p>
            <a:br>
              <a:rPr lang="en-CA" sz="1100" dirty="0">
                <a:latin typeface="Univers Condensed Light" panose="020B0306020202040204" pitchFamily="34" charset="0"/>
              </a:rPr>
            </a:br>
            <a:r>
              <a:rPr lang="en-CA" sz="1100" dirty="0">
                <a:latin typeface="Univers Condensed Light" panose="020B0306020202040204" pitchFamily="34" charset="0"/>
              </a:rPr>
              <a:t>Paul </a:t>
            </a:r>
            <a:r>
              <a:rPr lang="en-CA" sz="1100" dirty="0" err="1">
                <a:latin typeface="Univers Condensed Light" panose="020B0306020202040204" pitchFamily="34" charset="0"/>
              </a:rPr>
              <a:t>Grunthal</a:t>
            </a:r>
            <a:endParaRPr lang="en-CA" sz="1100" dirty="0">
              <a:latin typeface="Univers Condensed Light" panose="020B0306020202040204" pitchFamily="34" charset="0"/>
            </a:endParaRPr>
          </a:p>
          <a:p>
            <a:r>
              <a:rPr lang="en-CA" sz="1100" dirty="0">
                <a:solidFill>
                  <a:srgbClr val="7F7F7F"/>
                </a:solidFill>
                <a:latin typeface="Univers Condensed Light" panose="020B0306020202040204" pitchFamily="34" charset="0"/>
              </a:rPr>
              <a:t>Business Development Manager, </a:t>
            </a:r>
            <a:br>
              <a:rPr lang="en-CA" sz="1100" dirty="0">
                <a:solidFill>
                  <a:srgbClr val="7F7F7F"/>
                </a:solidFill>
                <a:latin typeface="Univers Condensed Light" panose="020B0306020202040204" pitchFamily="34" charset="0"/>
              </a:rPr>
            </a:br>
            <a:r>
              <a:rPr lang="en-CA" sz="1100" dirty="0">
                <a:solidFill>
                  <a:srgbClr val="7F7F7F"/>
                </a:solidFill>
                <a:latin typeface="Univers Condensed Light" panose="020B0306020202040204" pitchFamily="34" charset="0"/>
              </a:rPr>
              <a:t>Physical Sciences and Engineering</a:t>
            </a:r>
            <a:br>
              <a:rPr lang="en-CA" sz="1100" dirty="0">
                <a:solidFill>
                  <a:srgbClr val="7F7F7F"/>
                </a:solidFill>
                <a:latin typeface="Univers Condensed Light" panose="020B0306020202040204" pitchFamily="34" charset="0"/>
              </a:rPr>
            </a:br>
            <a:r>
              <a:rPr lang="en-CA" sz="1100" dirty="0">
                <a:solidFill>
                  <a:srgbClr val="7F7F7F"/>
                </a:solidFill>
                <a:latin typeface="Univers Condensed Light" panose="020B0306020202040204" pitchFamily="34" charset="0"/>
                <a:hlinkClick r:id="rId12">
                  <a:extLst>
                    <a:ext uri="{A12FA001-AC4F-418D-AE19-62706E023703}">
                      <ahyp:hlinkClr xmlns:ahyp="http://schemas.microsoft.com/office/drawing/2018/hyperlinkcolor" val="tx"/>
                    </a:ext>
                  </a:extLst>
                </a:hlinkClick>
              </a:rPr>
              <a:t>grunth@mcmaster.ca</a:t>
            </a:r>
            <a:r>
              <a:rPr lang="en-CA" sz="1100" dirty="0">
                <a:solidFill>
                  <a:srgbClr val="7F7F7F"/>
                </a:solidFill>
                <a:latin typeface="Univers Condensed Light" panose="020B0306020202040204" pitchFamily="34" charset="0"/>
              </a:rPr>
              <a:t>, 905-525-9140 ext.26548</a:t>
            </a:r>
          </a:p>
          <a:p>
            <a:br>
              <a:rPr lang="en-CA" sz="1100" dirty="0">
                <a:latin typeface="Univers Condensed Light" panose="020B0306020202040204" pitchFamily="34" charset="0"/>
              </a:rPr>
            </a:br>
            <a:r>
              <a:rPr lang="en-CA" sz="1100" dirty="0">
                <a:latin typeface="Univers Condensed Light" panose="020B0306020202040204" pitchFamily="34" charset="0"/>
              </a:rPr>
              <a:t>Leigh Wilson</a:t>
            </a:r>
          </a:p>
          <a:p>
            <a:r>
              <a:rPr lang="en-CA" sz="1100" dirty="0">
                <a:solidFill>
                  <a:srgbClr val="7F7F7F"/>
                </a:solidFill>
                <a:latin typeface="Univers Condensed Light" panose="020B0306020202040204" pitchFamily="34" charset="0"/>
              </a:rPr>
              <a:t>Business Development Manager, Life Sciences</a:t>
            </a:r>
          </a:p>
          <a:p>
            <a:r>
              <a:rPr lang="en-CA" sz="1100" dirty="0">
                <a:solidFill>
                  <a:srgbClr val="7F7F7F"/>
                </a:solidFill>
                <a:latin typeface="Univers Condensed Light" panose="020B0306020202040204" pitchFamily="34" charset="0"/>
                <a:hlinkClick r:id="rId13">
                  <a:extLst>
                    <a:ext uri="{A12FA001-AC4F-418D-AE19-62706E023703}">
                      <ahyp:hlinkClr xmlns:ahyp="http://schemas.microsoft.com/office/drawing/2018/hyperlinkcolor" val="tx"/>
                    </a:ext>
                  </a:extLst>
                </a:hlinkClick>
              </a:rPr>
              <a:t>wilsle@mcmaster.ca</a:t>
            </a:r>
            <a:r>
              <a:rPr lang="en-CA" sz="1100" dirty="0">
                <a:solidFill>
                  <a:srgbClr val="7F7F7F"/>
                </a:solidFill>
                <a:latin typeface="Univers Condensed Light" panose="020B0306020202040204" pitchFamily="34" charset="0"/>
              </a:rPr>
              <a:t>, 905-525-9140 ext.28642</a:t>
            </a:r>
          </a:p>
          <a:p>
            <a:br>
              <a:rPr lang="en-CA" sz="1100" dirty="0">
                <a:latin typeface="Univers Condensed Light" panose="020B0306020202040204" pitchFamily="34" charset="0"/>
              </a:rPr>
            </a:br>
            <a:r>
              <a:rPr lang="en-CA" sz="1100" dirty="0">
                <a:latin typeface="Univers Condensed Light" panose="020B0306020202040204" pitchFamily="34" charset="0"/>
              </a:rPr>
              <a:t>Jae-Ho </a:t>
            </a:r>
            <a:r>
              <a:rPr lang="en-CA" sz="1100" dirty="0" err="1">
                <a:latin typeface="Univers Condensed Light" panose="020B0306020202040204" pitchFamily="34" charset="0"/>
              </a:rPr>
              <a:t>Yoo</a:t>
            </a:r>
            <a:endParaRPr lang="en-CA" sz="1100" dirty="0">
              <a:latin typeface="Univers Condensed Light" panose="020B0306020202040204" pitchFamily="34" charset="0"/>
            </a:endParaRPr>
          </a:p>
          <a:p>
            <a:r>
              <a:rPr lang="en-CA" sz="1100" dirty="0">
                <a:solidFill>
                  <a:srgbClr val="7F7F7F"/>
                </a:solidFill>
                <a:latin typeface="Univers Condensed Light" panose="020B0306020202040204" pitchFamily="34" charset="0"/>
              </a:rPr>
              <a:t>Business Development Manager, Life Sciences</a:t>
            </a:r>
            <a:br>
              <a:rPr lang="en-CA" sz="1100" dirty="0">
                <a:solidFill>
                  <a:srgbClr val="7F7F7F"/>
                </a:solidFill>
                <a:latin typeface="Univers Condensed Light" panose="020B0306020202040204" pitchFamily="34" charset="0"/>
              </a:rPr>
            </a:br>
            <a:r>
              <a:rPr lang="en-CA" sz="1100" dirty="0">
                <a:solidFill>
                  <a:srgbClr val="7F7F7F"/>
                </a:solidFill>
                <a:latin typeface="Univers Condensed Light" panose="020B0306020202040204" pitchFamily="34" charset="0"/>
                <a:hlinkClick r:id="rId14">
                  <a:extLst>
                    <a:ext uri="{A12FA001-AC4F-418D-AE19-62706E023703}">
                      <ahyp:hlinkClr xmlns:ahyp="http://schemas.microsoft.com/office/drawing/2018/hyperlinkcolor" val="tx"/>
                    </a:ext>
                  </a:extLst>
                </a:hlinkClick>
              </a:rPr>
              <a:t>yooj@mcmaster.ca</a:t>
            </a:r>
            <a:r>
              <a:rPr lang="en-CA" sz="1100" dirty="0">
                <a:solidFill>
                  <a:srgbClr val="7F7F7F"/>
                </a:solidFill>
                <a:latin typeface="Univers Condensed Light" panose="020B0306020202040204" pitchFamily="34" charset="0"/>
              </a:rPr>
              <a:t>, 905-525-9140 ext.28620</a:t>
            </a:r>
          </a:p>
          <a:p>
            <a:br>
              <a:rPr lang="en-CA" sz="1100" dirty="0">
                <a:latin typeface="Univers Condensed Light" panose="020B0306020202040204" pitchFamily="34" charset="0"/>
              </a:rPr>
            </a:br>
            <a:r>
              <a:rPr lang="en-CA" sz="1100" dirty="0">
                <a:latin typeface="Univers Condensed Light" panose="020B0306020202040204" pitchFamily="34" charset="0"/>
              </a:rPr>
              <a:t>Alan </a:t>
            </a:r>
            <a:r>
              <a:rPr lang="en-CA" sz="1100" dirty="0" err="1">
                <a:latin typeface="Univers Condensed Light" panose="020B0306020202040204" pitchFamily="34" charset="0"/>
              </a:rPr>
              <a:t>Sawula</a:t>
            </a:r>
            <a:endParaRPr lang="en-CA" sz="1100" dirty="0">
              <a:latin typeface="Univers Condensed Light" panose="020B0306020202040204" pitchFamily="34" charset="0"/>
            </a:endParaRPr>
          </a:p>
          <a:p>
            <a:r>
              <a:rPr lang="en-CA" sz="1100" dirty="0">
                <a:solidFill>
                  <a:srgbClr val="7F7F7F"/>
                </a:solidFill>
                <a:latin typeface="Univers Condensed Light" panose="020B0306020202040204" pitchFamily="34" charset="0"/>
              </a:rPr>
              <a:t>Business Development Officer,</a:t>
            </a:r>
            <a:br>
              <a:rPr lang="en-CA" sz="1100" dirty="0">
                <a:solidFill>
                  <a:srgbClr val="7F7F7F"/>
                </a:solidFill>
                <a:latin typeface="Univers Condensed Light" panose="020B0306020202040204" pitchFamily="34" charset="0"/>
              </a:rPr>
            </a:br>
            <a:r>
              <a:rPr lang="en-CA" sz="1100" dirty="0">
                <a:solidFill>
                  <a:srgbClr val="7F7F7F"/>
                </a:solidFill>
                <a:latin typeface="Univers Condensed Light" panose="020B0306020202040204" pitchFamily="34" charset="0"/>
              </a:rPr>
              <a:t>Physical Sciences and Engineering</a:t>
            </a:r>
          </a:p>
          <a:p>
            <a:r>
              <a:rPr lang="en-CA" sz="1100" dirty="0">
                <a:solidFill>
                  <a:srgbClr val="7F7F7F"/>
                </a:solidFill>
                <a:latin typeface="Univers Condensed Light" panose="020B0306020202040204" pitchFamily="34" charset="0"/>
                <a:hlinkClick r:id="rId15">
                  <a:extLst>
                    <a:ext uri="{A12FA001-AC4F-418D-AE19-62706E023703}">
                      <ahyp:hlinkClr xmlns:ahyp="http://schemas.microsoft.com/office/drawing/2018/hyperlinkcolor" val="tx"/>
                    </a:ext>
                  </a:extLst>
                </a:hlinkClick>
              </a:rPr>
              <a:t>sawulad@mcmaster.ca</a:t>
            </a:r>
            <a:r>
              <a:rPr lang="en-CA" sz="1100" dirty="0">
                <a:solidFill>
                  <a:srgbClr val="7F7F7F"/>
                </a:solidFill>
                <a:latin typeface="Univers Condensed Light" panose="020B0306020202040204" pitchFamily="34" charset="0"/>
              </a:rPr>
              <a:t>, 905-525-9140 ext.28209</a:t>
            </a:r>
          </a:p>
          <a:p>
            <a:br>
              <a:rPr lang="en-CA" sz="1100" dirty="0">
                <a:latin typeface="Univers Condensed Light" panose="020B0306020202040204" pitchFamily="34" charset="0"/>
              </a:rPr>
            </a:br>
            <a:r>
              <a:rPr lang="en-CA" sz="1100" dirty="0">
                <a:latin typeface="Univers Condensed Light" panose="020B0306020202040204" pitchFamily="34" charset="0"/>
              </a:rPr>
              <a:t>Carmen </a:t>
            </a:r>
            <a:r>
              <a:rPr lang="en-CA" sz="1100" dirty="0" err="1">
                <a:latin typeface="Univers Condensed Light" panose="020B0306020202040204" pitchFamily="34" charset="0"/>
              </a:rPr>
              <a:t>Carrasquilla</a:t>
            </a:r>
            <a:endParaRPr lang="en-CA" sz="1100" dirty="0">
              <a:latin typeface="Univers Condensed Light" panose="020B0306020202040204" pitchFamily="34" charset="0"/>
            </a:endParaRPr>
          </a:p>
          <a:p>
            <a:r>
              <a:rPr lang="en-CA" sz="1100" dirty="0">
                <a:solidFill>
                  <a:srgbClr val="7F7F7F"/>
                </a:solidFill>
                <a:latin typeface="Univers Condensed Light" panose="020B0306020202040204" pitchFamily="34" charset="0"/>
              </a:rPr>
              <a:t>Business Development Officer, Life Sciences</a:t>
            </a:r>
          </a:p>
          <a:p>
            <a:r>
              <a:rPr lang="en-CA" sz="1100" dirty="0">
                <a:solidFill>
                  <a:srgbClr val="7F7F7F"/>
                </a:solidFill>
                <a:latin typeface="Univers Condensed Light" panose="020B0306020202040204" pitchFamily="34" charset="0"/>
                <a:hlinkClick r:id="rId16">
                  <a:extLst>
                    <a:ext uri="{A12FA001-AC4F-418D-AE19-62706E023703}">
                      <ahyp:hlinkClr xmlns:ahyp="http://schemas.microsoft.com/office/drawing/2018/hyperlinkcolor" val="tx"/>
                    </a:ext>
                  </a:extLst>
                </a:hlinkClick>
              </a:rPr>
              <a:t>carrasc@mcmaster.ca</a:t>
            </a:r>
            <a:r>
              <a:rPr lang="en-CA" sz="1100" dirty="0">
                <a:solidFill>
                  <a:srgbClr val="7F7F7F"/>
                </a:solidFill>
                <a:latin typeface="Univers Condensed Light" panose="020B0306020202040204" pitchFamily="34" charset="0"/>
              </a:rPr>
              <a:t>. 905-525-9140 ext.21088</a:t>
            </a:r>
          </a:p>
          <a:p>
            <a:br>
              <a:rPr lang="en-CA" sz="1100" dirty="0">
                <a:solidFill>
                  <a:srgbClr val="7F7F7F"/>
                </a:solidFill>
                <a:latin typeface="Univers Condensed Light" panose="020B0306020202040204" pitchFamily="34" charset="0"/>
              </a:rPr>
            </a:br>
            <a:r>
              <a:rPr lang="en-CA" sz="1100" dirty="0">
                <a:latin typeface="Univers Condensed Light" panose="020B0306020202040204" pitchFamily="34" charset="0"/>
              </a:rPr>
              <a:t>Cheryl </a:t>
            </a:r>
            <a:r>
              <a:rPr lang="en-CA" sz="1100" dirty="0" err="1">
                <a:latin typeface="Univers Condensed Light" panose="020B0306020202040204" pitchFamily="34" charset="0"/>
              </a:rPr>
              <a:t>Minnis</a:t>
            </a:r>
            <a:endParaRPr lang="en-CA" sz="1100" dirty="0">
              <a:latin typeface="Univers Condensed Light" panose="020B0306020202040204" pitchFamily="34" charset="0"/>
            </a:endParaRPr>
          </a:p>
          <a:p>
            <a:r>
              <a:rPr lang="en-CA" sz="1100" dirty="0">
                <a:solidFill>
                  <a:srgbClr val="7F7F7F"/>
                </a:solidFill>
                <a:latin typeface="Univers Condensed Light" panose="020B0306020202040204" pitchFamily="34" charset="0"/>
              </a:rPr>
              <a:t>Licensing Associate (Quality-of-Life Questionnaires)</a:t>
            </a:r>
          </a:p>
          <a:p>
            <a:r>
              <a:rPr lang="en-CA" sz="1100" dirty="0">
                <a:solidFill>
                  <a:srgbClr val="7F7F7F"/>
                </a:solidFill>
                <a:latin typeface="Univers Condensed Light" panose="020B0306020202040204" pitchFamily="34" charset="0"/>
              </a:rPr>
              <a:t>questionnaires@mcmaster.ca </a:t>
            </a:r>
          </a:p>
          <a:p>
            <a:r>
              <a:rPr lang="en-CA" sz="1100" dirty="0">
                <a:solidFill>
                  <a:srgbClr val="7F7F7F"/>
                </a:solidFill>
                <a:latin typeface="Univers Condensed Light" panose="020B0306020202040204" pitchFamily="34" charset="0"/>
              </a:rPr>
              <a:t>905-525-9140 ext.22176</a:t>
            </a:r>
          </a:p>
          <a:p>
            <a:br>
              <a:rPr lang="en-CA" sz="1100" dirty="0">
                <a:latin typeface="Univers Condensed Light" panose="020B0306020202040204" pitchFamily="34" charset="0"/>
              </a:rPr>
            </a:br>
            <a:r>
              <a:rPr lang="en-CA" sz="1100" dirty="0">
                <a:latin typeface="Univers Condensed Light" panose="020B0306020202040204" pitchFamily="34" charset="0"/>
              </a:rPr>
              <a:t>Laura Guevara</a:t>
            </a:r>
          </a:p>
          <a:p>
            <a:r>
              <a:rPr lang="en-CA" sz="1100" dirty="0">
                <a:solidFill>
                  <a:srgbClr val="7F7F7F"/>
                </a:solidFill>
                <a:latin typeface="Univers Condensed Light" panose="020B0306020202040204" pitchFamily="34" charset="0"/>
              </a:rPr>
              <a:t>Licensing Assistant (Quality-of-Life Questionnaires)</a:t>
            </a:r>
          </a:p>
          <a:p>
            <a:r>
              <a:rPr lang="en-CA" sz="1100" dirty="0">
                <a:solidFill>
                  <a:srgbClr val="7F7F7F"/>
                </a:solidFill>
                <a:latin typeface="Univers Condensed Light" panose="020B0306020202040204" pitchFamily="34" charset="0"/>
              </a:rPr>
              <a:t>milo@mcmaster.ca </a:t>
            </a:r>
          </a:p>
          <a:p>
            <a:r>
              <a:rPr lang="en-CA" sz="1100" dirty="0">
                <a:solidFill>
                  <a:srgbClr val="7F7F7F"/>
                </a:solidFill>
                <a:latin typeface="Univers Condensed Light" panose="020B0306020202040204" pitchFamily="34" charset="0"/>
              </a:rPr>
              <a:t>905-525-9140 ext.28640</a:t>
            </a:r>
          </a:p>
          <a:p>
            <a:endParaRPr lang="en-CA" sz="1100" dirty="0">
              <a:latin typeface="Univers Condensed Light" panose="020B0306020202040204" pitchFamily="34" charset="0"/>
            </a:endParaRPr>
          </a:p>
          <a:p>
            <a:endParaRPr lang="en-CA" sz="1100" dirty="0">
              <a:latin typeface="Univers Condensed Light" panose="020B0306020202040204" pitchFamily="34" charset="0"/>
            </a:endParaRPr>
          </a:p>
          <a:p>
            <a:endParaRPr lang="en-CA" sz="1100" dirty="0">
              <a:latin typeface="Univers Condensed Light" panose="020B0306020202040204" pitchFamily="34" charset="0"/>
            </a:endParaRPr>
          </a:p>
          <a:p>
            <a:endParaRPr lang="en-CA" sz="1100" dirty="0">
              <a:latin typeface="Univers Condensed Light" panose="020B0306020202040204" pitchFamily="34" charset="0"/>
            </a:endParaRPr>
          </a:p>
          <a:p>
            <a:endParaRPr lang="en-CA" sz="1100" dirty="0">
              <a:latin typeface="Univers Condensed Light" panose="020B0306020202040204" pitchFamily="34" charset="0"/>
            </a:endParaRPr>
          </a:p>
          <a:p>
            <a:endParaRPr lang="en-CA" sz="1100" dirty="0">
              <a:latin typeface="Univers Condensed Light" panose="020B0306020202040204" pitchFamily="34" charset="0"/>
            </a:endParaRPr>
          </a:p>
          <a:p>
            <a:endParaRPr lang="en-CA" sz="1100" dirty="0">
              <a:latin typeface="Univers Condensed Light" panose="020B0306020202040204" pitchFamily="34" charset="0"/>
            </a:endParaRPr>
          </a:p>
          <a:p>
            <a:endParaRPr lang="en-CA" sz="1100" dirty="0">
              <a:latin typeface="Univers Condensed Light" panose="020B0306020202040204" pitchFamily="34" charset="0"/>
            </a:endParaRPr>
          </a:p>
        </p:txBody>
      </p:sp>
      <p:sp>
        <p:nvSpPr>
          <p:cNvPr id="26" name="TextBox 25">
            <a:extLst>
              <a:ext uri="{FF2B5EF4-FFF2-40B4-BE49-F238E27FC236}">
                <a16:creationId xmlns:a16="http://schemas.microsoft.com/office/drawing/2014/main" id="{7CAF6270-BDD7-4F7D-A677-8BF1B7EE5853}"/>
              </a:ext>
            </a:extLst>
          </p:cNvPr>
          <p:cNvSpPr txBox="1"/>
          <p:nvPr/>
        </p:nvSpPr>
        <p:spPr>
          <a:xfrm>
            <a:off x="121487" y="7837663"/>
            <a:ext cx="2666114" cy="1277273"/>
          </a:xfrm>
          <a:prstGeom prst="rect">
            <a:avLst/>
          </a:prstGeom>
          <a:noFill/>
        </p:spPr>
        <p:txBody>
          <a:bodyPr wrap="none" rtlCol="0">
            <a:spAutoFit/>
          </a:bodyPr>
          <a:lstStyle/>
          <a:p>
            <a:r>
              <a:rPr lang="en-CA" sz="1100" dirty="0">
                <a:latin typeface="Univers Condensed Light" panose="020B0306020202040204" pitchFamily="34" charset="0"/>
              </a:rPr>
              <a:t>Heather Morrison</a:t>
            </a:r>
          </a:p>
          <a:p>
            <a:r>
              <a:rPr lang="en-CA" sz="1100" dirty="0">
                <a:solidFill>
                  <a:srgbClr val="7F7F7F"/>
                </a:solidFill>
                <a:latin typeface="Univers Condensed Light" panose="020B0306020202040204" pitchFamily="34" charset="0"/>
              </a:rPr>
              <a:t>Budget and Financial Analyst</a:t>
            </a:r>
          </a:p>
          <a:p>
            <a:r>
              <a:rPr lang="en-CA" sz="1100" dirty="0">
                <a:solidFill>
                  <a:srgbClr val="7F7F7F"/>
                </a:solidFill>
                <a:latin typeface="Univers Condensed Light" panose="020B0306020202040204" pitchFamily="34" charset="0"/>
                <a:hlinkClick r:id="rId17">
                  <a:extLst>
                    <a:ext uri="{A12FA001-AC4F-418D-AE19-62706E023703}">
                      <ahyp:hlinkClr xmlns:ahyp="http://schemas.microsoft.com/office/drawing/2018/hyperlinkcolor" val="tx"/>
                    </a:ext>
                  </a:extLst>
                </a:hlinkClick>
              </a:rPr>
              <a:t>hmorris@mcmaster.ca</a:t>
            </a:r>
            <a:r>
              <a:rPr lang="en-CA" sz="1100" dirty="0">
                <a:solidFill>
                  <a:srgbClr val="7F7F7F"/>
                </a:solidFill>
                <a:latin typeface="Univers Condensed Light" panose="020B0306020202040204" pitchFamily="34" charset="0"/>
              </a:rPr>
              <a:t>, 905-525-9140 ext.20371</a:t>
            </a:r>
          </a:p>
          <a:p>
            <a:br>
              <a:rPr lang="en-CA" sz="1100" dirty="0">
                <a:latin typeface="Univers Condensed Light" panose="020B0306020202040204" pitchFamily="34" charset="0"/>
              </a:rPr>
            </a:br>
            <a:r>
              <a:rPr lang="en-CA" sz="1100" dirty="0" err="1">
                <a:latin typeface="Univers Condensed Light" panose="020B0306020202040204" pitchFamily="34" charset="0"/>
              </a:rPr>
              <a:t>Ziyi</a:t>
            </a:r>
            <a:r>
              <a:rPr lang="en-CA" sz="1100" dirty="0">
                <a:latin typeface="Univers Condensed Light" panose="020B0306020202040204" pitchFamily="34" charset="0"/>
              </a:rPr>
              <a:t> Cai</a:t>
            </a:r>
          </a:p>
          <a:p>
            <a:r>
              <a:rPr lang="en-CA" sz="1100" dirty="0">
                <a:solidFill>
                  <a:srgbClr val="7F7F7F"/>
                </a:solidFill>
                <a:latin typeface="Univers Condensed Light" panose="020B0306020202040204" pitchFamily="34" charset="0"/>
              </a:rPr>
              <a:t>IP Administrator</a:t>
            </a:r>
          </a:p>
          <a:p>
            <a:r>
              <a:rPr lang="en-CA" sz="1100" dirty="0">
                <a:solidFill>
                  <a:srgbClr val="7F7F7F"/>
                </a:solidFill>
                <a:latin typeface="Univers Condensed Light" panose="020B0306020202040204" pitchFamily="34" charset="0"/>
                <a:hlinkClick r:id="rId18">
                  <a:extLst>
                    <a:ext uri="{A12FA001-AC4F-418D-AE19-62706E023703}">
                      <ahyp:hlinkClr xmlns:ahyp="http://schemas.microsoft.com/office/drawing/2018/hyperlinkcolor" val="tx"/>
                    </a:ext>
                  </a:extLst>
                </a:hlinkClick>
              </a:rPr>
              <a:t>ipadmin@mcmaster.ca</a:t>
            </a:r>
            <a:r>
              <a:rPr lang="en-CA" sz="1100" dirty="0">
                <a:solidFill>
                  <a:srgbClr val="7F7F7F"/>
                </a:solidFill>
                <a:latin typeface="Univers Condensed Light" panose="020B0306020202040204" pitchFamily="34" charset="0"/>
              </a:rPr>
              <a:t>, 905-525-9140 ext.22173</a:t>
            </a:r>
          </a:p>
        </p:txBody>
      </p:sp>
      <p:sp>
        <p:nvSpPr>
          <p:cNvPr id="25" name="Rectangle 24">
            <a:extLst>
              <a:ext uri="{FF2B5EF4-FFF2-40B4-BE49-F238E27FC236}">
                <a16:creationId xmlns:a16="http://schemas.microsoft.com/office/drawing/2014/main" id="{BF44E719-AFBE-4528-8A2C-E5B7D377DCA4}"/>
              </a:ext>
            </a:extLst>
          </p:cNvPr>
          <p:cNvSpPr/>
          <p:nvPr/>
        </p:nvSpPr>
        <p:spPr>
          <a:xfrm>
            <a:off x="121487" y="7612527"/>
            <a:ext cx="1726755" cy="307777"/>
          </a:xfrm>
          <a:prstGeom prst="rect">
            <a:avLst/>
          </a:prstGeom>
        </p:spPr>
        <p:txBody>
          <a:bodyPr wrap="none">
            <a:spAutoFit/>
          </a:bodyPr>
          <a:lstStyle/>
          <a:p>
            <a:r>
              <a:rPr lang="en-CA" sz="1400" b="1" dirty="0">
                <a:solidFill>
                  <a:srgbClr val="6C0036"/>
                </a:solidFill>
                <a:latin typeface="Univers Condensed Light" panose="020B0306020202040204" pitchFamily="34" charset="0"/>
              </a:rPr>
              <a:t>Administrative Services</a:t>
            </a:r>
            <a:endParaRPr lang="en-CA" sz="1400" dirty="0"/>
          </a:p>
        </p:txBody>
      </p:sp>
      <p:pic>
        <p:nvPicPr>
          <p:cNvPr id="1025" name="Picture 1" descr="no photo">
            <a:extLst>
              <a:ext uri="{FF2B5EF4-FFF2-40B4-BE49-F238E27FC236}">
                <a16:creationId xmlns:a16="http://schemas.microsoft.com/office/drawing/2014/main" id="{7B7DE846-C80C-4C8B-892E-71134BC19514}"/>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0" y="0"/>
            <a:ext cx="828675" cy="119062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no photo">
            <a:extLst>
              <a:ext uri="{FF2B5EF4-FFF2-40B4-BE49-F238E27FC236}">
                <a16:creationId xmlns:a16="http://schemas.microsoft.com/office/drawing/2014/main" id="{906F0037-6983-4665-A1AE-4A520FC62955}"/>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0" y="0"/>
            <a:ext cx="828675" cy="11906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Daniela">
            <a:extLst>
              <a:ext uri="{FF2B5EF4-FFF2-40B4-BE49-F238E27FC236}">
                <a16:creationId xmlns:a16="http://schemas.microsoft.com/office/drawing/2014/main" id="{9D4E9527-D9A6-444E-9364-432C7AF8CD12}"/>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0" y="0"/>
            <a:ext cx="800100" cy="1190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6965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2992317-F7A6-4AD1-939F-C60F892D8E8C}"/>
              </a:ext>
            </a:extLst>
          </p:cNvPr>
          <p:cNvSpPr/>
          <p:nvPr/>
        </p:nvSpPr>
        <p:spPr>
          <a:xfrm>
            <a:off x="0" y="2830194"/>
            <a:ext cx="6858000" cy="6313806"/>
          </a:xfrm>
          <a:prstGeom prst="rect">
            <a:avLst/>
          </a:prstGeom>
          <a:solidFill>
            <a:srgbClr val="58002C">
              <a:alpha val="2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 name="Rectangle 3">
            <a:extLst>
              <a:ext uri="{FF2B5EF4-FFF2-40B4-BE49-F238E27FC236}">
                <a16:creationId xmlns:a16="http://schemas.microsoft.com/office/drawing/2014/main" id="{831F969D-A2E1-453D-8227-56621E968CF6}"/>
              </a:ext>
            </a:extLst>
          </p:cNvPr>
          <p:cNvSpPr/>
          <p:nvPr/>
        </p:nvSpPr>
        <p:spPr>
          <a:xfrm>
            <a:off x="0" y="1367221"/>
            <a:ext cx="5094174" cy="1448550"/>
          </a:xfrm>
          <a:prstGeom prst="rect">
            <a:avLst/>
          </a:prstGeom>
          <a:solidFill>
            <a:srgbClr val="FDAF31"/>
          </a:solidFill>
          <a:ln>
            <a:solidFill>
              <a:srgbClr val="FDAF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9AD7E6"/>
              </a:solidFill>
            </a:endParaRPr>
          </a:p>
        </p:txBody>
      </p:sp>
      <p:sp>
        <p:nvSpPr>
          <p:cNvPr id="5" name="TextBox 4">
            <a:extLst>
              <a:ext uri="{FF2B5EF4-FFF2-40B4-BE49-F238E27FC236}">
                <a16:creationId xmlns:a16="http://schemas.microsoft.com/office/drawing/2014/main" id="{216E5CDC-F0B9-4D86-9197-BFC263C67823}"/>
              </a:ext>
            </a:extLst>
          </p:cNvPr>
          <p:cNvSpPr txBox="1"/>
          <p:nvPr/>
        </p:nvSpPr>
        <p:spPr>
          <a:xfrm>
            <a:off x="181431" y="1419399"/>
            <a:ext cx="4687502" cy="1323439"/>
          </a:xfrm>
          <a:prstGeom prst="rect">
            <a:avLst/>
          </a:prstGeom>
          <a:noFill/>
        </p:spPr>
        <p:txBody>
          <a:bodyPr wrap="none" rtlCol="0">
            <a:spAutoFit/>
          </a:bodyPr>
          <a:lstStyle/>
          <a:p>
            <a:r>
              <a:rPr lang="en-CA" sz="4000" b="1" dirty="0">
                <a:solidFill>
                  <a:srgbClr val="5E6A71"/>
                </a:solidFill>
                <a:latin typeface="Univers Condensed" panose="020B0506020202050204" pitchFamily="34" charset="0"/>
              </a:rPr>
              <a:t>McMaster University </a:t>
            </a:r>
            <a:br>
              <a:rPr lang="en-CA" sz="4000" b="1" dirty="0">
                <a:solidFill>
                  <a:srgbClr val="5E6A71"/>
                </a:solidFill>
                <a:latin typeface="Univers Condensed" panose="020B0506020202050204" pitchFamily="34" charset="0"/>
              </a:rPr>
            </a:br>
            <a:r>
              <a:rPr lang="en-CA" sz="4000" b="1" dirty="0">
                <a:solidFill>
                  <a:srgbClr val="5E6A71"/>
                </a:solidFill>
                <a:latin typeface="Univers Condensed" panose="020B0506020202050204" pitchFamily="34" charset="0"/>
              </a:rPr>
              <a:t>Inventor’s Guide</a:t>
            </a:r>
          </a:p>
        </p:txBody>
      </p:sp>
      <p:cxnSp>
        <p:nvCxnSpPr>
          <p:cNvPr id="6" name="Straight Connector 5">
            <a:extLst>
              <a:ext uri="{FF2B5EF4-FFF2-40B4-BE49-F238E27FC236}">
                <a16:creationId xmlns:a16="http://schemas.microsoft.com/office/drawing/2014/main" id="{B76AAE2B-61CE-4D8E-87CA-4B84EBE31B7C}"/>
              </a:ext>
            </a:extLst>
          </p:cNvPr>
          <p:cNvCxnSpPr>
            <a:cxnSpLocks/>
          </p:cNvCxnSpPr>
          <p:nvPr/>
        </p:nvCxnSpPr>
        <p:spPr>
          <a:xfrm>
            <a:off x="0" y="1015999"/>
            <a:ext cx="6607627" cy="0"/>
          </a:xfrm>
          <a:prstGeom prst="line">
            <a:avLst/>
          </a:prstGeom>
          <a:ln w="28575">
            <a:solidFill>
              <a:srgbClr val="5E6A7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DF59E45-1BD7-43EB-BAEE-FE834A849D51}"/>
              </a:ext>
            </a:extLst>
          </p:cNvPr>
          <p:cNvSpPr txBox="1"/>
          <p:nvPr/>
        </p:nvSpPr>
        <p:spPr>
          <a:xfrm>
            <a:off x="5353538" y="144863"/>
            <a:ext cx="1303626" cy="871136"/>
          </a:xfrm>
          <a:prstGeom prst="rect">
            <a:avLst/>
          </a:prstGeom>
          <a:noFill/>
        </p:spPr>
        <p:txBody>
          <a:bodyPr wrap="none" rtlCol="0">
            <a:spAutoFit/>
          </a:bodyPr>
          <a:lstStyle/>
          <a:p>
            <a:pPr algn="r">
              <a:lnSpc>
                <a:spcPct val="80000"/>
              </a:lnSpc>
            </a:pPr>
            <a:r>
              <a:rPr lang="en-CA" sz="1050" cap="small" dirty="0"/>
              <a:t>table of contents</a:t>
            </a:r>
            <a:br>
              <a:rPr lang="en-CA" sz="1050" cap="small" dirty="0"/>
            </a:br>
            <a:r>
              <a:rPr lang="en-CA" sz="1050" cap="small" dirty="0">
                <a:solidFill>
                  <a:srgbClr val="7A003C"/>
                </a:solidFill>
              </a:rPr>
              <a:t>introduction</a:t>
            </a:r>
            <a:br>
              <a:rPr lang="en-CA" sz="1050" cap="small" dirty="0"/>
            </a:br>
            <a:r>
              <a:rPr lang="en-CA" sz="1050" cap="small" dirty="0"/>
              <a:t>technology transfer</a:t>
            </a:r>
            <a:br>
              <a:rPr lang="en-CA" sz="1050" cap="small" dirty="0"/>
            </a:br>
            <a:r>
              <a:rPr lang="en-CA" sz="1050" cap="small" dirty="0"/>
              <a:t>intellectual property</a:t>
            </a:r>
          </a:p>
          <a:p>
            <a:pPr algn="r">
              <a:lnSpc>
                <a:spcPct val="80000"/>
              </a:lnSpc>
            </a:pPr>
            <a:r>
              <a:rPr lang="en-CA" sz="1050" cap="small" dirty="0"/>
              <a:t>commercialization</a:t>
            </a:r>
          </a:p>
          <a:p>
            <a:pPr algn="r">
              <a:lnSpc>
                <a:spcPct val="80000"/>
              </a:lnSpc>
            </a:pPr>
            <a:r>
              <a:rPr lang="en-CA" sz="1050" cap="small" dirty="0"/>
              <a:t>resources</a:t>
            </a:r>
          </a:p>
        </p:txBody>
      </p:sp>
      <p:sp>
        <p:nvSpPr>
          <p:cNvPr id="8" name="Rectangle 7">
            <a:extLst>
              <a:ext uri="{FF2B5EF4-FFF2-40B4-BE49-F238E27FC236}">
                <a16:creationId xmlns:a16="http://schemas.microsoft.com/office/drawing/2014/main" id="{41B79982-3874-4983-803F-E1D71CE314CF}"/>
              </a:ext>
            </a:extLst>
          </p:cNvPr>
          <p:cNvSpPr/>
          <p:nvPr/>
        </p:nvSpPr>
        <p:spPr>
          <a:xfrm>
            <a:off x="200836" y="669180"/>
            <a:ext cx="1662186" cy="369332"/>
          </a:xfrm>
          <a:prstGeom prst="rect">
            <a:avLst/>
          </a:prstGeom>
        </p:spPr>
        <p:txBody>
          <a:bodyPr wrap="none">
            <a:spAutoFit/>
          </a:bodyPr>
          <a:lstStyle/>
          <a:p>
            <a:r>
              <a:rPr lang="en-CA" cap="small" dirty="0"/>
              <a:t>inventor’s guide</a:t>
            </a:r>
            <a:endParaRPr lang="en-CA" dirty="0"/>
          </a:p>
        </p:txBody>
      </p:sp>
      <p:sp>
        <p:nvSpPr>
          <p:cNvPr id="9" name="TextBox 8">
            <a:extLst>
              <a:ext uri="{FF2B5EF4-FFF2-40B4-BE49-F238E27FC236}">
                <a16:creationId xmlns:a16="http://schemas.microsoft.com/office/drawing/2014/main" id="{555E2417-9A2C-4349-9934-08CF724E0D5B}"/>
              </a:ext>
            </a:extLst>
          </p:cNvPr>
          <p:cNvSpPr txBox="1"/>
          <p:nvPr/>
        </p:nvSpPr>
        <p:spPr>
          <a:xfrm>
            <a:off x="5610442" y="1306666"/>
            <a:ext cx="731290" cy="1569660"/>
          </a:xfrm>
          <a:prstGeom prst="rect">
            <a:avLst/>
          </a:prstGeom>
          <a:noFill/>
        </p:spPr>
        <p:txBody>
          <a:bodyPr wrap="none" rtlCol="0">
            <a:spAutoFit/>
          </a:bodyPr>
          <a:lstStyle/>
          <a:p>
            <a:r>
              <a:rPr lang="en-CA" sz="9600" b="1" dirty="0">
                <a:solidFill>
                  <a:srgbClr val="923259"/>
                </a:solidFill>
                <a:latin typeface="Univers Condensed" panose="020B0506020202050204" pitchFamily="34" charset="0"/>
              </a:rPr>
              <a:t>1</a:t>
            </a:r>
          </a:p>
        </p:txBody>
      </p:sp>
      <p:cxnSp>
        <p:nvCxnSpPr>
          <p:cNvPr id="10" name="Straight Connector 9">
            <a:extLst>
              <a:ext uri="{FF2B5EF4-FFF2-40B4-BE49-F238E27FC236}">
                <a16:creationId xmlns:a16="http://schemas.microsoft.com/office/drawing/2014/main" id="{D36E2ECA-DBB1-4237-9061-CBE818449D72}"/>
              </a:ext>
            </a:extLst>
          </p:cNvPr>
          <p:cNvCxnSpPr/>
          <p:nvPr/>
        </p:nvCxnSpPr>
        <p:spPr>
          <a:xfrm>
            <a:off x="0" y="1360768"/>
            <a:ext cx="6858000" cy="0"/>
          </a:xfrm>
          <a:prstGeom prst="line">
            <a:avLst/>
          </a:prstGeom>
          <a:ln>
            <a:solidFill>
              <a:srgbClr val="FDAF3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D2B2B34-6254-4EC3-96D2-18AE9A5F2740}"/>
              </a:ext>
            </a:extLst>
          </p:cNvPr>
          <p:cNvCxnSpPr/>
          <p:nvPr/>
        </p:nvCxnSpPr>
        <p:spPr>
          <a:xfrm>
            <a:off x="0" y="2818946"/>
            <a:ext cx="6858000" cy="0"/>
          </a:xfrm>
          <a:prstGeom prst="line">
            <a:avLst/>
          </a:prstGeom>
          <a:ln>
            <a:solidFill>
              <a:srgbClr val="FDAF31"/>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2BC1B1AB-BC9F-48C1-A494-74D35D9F4A50}"/>
              </a:ext>
            </a:extLst>
          </p:cNvPr>
          <p:cNvSpPr/>
          <p:nvPr/>
        </p:nvSpPr>
        <p:spPr>
          <a:xfrm>
            <a:off x="200836" y="3198898"/>
            <a:ext cx="5461920" cy="5375895"/>
          </a:xfrm>
          <a:prstGeom prst="rect">
            <a:avLst/>
          </a:prstGeom>
        </p:spPr>
        <p:txBody>
          <a:bodyPr wrap="square">
            <a:spAutoFit/>
          </a:bodyPr>
          <a:lstStyle/>
          <a:p>
            <a:pPr>
              <a:lnSpc>
                <a:spcPct val="107000"/>
              </a:lnSpc>
              <a:spcAft>
                <a:spcPts val="0"/>
              </a:spcAft>
            </a:pPr>
            <a:r>
              <a:rPr lang="en-CA" sz="2800" b="1" dirty="0">
                <a:solidFill>
                  <a:srgbClr val="000000"/>
                </a:solidFill>
                <a:latin typeface="Univers Condensed" panose="020B0506020202050204" pitchFamily="34" charset="0"/>
                <a:ea typeface="Calibri" panose="020F0502020204030204" pitchFamily="34" charset="0"/>
                <a:cs typeface="Calibri" panose="020F0502020204030204" pitchFamily="34" charset="0"/>
              </a:rPr>
              <a:t>McMaster University </a:t>
            </a:r>
            <a:r>
              <a:rPr lang="en-CA" sz="2800" dirty="0">
                <a:solidFill>
                  <a:srgbClr val="000000"/>
                </a:solidFill>
                <a:latin typeface="Univers Condensed" panose="020B0506020202050204" pitchFamily="34" charset="0"/>
                <a:ea typeface="Calibri" panose="020F0502020204030204" pitchFamily="34" charset="0"/>
                <a:cs typeface="Calibri" panose="020F0502020204030204" pitchFamily="34" charset="0"/>
              </a:rPr>
              <a:t>is known worldwide for innovation in </a:t>
            </a:r>
            <a:r>
              <a:rPr lang="en-CA" sz="2800" b="1" dirty="0">
                <a:solidFill>
                  <a:srgbClr val="000000"/>
                </a:solidFill>
                <a:latin typeface="Univers Condensed" panose="020B0506020202050204" pitchFamily="34" charset="0"/>
                <a:ea typeface="Calibri" panose="020F0502020204030204" pitchFamily="34" charset="0"/>
                <a:cs typeface="Calibri" panose="020F0502020204030204" pitchFamily="34" charset="0"/>
              </a:rPr>
              <a:t>education</a:t>
            </a:r>
            <a:r>
              <a:rPr lang="en-CA" sz="2800" dirty="0">
                <a:solidFill>
                  <a:srgbClr val="000000"/>
                </a:solidFill>
                <a:latin typeface="Univers Condensed" panose="020B0506020202050204" pitchFamily="34" charset="0"/>
                <a:ea typeface="Calibri" panose="020F0502020204030204" pitchFamily="34" charset="0"/>
                <a:cs typeface="Calibri" panose="020F0502020204030204" pitchFamily="34" charset="0"/>
              </a:rPr>
              <a:t> and </a:t>
            </a:r>
            <a:r>
              <a:rPr lang="en-CA" sz="2800" b="1" dirty="0">
                <a:solidFill>
                  <a:srgbClr val="000000"/>
                </a:solidFill>
                <a:latin typeface="Univers Condensed" panose="020B0506020202050204" pitchFamily="34" charset="0"/>
                <a:ea typeface="Calibri" panose="020F0502020204030204" pitchFamily="34" charset="0"/>
                <a:cs typeface="Calibri" panose="020F0502020204030204" pitchFamily="34" charset="0"/>
              </a:rPr>
              <a:t>research</a:t>
            </a:r>
            <a:r>
              <a:rPr lang="en-CA" sz="2800" dirty="0">
                <a:solidFill>
                  <a:srgbClr val="000000"/>
                </a:solidFill>
                <a:latin typeface="Univers Condensed" panose="020B0506020202050204" pitchFamily="34" charset="0"/>
                <a:ea typeface="Calibri" panose="020F0502020204030204" pitchFamily="34" charset="0"/>
                <a:cs typeface="Calibri" panose="020F0502020204030204" pitchFamily="34" charset="0"/>
              </a:rPr>
              <a:t>. It is a powerful research institution and has a culture that facilitates and encourages interdisciplinary teamwork and commercialization</a:t>
            </a:r>
            <a:r>
              <a:rPr lang="en-CA" sz="2800" dirty="0">
                <a:latin typeface="Univers Condensed" panose="020B0506020202050204" pitchFamily="34" charset="0"/>
                <a:ea typeface="Calibri" panose="020F0502020204030204" pitchFamily="34" charset="0"/>
                <a:cs typeface="Calibri" panose="020F0502020204030204" pitchFamily="34" charset="0"/>
              </a:rPr>
              <a:t>. </a:t>
            </a:r>
          </a:p>
          <a:p>
            <a:pPr>
              <a:lnSpc>
                <a:spcPct val="107000"/>
              </a:lnSpc>
              <a:spcAft>
                <a:spcPts val="0"/>
              </a:spcAft>
            </a:pPr>
            <a:br>
              <a:rPr lang="en-CA"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br>
            <a:endParaRPr lang="en-CA" dirty="0">
              <a:solidFill>
                <a:srgbClr val="000000"/>
              </a:solidFill>
              <a:latin typeface="Univers Condensed Light" panose="020B0306020202040204" pitchFamily="34" charset="0"/>
              <a:ea typeface="Calibri" panose="020F0502020204030204" pitchFamily="34" charset="0"/>
              <a:cs typeface="Calibri" panose="020F0502020204030204" pitchFamily="34" charset="0"/>
            </a:endParaRPr>
          </a:p>
          <a:p>
            <a:pPr>
              <a:lnSpc>
                <a:spcPct val="107000"/>
              </a:lnSpc>
              <a:spcAft>
                <a:spcPts val="0"/>
              </a:spcAft>
            </a:pPr>
            <a:r>
              <a:rPr lang="en-CA"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t>The </a:t>
            </a:r>
            <a:r>
              <a:rPr lang="en-CA" i="1"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t>Inventor’s Guide </a:t>
            </a:r>
            <a:r>
              <a:rPr lang="en-CA"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t>outlines important steps and </a:t>
            </a:r>
            <a:r>
              <a:rPr lang="en-CA" dirty="0">
                <a:latin typeface="Univers Condensed Light" panose="020B0306020202040204" pitchFamily="34" charset="0"/>
                <a:ea typeface="Calibri" panose="020F0502020204030204" pitchFamily="34" charset="0"/>
                <a:cs typeface="Calibri" panose="020F0502020204030204" pitchFamily="34" charset="0"/>
              </a:rPr>
              <a:t>factors</a:t>
            </a:r>
            <a:r>
              <a:rPr lang="en-CA"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t> to consider in the path to commercialization at McMaster University.  This guide is organized to provide information on the technology transfer process and services available for researchers.</a:t>
            </a:r>
            <a:endParaRPr lang="en-CA" dirty="0">
              <a:latin typeface="Univers Condensed Light" panose="020B0306020202040204" pitchFamily="34" charset="0"/>
              <a:ea typeface="Calibri" panose="020F0502020204030204" pitchFamily="34" charset="0"/>
              <a:cs typeface="Calibri" panose="020F0502020204030204" pitchFamily="34" charset="0"/>
            </a:endParaRPr>
          </a:p>
        </p:txBody>
      </p:sp>
      <p:sp>
        <p:nvSpPr>
          <p:cNvPr id="13" name="Slide Number Placeholder 2">
            <a:extLst>
              <a:ext uri="{FF2B5EF4-FFF2-40B4-BE49-F238E27FC236}">
                <a16:creationId xmlns:a16="http://schemas.microsoft.com/office/drawing/2014/main" id="{E76102C2-1A2F-4FAD-8EB5-432751B77890}"/>
              </a:ext>
            </a:extLst>
          </p:cNvPr>
          <p:cNvSpPr>
            <a:spLocks noGrp="1"/>
          </p:cNvSpPr>
          <p:nvPr>
            <p:ph type="sldNum" sz="quarter" idx="12"/>
          </p:nvPr>
        </p:nvSpPr>
        <p:spPr>
          <a:xfrm>
            <a:off x="4843463" y="8475136"/>
            <a:ext cx="1543050" cy="486833"/>
          </a:xfrm>
        </p:spPr>
        <p:txBody>
          <a:bodyPr/>
          <a:lstStyle/>
          <a:p>
            <a:fld id="{8D4A9480-5170-4CA3-9C5E-9EB35A6FF05B}" type="slidenum">
              <a:rPr lang="en-CA" smtClean="0"/>
              <a:t>3</a:t>
            </a:fld>
            <a:endParaRPr lang="en-CA" dirty="0"/>
          </a:p>
        </p:txBody>
      </p:sp>
    </p:spTree>
    <p:extLst>
      <p:ext uri="{BB962C8B-B14F-4D97-AF65-F5344CB8AC3E}">
        <p14:creationId xmlns:p14="http://schemas.microsoft.com/office/powerpoint/2010/main" val="3603701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9AE5321-3CA8-4757-9EEB-C2BC93AA5309}"/>
              </a:ext>
            </a:extLst>
          </p:cNvPr>
          <p:cNvSpPr/>
          <p:nvPr/>
        </p:nvSpPr>
        <p:spPr>
          <a:xfrm>
            <a:off x="-1" y="1236529"/>
            <a:ext cx="4557487" cy="173544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Rectangle 11">
            <a:extLst>
              <a:ext uri="{FF2B5EF4-FFF2-40B4-BE49-F238E27FC236}">
                <a16:creationId xmlns:a16="http://schemas.microsoft.com/office/drawing/2014/main" id="{B06C1AFE-9A10-49BA-9DE6-9BAFB656D43E}"/>
              </a:ext>
            </a:extLst>
          </p:cNvPr>
          <p:cNvSpPr/>
          <p:nvPr/>
        </p:nvSpPr>
        <p:spPr>
          <a:xfrm>
            <a:off x="0" y="3457616"/>
            <a:ext cx="6858000" cy="1790106"/>
          </a:xfrm>
          <a:prstGeom prst="rect">
            <a:avLst/>
          </a:prstGeom>
          <a:solidFill>
            <a:srgbClr val="FDAF31">
              <a:alpha val="5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Rectangle 12">
            <a:extLst>
              <a:ext uri="{FF2B5EF4-FFF2-40B4-BE49-F238E27FC236}">
                <a16:creationId xmlns:a16="http://schemas.microsoft.com/office/drawing/2014/main" id="{D7E018C1-95E4-41C5-BFB9-C0A12B17A16F}"/>
              </a:ext>
            </a:extLst>
          </p:cNvPr>
          <p:cNvSpPr/>
          <p:nvPr/>
        </p:nvSpPr>
        <p:spPr>
          <a:xfrm>
            <a:off x="145775" y="3623638"/>
            <a:ext cx="6566449" cy="1447127"/>
          </a:xfrm>
          <a:prstGeom prst="rect">
            <a:avLst/>
          </a:prstGeom>
        </p:spPr>
        <p:txBody>
          <a:bodyPr wrap="square">
            <a:spAutoFit/>
          </a:bodyPr>
          <a:lstStyle/>
          <a:p>
            <a:pPr>
              <a:lnSpc>
                <a:spcPct val="107000"/>
              </a:lnSpc>
              <a:spcAft>
                <a:spcPts val="800"/>
              </a:spcAft>
            </a:pPr>
            <a:r>
              <a:rPr lang="en-CA" sz="2800" dirty="0">
                <a:latin typeface="Univers Condensed Light" panose="020B0306020202040204" pitchFamily="34" charset="0"/>
                <a:ea typeface="Calibri" panose="020F0502020204030204" pitchFamily="34" charset="0"/>
                <a:cs typeface="Calibri" panose="020F0502020204030204" pitchFamily="34" charset="0"/>
              </a:rPr>
              <a:t>McMaster Industry Liaison Office (MILO) is an important part of a dynamic innovation and entrepreneurial ecosystem at McMaster.</a:t>
            </a:r>
            <a:endParaRPr lang="en-CA" dirty="0">
              <a:latin typeface="Univers Condensed Light" panose="020B0306020202040204" pitchFamily="34" charset="0"/>
              <a:ea typeface="Calibri" panose="020F0502020204030204" pitchFamily="34" charset="0"/>
              <a:cs typeface="Calibri" panose="020F0502020204030204" pitchFamily="34" charset="0"/>
            </a:endParaRPr>
          </a:p>
        </p:txBody>
      </p:sp>
      <p:sp>
        <p:nvSpPr>
          <p:cNvPr id="14" name="TextBox 13">
            <a:extLst>
              <a:ext uri="{FF2B5EF4-FFF2-40B4-BE49-F238E27FC236}">
                <a16:creationId xmlns:a16="http://schemas.microsoft.com/office/drawing/2014/main" id="{D9BDA86A-99A8-473B-8437-A19A0FB77C73}"/>
              </a:ext>
            </a:extLst>
          </p:cNvPr>
          <p:cNvSpPr txBox="1"/>
          <p:nvPr/>
        </p:nvSpPr>
        <p:spPr>
          <a:xfrm>
            <a:off x="181431" y="1429776"/>
            <a:ext cx="4261103" cy="1323439"/>
          </a:xfrm>
          <a:prstGeom prst="rect">
            <a:avLst/>
          </a:prstGeom>
          <a:noFill/>
        </p:spPr>
        <p:txBody>
          <a:bodyPr wrap="none" rtlCol="0">
            <a:spAutoFit/>
          </a:bodyPr>
          <a:lstStyle/>
          <a:p>
            <a:r>
              <a:rPr lang="en-CA" sz="4000" b="1" dirty="0">
                <a:solidFill>
                  <a:srgbClr val="7A003C"/>
                </a:solidFill>
                <a:latin typeface="Univers Condensed" panose="020B0506020202050204" pitchFamily="34" charset="0"/>
              </a:rPr>
              <a:t>McMaster Industry </a:t>
            </a:r>
            <a:br>
              <a:rPr lang="en-CA" sz="4000" b="1" dirty="0">
                <a:solidFill>
                  <a:srgbClr val="7A003C"/>
                </a:solidFill>
                <a:latin typeface="Univers Condensed" panose="020B0506020202050204" pitchFamily="34" charset="0"/>
              </a:rPr>
            </a:br>
            <a:r>
              <a:rPr lang="en-CA" sz="4000" b="1" dirty="0">
                <a:solidFill>
                  <a:srgbClr val="7A003C"/>
                </a:solidFill>
                <a:latin typeface="Univers Condensed" panose="020B0506020202050204" pitchFamily="34" charset="0"/>
              </a:rPr>
              <a:t>Liaison Office </a:t>
            </a:r>
          </a:p>
        </p:txBody>
      </p:sp>
      <p:pic>
        <p:nvPicPr>
          <p:cNvPr id="19" name="Picture 18">
            <a:extLst>
              <a:ext uri="{FF2B5EF4-FFF2-40B4-BE49-F238E27FC236}">
                <a16:creationId xmlns:a16="http://schemas.microsoft.com/office/drawing/2014/main" id="{5F0D9218-788C-40C3-B5D7-2B3E09B06C0B}"/>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7619" t="5498" r="22794" b="57184"/>
          <a:stretch/>
        </p:blipFill>
        <p:spPr>
          <a:xfrm>
            <a:off x="4623966" y="1539432"/>
            <a:ext cx="2119082" cy="1136420"/>
          </a:xfrm>
          <a:prstGeom prst="rect">
            <a:avLst/>
          </a:prstGeom>
        </p:spPr>
      </p:pic>
      <p:cxnSp>
        <p:nvCxnSpPr>
          <p:cNvPr id="20" name="Straight Connector 19">
            <a:extLst>
              <a:ext uri="{FF2B5EF4-FFF2-40B4-BE49-F238E27FC236}">
                <a16:creationId xmlns:a16="http://schemas.microsoft.com/office/drawing/2014/main" id="{C34D5C05-BDF6-4172-8C01-40C38F9DAAE7}"/>
              </a:ext>
            </a:extLst>
          </p:cNvPr>
          <p:cNvCxnSpPr>
            <a:cxnSpLocks/>
          </p:cNvCxnSpPr>
          <p:nvPr/>
        </p:nvCxnSpPr>
        <p:spPr>
          <a:xfrm>
            <a:off x="0" y="1015999"/>
            <a:ext cx="6607627" cy="0"/>
          </a:xfrm>
          <a:prstGeom prst="line">
            <a:avLst/>
          </a:prstGeom>
          <a:ln w="28575">
            <a:solidFill>
              <a:srgbClr val="5E6A71"/>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23E40095-7099-4BD4-9B86-4AA991708B9F}"/>
              </a:ext>
            </a:extLst>
          </p:cNvPr>
          <p:cNvSpPr txBox="1"/>
          <p:nvPr/>
        </p:nvSpPr>
        <p:spPr>
          <a:xfrm>
            <a:off x="5353538" y="144863"/>
            <a:ext cx="1303626" cy="871136"/>
          </a:xfrm>
          <a:prstGeom prst="rect">
            <a:avLst/>
          </a:prstGeom>
          <a:noFill/>
        </p:spPr>
        <p:txBody>
          <a:bodyPr wrap="none" rtlCol="0">
            <a:spAutoFit/>
          </a:bodyPr>
          <a:lstStyle/>
          <a:p>
            <a:pPr algn="r">
              <a:lnSpc>
                <a:spcPct val="80000"/>
              </a:lnSpc>
            </a:pPr>
            <a:r>
              <a:rPr lang="en-CA" sz="1050" cap="small" dirty="0"/>
              <a:t>table of contents</a:t>
            </a:r>
            <a:br>
              <a:rPr lang="en-CA" sz="1050" cap="small" dirty="0"/>
            </a:br>
            <a:r>
              <a:rPr lang="en-CA" sz="1050" cap="small" dirty="0">
                <a:solidFill>
                  <a:srgbClr val="7A003C"/>
                </a:solidFill>
              </a:rPr>
              <a:t>introduction</a:t>
            </a:r>
            <a:br>
              <a:rPr lang="en-CA" sz="1050" cap="small" dirty="0"/>
            </a:br>
            <a:r>
              <a:rPr lang="en-CA" sz="1050" cap="small" dirty="0"/>
              <a:t>technology transfer</a:t>
            </a:r>
            <a:br>
              <a:rPr lang="en-CA" sz="1050" cap="small" dirty="0"/>
            </a:br>
            <a:r>
              <a:rPr lang="en-CA" sz="1050" cap="small" dirty="0"/>
              <a:t>intellectual property</a:t>
            </a:r>
          </a:p>
          <a:p>
            <a:pPr algn="r">
              <a:lnSpc>
                <a:spcPct val="80000"/>
              </a:lnSpc>
            </a:pPr>
            <a:r>
              <a:rPr lang="en-CA" sz="1050" cap="small" dirty="0"/>
              <a:t>commercialization</a:t>
            </a:r>
          </a:p>
          <a:p>
            <a:pPr algn="r">
              <a:lnSpc>
                <a:spcPct val="80000"/>
              </a:lnSpc>
            </a:pPr>
            <a:r>
              <a:rPr lang="en-CA" sz="1050" cap="small" dirty="0"/>
              <a:t>resources</a:t>
            </a:r>
          </a:p>
        </p:txBody>
      </p:sp>
      <p:sp>
        <p:nvSpPr>
          <p:cNvPr id="22" name="Rectangle 21">
            <a:extLst>
              <a:ext uri="{FF2B5EF4-FFF2-40B4-BE49-F238E27FC236}">
                <a16:creationId xmlns:a16="http://schemas.microsoft.com/office/drawing/2014/main" id="{D2B6BE20-05F9-4253-A904-FD267BC8F198}"/>
              </a:ext>
            </a:extLst>
          </p:cNvPr>
          <p:cNvSpPr/>
          <p:nvPr/>
        </p:nvSpPr>
        <p:spPr>
          <a:xfrm>
            <a:off x="200836" y="669180"/>
            <a:ext cx="1662186" cy="369332"/>
          </a:xfrm>
          <a:prstGeom prst="rect">
            <a:avLst/>
          </a:prstGeom>
        </p:spPr>
        <p:txBody>
          <a:bodyPr wrap="none">
            <a:spAutoFit/>
          </a:bodyPr>
          <a:lstStyle/>
          <a:p>
            <a:r>
              <a:rPr lang="en-CA" cap="small" dirty="0"/>
              <a:t>inventor’s guide</a:t>
            </a:r>
            <a:endParaRPr lang="en-CA" dirty="0"/>
          </a:p>
        </p:txBody>
      </p:sp>
      <p:sp>
        <p:nvSpPr>
          <p:cNvPr id="23" name="Rectangle 22">
            <a:extLst>
              <a:ext uri="{FF2B5EF4-FFF2-40B4-BE49-F238E27FC236}">
                <a16:creationId xmlns:a16="http://schemas.microsoft.com/office/drawing/2014/main" id="{5B609244-FEA5-41B8-AE25-F964DC7E5FD5}"/>
              </a:ext>
            </a:extLst>
          </p:cNvPr>
          <p:cNvSpPr/>
          <p:nvPr/>
        </p:nvSpPr>
        <p:spPr>
          <a:xfrm>
            <a:off x="280032" y="6048565"/>
            <a:ext cx="6327595" cy="1556003"/>
          </a:xfrm>
          <a:prstGeom prst="rect">
            <a:avLst/>
          </a:prstGeom>
        </p:spPr>
        <p:txBody>
          <a:bodyPr wrap="square">
            <a:spAutoFit/>
          </a:bodyPr>
          <a:lstStyle/>
          <a:p>
            <a:pPr>
              <a:lnSpc>
                <a:spcPct val="107000"/>
              </a:lnSpc>
              <a:spcAft>
                <a:spcPts val="0"/>
              </a:spcAft>
            </a:pPr>
            <a:r>
              <a:rPr lang="en-CA"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t>MILO serves McMaster University, and its affiliated hospitals, Hamilton Health Sciences (HHS) and St. Joseph’s Healthcare Hamilton (SJHH).  MILO helps researchers ensure that their inventions and discoveries benefit humankind by facilitating collaborative research with industry partners and disseminating research results through commercialization.</a:t>
            </a:r>
            <a:endParaRPr lang="en-CA" dirty="0">
              <a:latin typeface="Univers Condensed Light" panose="020B0306020202040204" pitchFamily="34" charset="0"/>
              <a:ea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700D51E3-CE20-42A1-B477-B484214E5C51}"/>
              </a:ext>
            </a:extLst>
          </p:cNvPr>
          <p:cNvSpPr>
            <a:spLocks noGrp="1"/>
          </p:cNvSpPr>
          <p:nvPr>
            <p:ph type="sldNum" sz="quarter" idx="12"/>
          </p:nvPr>
        </p:nvSpPr>
        <p:spPr/>
        <p:txBody>
          <a:bodyPr/>
          <a:lstStyle/>
          <a:p>
            <a:fld id="{8D4A9480-5170-4CA3-9C5E-9EB35A6FF05B}" type="slidenum">
              <a:rPr lang="en-CA" smtClean="0"/>
              <a:t>4</a:t>
            </a:fld>
            <a:endParaRPr lang="en-CA" dirty="0"/>
          </a:p>
        </p:txBody>
      </p:sp>
    </p:spTree>
    <p:extLst>
      <p:ext uri="{BB962C8B-B14F-4D97-AF65-F5344CB8AC3E}">
        <p14:creationId xmlns:p14="http://schemas.microsoft.com/office/powerpoint/2010/main" val="641652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C68D721-2FB3-41DC-B61D-7C516BD37526}"/>
              </a:ext>
            </a:extLst>
          </p:cNvPr>
          <p:cNvSpPr/>
          <p:nvPr/>
        </p:nvSpPr>
        <p:spPr>
          <a:xfrm>
            <a:off x="0" y="1487376"/>
            <a:ext cx="6858000" cy="7656601"/>
          </a:xfrm>
          <a:prstGeom prst="rect">
            <a:avLst/>
          </a:prstGeom>
          <a:solidFill>
            <a:srgbClr val="FDAF31">
              <a:alpha val="3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4" name="Straight Connector 3">
            <a:extLst>
              <a:ext uri="{FF2B5EF4-FFF2-40B4-BE49-F238E27FC236}">
                <a16:creationId xmlns:a16="http://schemas.microsoft.com/office/drawing/2014/main" id="{39651B4E-2349-48CC-ADD9-1F8B98E292B2}"/>
              </a:ext>
            </a:extLst>
          </p:cNvPr>
          <p:cNvCxnSpPr>
            <a:cxnSpLocks/>
          </p:cNvCxnSpPr>
          <p:nvPr/>
        </p:nvCxnSpPr>
        <p:spPr>
          <a:xfrm>
            <a:off x="0" y="1015999"/>
            <a:ext cx="6607627" cy="0"/>
          </a:xfrm>
          <a:prstGeom prst="line">
            <a:avLst/>
          </a:prstGeom>
          <a:ln w="28575">
            <a:solidFill>
              <a:srgbClr val="5E6A7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DD13B425-944C-43D4-A377-0CD387B74B81}"/>
              </a:ext>
            </a:extLst>
          </p:cNvPr>
          <p:cNvSpPr txBox="1"/>
          <p:nvPr/>
        </p:nvSpPr>
        <p:spPr>
          <a:xfrm>
            <a:off x="5353538" y="144863"/>
            <a:ext cx="1303626" cy="871136"/>
          </a:xfrm>
          <a:prstGeom prst="rect">
            <a:avLst/>
          </a:prstGeom>
          <a:noFill/>
        </p:spPr>
        <p:txBody>
          <a:bodyPr wrap="none" rtlCol="0">
            <a:spAutoFit/>
          </a:bodyPr>
          <a:lstStyle/>
          <a:p>
            <a:pPr algn="r">
              <a:lnSpc>
                <a:spcPct val="80000"/>
              </a:lnSpc>
            </a:pPr>
            <a:r>
              <a:rPr lang="en-CA" sz="1050" cap="small" dirty="0"/>
              <a:t>table of contents</a:t>
            </a:r>
            <a:br>
              <a:rPr lang="en-CA" sz="1050" cap="small" dirty="0"/>
            </a:br>
            <a:r>
              <a:rPr lang="en-CA" sz="1050" cap="small" dirty="0">
                <a:solidFill>
                  <a:srgbClr val="7A003C"/>
                </a:solidFill>
              </a:rPr>
              <a:t>introduction</a:t>
            </a:r>
            <a:br>
              <a:rPr lang="en-CA" sz="1050" cap="small" dirty="0"/>
            </a:br>
            <a:r>
              <a:rPr lang="en-CA" sz="1050" cap="small" dirty="0"/>
              <a:t>technology transfer</a:t>
            </a:r>
            <a:br>
              <a:rPr lang="en-CA" sz="1050" cap="small" dirty="0"/>
            </a:br>
            <a:r>
              <a:rPr lang="en-CA" sz="1050" cap="small" dirty="0"/>
              <a:t>intellectual property</a:t>
            </a:r>
          </a:p>
          <a:p>
            <a:pPr algn="r">
              <a:lnSpc>
                <a:spcPct val="80000"/>
              </a:lnSpc>
            </a:pPr>
            <a:r>
              <a:rPr lang="en-CA" sz="1050" cap="small" dirty="0"/>
              <a:t>commercialization</a:t>
            </a:r>
          </a:p>
          <a:p>
            <a:pPr algn="r">
              <a:lnSpc>
                <a:spcPct val="80000"/>
              </a:lnSpc>
            </a:pPr>
            <a:r>
              <a:rPr lang="en-CA" sz="1050" cap="small" dirty="0"/>
              <a:t>resources</a:t>
            </a:r>
          </a:p>
        </p:txBody>
      </p:sp>
      <p:sp>
        <p:nvSpPr>
          <p:cNvPr id="6" name="Rectangle 5">
            <a:extLst>
              <a:ext uri="{FF2B5EF4-FFF2-40B4-BE49-F238E27FC236}">
                <a16:creationId xmlns:a16="http://schemas.microsoft.com/office/drawing/2014/main" id="{980010D6-0EBA-42C8-B52E-3D0E1EFE483D}"/>
              </a:ext>
            </a:extLst>
          </p:cNvPr>
          <p:cNvSpPr/>
          <p:nvPr/>
        </p:nvSpPr>
        <p:spPr>
          <a:xfrm>
            <a:off x="200836" y="669180"/>
            <a:ext cx="1662186" cy="369332"/>
          </a:xfrm>
          <a:prstGeom prst="rect">
            <a:avLst/>
          </a:prstGeom>
        </p:spPr>
        <p:txBody>
          <a:bodyPr wrap="none">
            <a:spAutoFit/>
          </a:bodyPr>
          <a:lstStyle/>
          <a:p>
            <a:r>
              <a:rPr lang="en-CA" cap="small" dirty="0"/>
              <a:t>inventor’s guide</a:t>
            </a:r>
            <a:endParaRPr lang="en-CA" dirty="0"/>
          </a:p>
        </p:txBody>
      </p:sp>
      <p:sp>
        <p:nvSpPr>
          <p:cNvPr id="7" name="Rectangle 6">
            <a:extLst>
              <a:ext uri="{FF2B5EF4-FFF2-40B4-BE49-F238E27FC236}">
                <a16:creationId xmlns:a16="http://schemas.microsoft.com/office/drawing/2014/main" id="{03D6BB79-B33F-4B5C-B5F5-994BE78EFC75}"/>
              </a:ext>
            </a:extLst>
          </p:cNvPr>
          <p:cNvSpPr/>
          <p:nvPr/>
        </p:nvSpPr>
        <p:spPr>
          <a:xfrm>
            <a:off x="160325" y="2328604"/>
            <a:ext cx="6496839" cy="6437532"/>
          </a:xfrm>
          <a:prstGeom prst="rect">
            <a:avLst/>
          </a:prstGeom>
        </p:spPr>
        <p:txBody>
          <a:bodyPr wrap="square">
            <a:spAutoFit/>
          </a:bodyPr>
          <a:lstStyle/>
          <a:p>
            <a:pPr>
              <a:lnSpc>
                <a:spcPct val="107000"/>
              </a:lnSpc>
              <a:spcAft>
                <a:spcPts val="800"/>
              </a:spcAft>
            </a:pPr>
            <a: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What is technology transfer?</a:t>
            </a:r>
            <a:br>
              <a:rPr lang="en-CA" sz="1600" b="1" dirty="0">
                <a:latin typeface="Univers Condensed Light" panose="020B0306020202040204" pitchFamily="34" charset="0"/>
                <a:ea typeface="Calibri" panose="020F0502020204030204" pitchFamily="34" charset="0"/>
                <a:cs typeface="Calibri" panose="020F0502020204030204" pitchFamily="34" charset="0"/>
              </a:rPr>
            </a:br>
            <a:r>
              <a:rPr lang="en-CA" sz="1400" dirty="0">
                <a:latin typeface="Univers Condensed Light" panose="020B0306020202040204" pitchFamily="34" charset="0"/>
                <a:ea typeface="Calibri" panose="020F0502020204030204" pitchFamily="34" charset="0"/>
                <a:cs typeface="Calibri" panose="020F0502020204030204" pitchFamily="34" charset="0"/>
              </a:rPr>
              <a:t>Technology transfer is the movement of knowledge and discoveries from the University to the general public.  It can occur through research publications, exchanges at scientific conferences, graduates entering the workforce and relationships with industry, among others.  In this guide, technology transfer refers to the licensing of inventions to a third party and describes some of the ways McMaster can support this process.</a:t>
            </a:r>
            <a:br>
              <a:rPr lang="en-CA" sz="1400" dirty="0">
                <a:latin typeface="Univers Condensed Light" panose="020B0306020202040204" pitchFamily="34" charset="0"/>
                <a:ea typeface="Calibri" panose="020F0502020204030204" pitchFamily="34" charset="0"/>
                <a:cs typeface="Calibri" panose="020F0502020204030204" pitchFamily="34" charset="0"/>
              </a:rPr>
            </a:br>
            <a:br>
              <a:rPr lang="en-CA" sz="1400" dirty="0">
                <a:latin typeface="Univers Condensed Light" panose="020B0306020202040204" pitchFamily="34" charset="0"/>
                <a:ea typeface="Calibri" panose="020F0502020204030204" pitchFamily="34" charset="0"/>
                <a:cs typeface="Calibri" panose="020F0502020204030204" pitchFamily="34" charset="0"/>
              </a:rPr>
            </a:br>
            <a:br>
              <a:rPr lang="en-CA" sz="1400" dirty="0">
                <a:latin typeface="Univers Condensed Light" panose="020B0306020202040204" pitchFamily="34" charset="0"/>
                <a:ea typeface="Calibri" panose="020F0502020204030204" pitchFamily="34" charset="0"/>
                <a:cs typeface="Calibri" panose="020F0502020204030204" pitchFamily="34" charset="0"/>
              </a:rPr>
            </a:br>
            <a: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What is intellectual property?</a:t>
            </a:r>
            <a:br>
              <a:rPr lang="en-CA" sz="1400" b="1" dirty="0">
                <a:latin typeface="Univers Condensed Light" panose="020B0306020202040204" pitchFamily="34" charset="0"/>
                <a:ea typeface="Calibri" panose="020F0502020204030204" pitchFamily="34" charset="0"/>
                <a:cs typeface="Calibri" panose="020F0502020204030204" pitchFamily="34" charset="0"/>
              </a:rPr>
            </a:br>
            <a:r>
              <a:rPr lang="en-CA" sz="1400" dirty="0">
                <a:latin typeface="Univers Condensed Light" panose="020B0306020202040204" pitchFamily="34" charset="0"/>
                <a:ea typeface="Calibri" panose="020F0502020204030204" pitchFamily="34" charset="0"/>
                <a:cs typeface="Calibri" panose="020F0502020204030204" pitchFamily="34" charset="0"/>
              </a:rPr>
              <a:t>Intellectual property (IP), simply defined, is any form of knowledge or expression created with one’s intellect.  It includes such things as inventions, computer software, trademarks, literary, artistic, musical or visual works, and even know-how.</a:t>
            </a:r>
            <a:br>
              <a:rPr lang="en-CA" sz="1400" dirty="0">
                <a:latin typeface="Univers Condensed Light" panose="020B0306020202040204" pitchFamily="34" charset="0"/>
                <a:ea typeface="Calibri" panose="020F0502020204030204" pitchFamily="34" charset="0"/>
                <a:cs typeface="Calibri" panose="020F0502020204030204" pitchFamily="34" charset="0"/>
              </a:rPr>
            </a:br>
            <a:br>
              <a:rPr lang="en-CA" sz="1400" dirty="0">
                <a:latin typeface="Univers Condensed Light" panose="020B0306020202040204" pitchFamily="34" charset="0"/>
                <a:ea typeface="Calibri" panose="020F0502020204030204" pitchFamily="34" charset="0"/>
                <a:cs typeface="Calibri" panose="020F0502020204030204" pitchFamily="34" charset="0"/>
              </a:rPr>
            </a:br>
            <a:br>
              <a:rPr lang="en-CA" sz="1400" dirty="0">
                <a:latin typeface="Univers Condensed Light" panose="020B0306020202040204" pitchFamily="34" charset="0"/>
                <a:ea typeface="Calibri" panose="020F0502020204030204" pitchFamily="34" charset="0"/>
                <a:cs typeface="Calibri" panose="020F0502020204030204" pitchFamily="34" charset="0"/>
              </a:rPr>
            </a:br>
            <a:r>
              <a:rPr lang="en-CA"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How is IP transferred?</a:t>
            </a:r>
            <a:br>
              <a:rPr lang="en-CA" sz="1600" b="1" dirty="0">
                <a:latin typeface="Univers Condensed Light" panose="020B0306020202040204" pitchFamily="34" charset="0"/>
                <a:ea typeface="Calibri" panose="020F0502020204030204" pitchFamily="34" charset="0"/>
                <a:cs typeface="Calibri" panose="020F0502020204030204" pitchFamily="34" charset="0"/>
              </a:rPr>
            </a:br>
            <a:r>
              <a:rPr lang="en-CA" sz="1400" dirty="0">
                <a:latin typeface="Univers Condensed Light" panose="020B0306020202040204" pitchFamily="34" charset="0"/>
                <a:ea typeface="Calibri" panose="020F0502020204030204" pitchFamily="34" charset="0"/>
                <a:cs typeface="Calibri" panose="020F0502020204030204" pitchFamily="34" charset="0"/>
              </a:rPr>
              <a:t>IP is typically transferred or disseminated through a license agreement in which the University (Licensor) grants its rights in the technology to a third party (Licensee).  The rights may be limited by time, a particular field of use, or region of the world.</a:t>
            </a:r>
            <a:br>
              <a:rPr lang="en-CA" sz="1400" dirty="0">
                <a:latin typeface="Univers Condensed Light" panose="020B0306020202040204" pitchFamily="34" charset="0"/>
                <a:ea typeface="Calibri" panose="020F0502020204030204" pitchFamily="34" charset="0"/>
                <a:cs typeface="Calibri" panose="020F0502020204030204" pitchFamily="34" charset="0"/>
              </a:rPr>
            </a:br>
            <a:br>
              <a:rPr lang="en-CA" sz="1400" dirty="0">
                <a:latin typeface="Univers Condensed Light" panose="020B0306020202040204" pitchFamily="34" charset="0"/>
                <a:ea typeface="Calibri" panose="020F0502020204030204" pitchFamily="34" charset="0"/>
                <a:cs typeface="Calibri" panose="020F0502020204030204" pitchFamily="34" charset="0"/>
              </a:rPr>
            </a:br>
            <a:br>
              <a:rPr lang="en-CA" sz="1400" dirty="0">
                <a:latin typeface="Univers Condensed Light" panose="020B0306020202040204" pitchFamily="34" charset="0"/>
                <a:ea typeface="Calibri" panose="020F0502020204030204" pitchFamily="34" charset="0"/>
                <a:cs typeface="Calibri" panose="020F0502020204030204" pitchFamily="34" charset="0"/>
              </a:rPr>
            </a:br>
            <a:r>
              <a:rPr lang="en-CA" b="1" dirty="0">
                <a:solidFill>
                  <a:srgbClr val="7A003C"/>
                </a:solidFill>
                <a:latin typeface="Univers Condensed Light" panose="020B0306020202040204" pitchFamily="34" charset="0"/>
              </a:rPr>
              <a:t>What is patentable?</a:t>
            </a:r>
            <a:br>
              <a:rPr lang="en-CA" sz="1600" b="1" dirty="0">
                <a:latin typeface="Univers Condensed Light" panose="020B0306020202040204" pitchFamily="34" charset="0"/>
              </a:rPr>
            </a:br>
            <a:r>
              <a:rPr lang="en-CA" sz="1400" dirty="0">
                <a:latin typeface="Univers Condensed Light" panose="020B0306020202040204" pitchFamily="34" charset="0"/>
              </a:rPr>
              <a:t>In order to be patentable, an invention must be novel, not obvious to a person skilled in the field of the invention and it must have utility.  More information can be found later in this guide and the </a:t>
            </a:r>
            <a:r>
              <a:rPr lang="en-CA" sz="1400" i="1" dirty="0">
                <a:latin typeface="Univers Condensed Light" panose="020B0306020202040204" pitchFamily="34" charset="0"/>
              </a:rPr>
              <a:t>IP &amp; Regulatory Considerations Handbook </a:t>
            </a:r>
            <a:r>
              <a:rPr lang="en-CA" sz="1400" dirty="0">
                <a:latin typeface="Univers Condensed Light" panose="020B0306020202040204" pitchFamily="34" charset="0"/>
              </a:rPr>
              <a:t>developed by the Michael G. DeGroote Initiative for Innovation.</a:t>
            </a:r>
          </a:p>
          <a:p>
            <a:pPr>
              <a:lnSpc>
                <a:spcPct val="107000"/>
              </a:lnSpc>
              <a:spcAft>
                <a:spcPts val="800"/>
              </a:spcAft>
            </a:pPr>
            <a:endParaRPr lang="en-CA" sz="1400" dirty="0">
              <a:latin typeface="Univers Condensed Light" panose="020B0306020202040204" pitchFamily="34" charset="0"/>
              <a:ea typeface="Calibri" panose="020F0502020204030204" pitchFamily="34" charset="0"/>
              <a:cs typeface="Calibri" panose="020F0502020204030204" pitchFamily="34" charset="0"/>
            </a:endParaRPr>
          </a:p>
        </p:txBody>
      </p:sp>
      <p:sp>
        <p:nvSpPr>
          <p:cNvPr id="8" name="Rectangle 7">
            <a:extLst>
              <a:ext uri="{FF2B5EF4-FFF2-40B4-BE49-F238E27FC236}">
                <a16:creationId xmlns:a16="http://schemas.microsoft.com/office/drawing/2014/main" id="{5BA6602C-8A56-434A-A725-C2FF8946C9ED}"/>
              </a:ext>
            </a:extLst>
          </p:cNvPr>
          <p:cNvSpPr/>
          <p:nvPr/>
        </p:nvSpPr>
        <p:spPr>
          <a:xfrm>
            <a:off x="-1" y="1236529"/>
            <a:ext cx="2257064" cy="64321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a:extLst>
              <a:ext uri="{FF2B5EF4-FFF2-40B4-BE49-F238E27FC236}">
                <a16:creationId xmlns:a16="http://schemas.microsoft.com/office/drawing/2014/main" id="{491DBBF6-BB75-43F0-92CA-ADA022D526BD}"/>
              </a:ext>
            </a:extLst>
          </p:cNvPr>
          <p:cNvSpPr/>
          <p:nvPr/>
        </p:nvSpPr>
        <p:spPr>
          <a:xfrm>
            <a:off x="317446" y="1295362"/>
            <a:ext cx="1742847" cy="525080"/>
          </a:xfrm>
          <a:prstGeom prst="rect">
            <a:avLst/>
          </a:prstGeom>
        </p:spPr>
        <p:txBody>
          <a:bodyPr wrap="square">
            <a:spAutoFit/>
          </a:bodyPr>
          <a:lstStyle/>
          <a:p>
            <a:pPr>
              <a:lnSpc>
                <a:spcPct val="107000"/>
              </a:lnSpc>
              <a:spcAft>
                <a:spcPts val="800"/>
              </a:spcAft>
            </a:pPr>
            <a:r>
              <a:rPr lang="en-CA" sz="2800"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OVERVIEW</a:t>
            </a:r>
          </a:p>
        </p:txBody>
      </p:sp>
      <p:sp>
        <p:nvSpPr>
          <p:cNvPr id="2" name="Slide Number Placeholder 1">
            <a:extLst>
              <a:ext uri="{FF2B5EF4-FFF2-40B4-BE49-F238E27FC236}">
                <a16:creationId xmlns:a16="http://schemas.microsoft.com/office/drawing/2014/main" id="{A6F8203D-2EFD-49A7-811F-25E125C5BFD4}"/>
              </a:ext>
            </a:extLst>
          </p:cNvPr>
          <p:cNvSpPr>
            <a:spLocks noGrp="1"/>
          </p:cNvSpPr>
          <p:nvPr>
            <p:ph type="sldNum" sz="quarter" idx="12"/>
          </p:nvPr>
        </p:nvSpPr>
        <p:spPr/>
        <p:txBody>
          <a:bodyPr/>
          <a:lstStyle/>
          <a:p>
            <a:fld id="{8D4A9480-5170-4CA3-9C5E-9EB35A6FF05B}" type="slidenum">
              <a:rPr lang="en-CA" smtClean="0"/>
              <a:t>5</a:t>
            </a:fld>
            <a:endParaRPr lang="en-CA"/>
          </a:p>
        </p:txBody>
      </p:sp>
    </p:spTree>
    <p:extLst>
      <p:ext uri="{BB962C8B-B14F-4D97-AF65-F5344CB8AC3E}">
        <p14:creationId xmlns:p14="http://schemas.microsoft.com/office/powerpoint/2010/main" val="1519635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C17788B3-95E9-49C3-BFE3-3B56F6CDEAAF}"/>
              </a:ext>
            </a:extLst>
          </p:cNvPr>
          <p:cNvSpPr/>
          <p:nvPr/>
        </p:nvSpPr>
        <p:spPr>
          <a:xfrm>
            <a:off x="0" y="3049703"/>
            <a:ext cx="5353538" cy="60789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4" name="Straight Connector 3">
            <a:extLst>
              <a:ext uri="{FF2B5EF4-FFF2-40B4-BE49-F238E27FC236}">
                <a16:creationId xmlns:a16="http://schemas.microsoft.com/office/drawing/2014/main" id="{DAF88EA3-6FD4-4C48-94E6-44F4B5ACA53E}"/>
              </a:ext>
            </a:extLst>
          </p:cNvPr>
          <p:cNvCxnSpPr>
            <a:cxnSpLocks/>
          </p:cNvCxnSpPr>
          <p:nvPr/>
        </p:nvCxnSpPr>
        <p:spPr>
          <a:xfrm>
            <a:off x="0" y="1015999"/>
            <a:ext cx="6607627" cy="0"/>
          </a:xfrm>
          <a:prstGeom prst="line">
            <a:avLst/>
          </a:prstGeom>
          <a:ln w="28575">
            <a:solidFill>
              <a:srgbClr val="5E6A7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D649D213-4C76-4C70-A40A-5DEFEB693195}"/>
              </a:ext>
            </a:extLst>
          </p:cNvPr>
          <p:cNvSpPr txBox="1"/>
          <p:nvPr/>
        </p:nvSpPr>
        <p:spPr>
          <a:xfrm>
            <a:off x="5353538" y="144863"/>
            <a:ext cx="1303626" cy="871136"/>
          </a:xfrm>
          <a:prstGeom prst="rect">
            <a:avLst/>
          </a:prstGeom>
          <a:noFill/>
        </p:spPr>
        <p:txBody>
          <a:bodyPr wrap="none" rtlCol="0">
            <a:spAutoFit/>
          </a:bodyPr>
          <a:lstStyle/>
          <a:p>
            <a:pPr algn="r">
              <a:lnSpc>
                <a:spcPct val="80000"/>
              </a:lnSpc>
            </a:pPr>
            <a:r>
              <a:rPr lang="en-CA" sz="1050" cap="small" dirty="0"/>
              <a:t>table of contents</a:t>
            </a:r>
            <a:br>
              <a:rPr lang="en-CA" sz="1050" cap="small" dirty="0"/>
            </a:br>
            <a:r>
              <a:rPr lang="en-CA" sz="1050" cap="small" dirty="0"/>
              <a:t>introduction</a:t>
            </a:r>
            <a:br>
              <a:rPr lang="en-CA" sz="1050" cap="small" dirty="0"/>
            </a:br>
            <a:r>
              <a:rPr lang="en-CA" sz="1050" cap="small" dirty="0">
                <a:solidFill>
                  <a:srgbClr val="7A003C"/>
                </a:solidFill>
              </a:rPr>
              <a:t>technology transfer</a:t>
            </a:r>
            <a:br>
              <a:rPr lang="en-CA" sz="1050" cap="small" dirty="0">
                <a:solidFill>
                  <a:srgbClr val="7A003C"/>
                </a:solidFill>
              </a:rPr>
            </a:br>
            <a:r>
              <a:rPr lang="en-CA" sz="1050" cap="small" dirty="0"/>
              <a:t>intellectual property</a:t>
            </a:r>
          </a:p>
          <a:p>
            <a:pPr algn="r">
              <a:lnSpc>
                <a:spcPct val="80000"/>
              </a:lnSpc>
            </a:pPr>
            <a:r>
              <a:rPr lang="en-CA" sz="1050" cap="small" dirty="0"/>
              <a:t>commercialization</a:t>
            </a:r>
          </a:p>
          <a:p>
            <a:pPr algn="r">
              <a:lnSpc>
                <a:spcPct val="80000"/>
              </a:lnSpc>
            </a:pPr>
            <a:r>
              <a:rPr lang="en-CA" sz="1050" cap="small" dirty="0"/>
              <a:t>resources</a:t>
            </a:r>
          </a:p>
        </p:txBody>
      </p:sp>
      <p:sp>
        <p:nvSpPr>
          <p:cNvPr id="6" name="Rectangle 5">
            <a:extLst>
              <a:ext uri="{FF2B5EF4-FFF2-40B4-BE49-F238E27FC236}">
                <a16:creationId xmlns:a16="http://schemas.microsoft.com/office/drawing/2014/main" id="{40CD3C2D-1CF1-4B13-AC5F-5814C3E75CF5}"/>
              </a:ext>
            </a:extLst>
          </p:cNvPr>
          <p:cNvSpPr/>
          <p:nvPr/>
        </p:nvSpPr>
        <p:spPr>
          <a:xfrm>
            <a:off x="200836" y="669180"/>
            <a:ext cx="1662186" cy="369332"/>
          </a:xfrm>
          <a:prstGeom prst="rect">
            <a:avLst/>
          </a:prstGeom>
        </p:spPr>
        <p:txBody>
          <a:bodyPr wrap="none">
            <a:spAutoFit/>
          </a:bodyPr>
          <a:lstStyle/>
          <a:p>
            <a:r>
              <a:rPr lang="en-CA" cap="small" dirty="0"/>
              <a:t>inventor’s guide</a:t>
            </a:r>
            <a:endParaRPr lang="en-CA" dirty="0"/>
          </a:p>
        </p:txBody>
      </p:sp>
      <p:sp>
        <p:nvSpPr>
          <p:cNvPr id="7" name="Rectangle 6">
            <a:extLst>
              <a:ext uri="{FF2B5EF4-FFF2-40B4-BE49-F238E27FC236}">
                <a16:creationId xmlns:a16="http://schemas.microsoft.com/office/drawing/2014/main" id="{898CA5DD-E4E1-4701-912A-7150E4467394}"/>
              </a:ext>
            </a:extLst>
          </p:cNvPr>
          <p:cNvSpPr/>
          <p:nvPr/>
        </p:nvSpPr>
        <p:spPr>
          <a:xfrm>
            <a:off x="0" y="1367221"/>
            <a:ext cx="5094174" cy="1448550"/>
          </a:xfrm>
          <a:prstGeom prst="rect">
            <a:avLst/>
          </a:prstGeom>
          <a:solidFill>
            <a:srgbClr val="FDAF31"/>
          </a:solidFill>
          <a:ln>
            <a:solidFill>
              <a:srgbClr val="FDAF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9AD7E6"/>
              </a:solidFill>
            </a:endParaRPr>
          </a:p>
        </p:txBody>
      </p:sp>
      <p:sp>
        <p:nvSpPr>
          <p:cNvPr id="8" name="TextBox 7">
            <a:extLst>
              <a:ext uri="{FF2B5EF4-FFF2-40B4-BE49-F238E27FC236}">
                <a16:creationId xmlns:a16="http://schemas.microsoft.com/office/drawing/2014/main" id="{D1C87400-2326-4978-B189-3F0F1F7F1301}"/>
              </a:ext>
            </a:extLst>
          </p:cNvPr>
          <p:cNvSpPr txBox="1"/>
          <p:nvPr/>
        </p:nvSpPr>
        <p:spPr>
          <a:xfrm>
            <a:off x="200836" y="1663975"/>
            <a:ext cx="4459875" cy="707886"/>
          </a:xfrm>
          <a:prstGeom prst="rect">
            <a:avLst/>
          </a:prstGeom>
          <a:noFill/>
        </p:spPr>
        <p:txBody>
          <a:bodyPr wrap="none" rtlCol="0">
            <a:spAutoFit/>
          </a:bodyPr>
          <a:lstStyle/>
          <a:p>
            <a:r>
              <a:rPr lang="en-CA" sz="4000" b="1" dirty="0">
                <a:solidFill>
                  <a:srgbClr val="5E6A71"/>
                </a:solidFill>
                <a:latin typeface="Univers Condensed" panose="020B0506020202050204" pitchFamily="34" charset="0"/>
              </a:rPr>
              <a:t>Technology Transfer</a:t>
            </a:r>
          </a:p>
        </p:txBody>
      </p:sp>
      <p:sp>
        <p:nvSpPr>
          <p:cNvPr id="9" name="TextBox 8">
            <a:extLst>
              <a:ext uri="{FF2B5EF4-FFF2-40B4-BE49-F238E27FC236}">
                <a16:creationId xmlns:a16="http://schemas.microsoft.com/office/drawing/2014/main" id="{10103D06-1C39-4AE8-93AB-AE44DCB8358C}"/>
              </a:ext>
            </a:extLst>
          </p:cNvPr>
          <p:cNvSpPr txBox="1"/>
          <p:nvPr/>
        </p:nvSpPr>
        <p:spPr>
          <a:xfrm>
            <a:off x="5610442" y="1306666"/>
            <a:ext cx="731290" cy="1569660"/>
          </a:xfrm>
          <a:prstGeom prst="rect">
            <a:avLst/>
          </a:prstGeom>
          <a:noFill/>
        </p:spPr>
        <p:txBody>
          <a:bodyPr wrap="none" rtlCol="0">
            <a:spAutoFit/>
          </a:bodyPr>
          <a:lstStyle/>
          <a:p>
            <a:r>
              <a:rPr lang="en-CA" sz="9600" b="1" dirty="0">
                <a:solidFill>
                  <a:srgbClr val="923259"/>
                </a:solidFill>
                <a:latin typeface="Univers Condensed" panose="020B0506020202050204" pitchFamily="34" charset="0"/>
              </a:rPr>
              <a:t>2</a:t>
            </a:r>
          </a:p>
        </p:txBody>
      </p:sp>
      <p:cxnSp>
        <p:nvCxnSpPr>
          <p:cNvPr id="10" name="Straight Connector 9">
            <a:extLst>
              <a:ext uri="{FF2B5EF4-FFF2-40B4-BE49-F238E27FC236}">
                <a16:creationId xmlns:a16="http://schemas.microsoft.com/office/drawing/2014/main" id="{E14E67BC-ED97-4C84-B183-4BE249361AE7}"/>
              </a:ext>
            </a:extLst>
          </p:cNvPr>
          <p:cNvCxnSpPr/>
          <p:nvPr/>
        </p:nvCxnSpPr>
        <p:spPr>
          <a:xfrm>
            <a:off x="0" y="1363943"/>
            <a:ext cx="6858000" cy="0"/>
          </a:xfrm>
          <a:prstGeom prst="line">
            <a:avLst/>
          </a:prstGeom>
          <a:ln>
            <a:solidFill>
              <a:srgbClr val="FDAF3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6D50FAF-2607-4558-9D1C-AE2892284207}"/>
              </a:ext>
            </a:extLst>
          </p:cNvPr>
          <p:cNvCxnSpPr/>
          <p:nvPr/>
        </p:nvCxnSpPr>
        <p:spPr>
          <a:xfrm>
            <a:off x="0" y="2815771"/>
            <a:ext cx="6858000" cy="0"/>
          </a:xfrm>
          <a:prstGeom prst="line">
            <a:avLst/>
          </a:prstGeom>
          <a:ln>
            <a:solidFill>
              <a:srgbClr val="FDAF31"/>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4475E839-2C5D-430F-A6B6-857895172CF5}"/>
              </a:ext>
            </a:extLst>
          </p:cNvPr>
          <p:cNvSpPr/>
          <p:nvPr/>
        </p:nvSpPr>
        <p:spPr>
          <a:xfrm>
            <a:off x="250373" y="3879244"/>
            <a:ext cx="6406791" cy="4699684"/>
          </a:xfrm>
          <a:prstGeom prst="rect">
            <a:avLst/>
          </a:prstGeom>
        </p:spPr>
        <p:txBody>
          <a:bodyPr wrap="square">
            <a:spAutoFit/>
          </a:bodyPr>
          <a:lstStyle/>
          <a:p>
            <a:pPr>
              <a:lnSpc>
                <a:spcPct val="150000"/>
              </a:lnSpc>
              <a:spcAft>
                <a:spcPts val="800"/>
              </a:spcAft>
            </a:pPr>
            <a:r>
              <a:rPr lang="en-CA" dirty="0">
                <a:latin typeface="Univers Condensed Light" panose="020B0306020202040204" pitchFamily="34" charset="0"/>
                <a:ea typeface="Calibri" panose="020F0502020204030204" pitchFamily="34" charset="0"/>
                <a:cs typeface="Calibri" panose="020F0502020204030204" pitchFamily="34" charset="0"/>
              </a:rPr>
              <a:t>In brief, MILO helps researchers move their research into society.  Specifically, MILO works with the McMaster research community to:</a:t>
            </a:r>
          </a:p>
          <a:p>
            <a:pPr marL="342900" lvl="0" indent="-342900">
              <a:lnSpc>
                <a:spcPct val="150000"/>
              </a:lnSpc>
              <a:spcAft>
                <a:spcPts val="0"/>
              </a:spcAft>
              <a:buFont typeface="Symbol" panose="05050102010706020507" pitchFamily="18" charset="2"/>
              <a:buChar char="-"/>
            </a:pPr>
            <a:r>
              <a:rPr lang="en-CA" sz="1700"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t> </a:t>
            </a:r>
            <a:r>
              <a:rPr lang="en-CA" sz="1600"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t>Evaluation of inventions and discoveries for commercialization opportunities</a:t>
            </a:r>
          </a:p>
          <a:p>
            <a:pPr marL="342900" lvl="0" indent="-342900">
              <a:lnSpc>
                <a:spcPct val="150000"/>
              </a:lnSpc>
              <a:spcAft>
                <a:spcPts val="0"/>
              </a:spcAft>
              <a:buFont typeface="Symbol" panose="05050102010706020507" pitchFamily="18" charset="2"/>
              <a:buChar char="-"/>
            </a:pPr>
            <a:r>
              <a:rPr lang="en-CA" sz="1600" dirty="0">
                <a:latin typeface="Univers Condensed Light" panose="020B0306020202040204" pitchFamily="34" charset="0"/>
                <a:ea typeface="Calibri" panose="020F0502020204030204" pitchFamily="34" charset="0"/>
                <a:cs typeface="Calibri" panose="020F0502020204030204" pitchFamily="34" charset="0"/>
              </a:rPr>
              <a:t>Advance collaborative research by facilitating partnerships with industry</a:t>
            </a:r>
          </a:p>
          <a:p>
            <a:pPr marL="342900" lvl="0" indent="-342900">
              <a:lnSpc>
                <a:spcPct val="150000"/>
              </a:lnSpc>
              <a:spcAft>
                <a:spcPts val="0"/>
              </a:spcAft>
              <a:buFont typeface="Symbol" panose="05050102010706020507" pitchFamily="18" charset="2"/>
              <a:buChar char="-"/>
            </a:pPr>
            <a:r>
              <a:rPr lang="en-CA" sz="1600"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t>Patent, trademark and market potential assessment</a:t>
            </a:r>
            <a:endParaRPr lang="en-CA" sz="1600" dirty="0">
              <a:latin typeface="Univers Condensed Light" panose="020B0306020202040204" pitchFamily="34" charset="0"/>
              <a:ea typeface="Calibri" panose="020F0502020204030204" pitchFamily="34" charset="0"/>
              <a:cs typeface="Calibri" panose="020F0502020204030204" pitchFamily="34" charset="0"/>
            </a:endParaRPr>
          </a:p>
          <a:p>
            <a:pPr marL="342900" lvl="0" indent="-342900">
              <a:lnSpc>
                <a:spcPct val="150000"/>
              </a:lnSpc>
              <a:spcAft>
                <a:spcPts val="0"/>
              </a:spcAft>
              <a:buFont typeface="Symbol" panose="05050102010706020507" pitchFamily="18" charset="2"/>
              <a:buChar char="-"/>
            </a:pPr>
            <a:r>
              <a:rPr lang="en-CA" sz="1600"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t>Intellectual property protection and management</a:t>
            </a:r>
            <a:endParaRPr lang="en-CA" sz="1600" dirty="0">
              <a:latin typeface="Univers Condensed Light" panose="020B0306020202040204" pitchFamily="34" charset="0"/>
              <a:ea typeface="Calibri" panose="020F0502020204030204" pitchFamily="34" charset="0"/>
              <a:cs typeface="Calibri" panose="020F0502020204030204" pitchFamily="34" charset="0"/>
            </a:endParaRPr>
          </a:p>
          <a:p>
            <a:pPr marL="342900" lvl="0" indent="-342900">
              <a:lnSpc>
                <a:spcPct val="150000"/>
              </a:lnSpc>
              <a:spcAft>
                <a:spcPts val="0"/>
              </a:spcAft>
              <a:buFont typeface="Symbol" panose="05050102010706020507" pitchFamily="18" charset="2"/>
              <a:buChar char="-"/>
            </a:pPr>
            <a:r>
              <a:rPr lang="en-CA" sz="1600"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t>Licensing intellectual property to industry</a:t>
            </a:r>
          </a:p>
          <a:p>
            <a:pPr marL="342900" lvl="0" indent="-342900">
              <a:lnSpc>
                <a:spcPct val="150000"/>
              </a:lnSpc>
              <a:spcAft>
                <a:spcPts val="0"/>
              </a:spcAft>
              <a:buFont typeface="Symbol" panose="05050102010706020507" pitchFamily="18" charset="2"/>
              <a:buChar char="-"/>
            </a:pPr>
            <a:r>
              <a:rPr lang="en-CA" sz="1600" dirty="0">
                <a:latin typeface="Univers Condensed Light" panose="020B0306020202040204" pitchFamily="34" charset="0"/>
                <a:ea typeface="Calibri" panose="020F0502020204030204" pitchFamily="34" charset="0"/>
                <a:cs typeface="Calibri" panose="020F0502020204030204" pitchFamily="34" charset="0"/>
              </a:rPr>
              <a:t>Negotiate research agreements, licenses, non-disclosure agreements (NDAs) and material transfer agreements (MTAs)</a:t>
            </a:r>
          </a:p>
          <a:p>
            <a:pPr marL="342900" lvl="0" indent="-342900">
              <a:lnSpc>
                <a:spcPct val="150000"/>
              </a:lnSpc>
              <a:spcAft>
                <a:spcPts val="0"/>
              </a:spcAft>
              <a:buFont typeface="Symbol" panose="05050102010706020507" pitchFamily="18" charset="2"/>
              <a:buChar char="-"/>
            </a:pPr>
            <a:r>
              <a:rPr lang="en-CA" sz="1600"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t>Introduction of commercial partners and investors</a:t>
            </a:r>
            <a:endParaRPr lang="en-CA" sz="1600" dirty="0">
              <a:latin typeface="Univers Condensed Light" panose="020B0306020202040204" pitchFamily="34" charset="0"/>
              <a:ea typeface="Calibri" panose="020F0502020204030204" pitchFamily="34" charset="0"/>
              <a:cs typeface="Calibri" panose="020F0502020204030204" pitchFamily="34" charset="0"/>
            </a:endParaRPr>
          </a:p>
          <a:p>
            <a:pPr marL="342900" lvl="0" indent="-342900">
              <a:lnSpc>
                <a:spcPct val="150000"/>
              </a:lnSpc>
              <a:spcAft>
                <a:spcPts val="0"/>
              </a:spcAft>
              <a:buFont typeface="Symbol" panose="05050102010706020507" pitchFamily="18" charset="2"/>
              <a:buChar char="-"/>
            </a:pPr>
            <a:r>
              <a:rPr lang="en-CA" sz="1600"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t>Facilitation of new business start-ups</a:t>
            </a:r>
            <a:endParaRPr lang="en-CA" sz="1600" dirty="0">
              <a:latin typeface="Univers Condensed Light" panose="020B0306020202040204" pitchFamily="34" charset="0"/>
              <a:ea typeface="Calibri" panose="020F0502020204030204" pitchFamily="34" charset="0"/>
              <a:cs typeface="Calibri" panose="020F0502020204030204" pitchFamily="34" charset="0"/>
            </a:endParaRPr>
          </a:p>
          <a:p>
            <a:pPr marL="342900" lvl="0" indent="-342900">
              <a:lnSpc>
                <a:spcPct val="150000"/>
              </a:lnSpc>
              <a:spcAft>
                <a:spcPts val="0"/>
              </a:spcAft>
              <a:buFont typeface="Symbol" panose="05050102010706020507" pitchFamily="18" charset="2"/>
              <a:buChar char="-"/>
            </a:pPr>
            <a:r>
              <a:rPr lang="en-CA" sz="1600"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t>Coaching, mentoring and training for entrepreneurs</a:t>
            </a:r>
            <a:endParaRPr lang="en-CA" sz="1700" dirty="0">
              <a:latin typeface="Univers Condensed Light" panose="020B0306020202040204" pitchFamily="34" charset="0"/>
              <a:ea typeface="Calibri" panose="020F0502020204030204" pitchFamily="34" charset="0"/>
              <a:cs typeface="Calibri" panose="020F0502020204030204" pitchFamily="34" charset="0"/>
            </a:endParaRPr>
          </a:p>
        </p:txBody>
      </p:sp>
      <p:sp>
        <p:nvSpPr>
          <p:cNvPr id="2" name="Rectangle 1">
            <a:extLst>
              <a:ext uri="{FF2B5EF4-FFF2-40B4-BE49-F238E27FC236}">
                <a16:creationId xmlns:a16="http://schemas.microsoft.com/office/drawing/2014/main" id="{ECD81CEE-EF16-4B17-ABC8-62F9050F855A}"/>
              </a:ext>
            </a:extLst>
          </p:cNvPr>
          <p:cNvSpPr/>
          <p:nvPr/>
        </p:nvSpPr>
        <p:spPr>
          <a:xfrm>
            <a:off x="200836" y="3119507"/>
            <a:ext cx="5980045" cy="463268"/>
          </a:xfrm>
          <a:prstGeom prst="rect">
            <a:avLst/>
          </a:prstGeom>
        </p:spPr>
        <p:txBody>
          <a:bodyPr wrap="square">
            <a:spAutoFit/>
          </a:bodyPr>
          <a:lstStyle/>
          <a:p>
            <a:pPr>
              <a:lnSpc>
                <a:spcPct val="107000"/>
              </a:lnSpc>
              <a:spcAft>
                <a:spcPts val="800"/>
              </a:spcAft>
            </a:pPr>
            <a:r>
              <a:rPr lang="en-CA" sz="2400" dirty="0">
                <a:solidFill>
                  <a:srgbClr val="6C0036"/>
                </a:solidFill>
                <a:latin typeface="Univers Condensed Light" panose="020B0306020202040204" pitchFamily="34" charset="0"/>
                <a:ea typeface="Calibri" panose="020F0502020204030204" pitchFamily="34" charset="0"/>
                <a:cs typeface="Calibri" panose="020F0502020204030204" pitchFamily="34" charset="0"/>
              </a:rPr>
              <a:t>What is </a:t>
            </a:r>
            <a:r>
              <a:rPr lang="en-CA" sz="2400" b="1" dirty="0">
                <a:solidFill>
                  <a:srgbClr val="6C0036"/>
                </a:solidFill>
                <a:latin typeface="Univers Condensed Light" panose="020B0306020202040204" pitchFamily="34" charset="0"/>
                <a:ea typeface="Calibri" panose="020F0502020204030204" pitchFamily="34" charset="0"/>
                <a:cs typeface="Calibri" panose="020F0502020204030204" pitchFamily="34" charset="0"/>
              </a:rPr>
              <a:t>MILO’s role </a:t>
            </a:r>
            <a:r>
              <a:rPr lang="en-CA" sz="2400" dirty="0">
                <a:solidFill>
                  <a:srgbClr val="6C0036"/>
                </a:solidFill>
                <a:latin typeface="Univers Condensed Light" panose="020B0306020202040204" pitchFamily="34" charset="0"/>
                <a:ea typeface="Calibri" panose="020F0502020204030204" pitchFamily="34" charset="0"/>
                <a:cs typeface="Calibri" panose="020F0502020204030204" pitchFamily="34" charset="0"/>
              </a:rPr>
              <a:t>in technology transfer?</a:t>
            </a:r>
          </a:p>
        </p:txBody>
      </p:sp>
      <p:sp>
        <p:nvSpPr>
          <p:cNvPr id="3" name="Slide Number Placeholder 2">
            <a:extLst>
              <a:ext uri="{FF2B5EF4-FFF2-40B4-BE49-F238E27FC236}">
                <a16:creationId xmlns:a16="http://schemas.microsoft.com/office/drawing/2014/main" id="{838D54EC-2DDA-4358-8F5A-31FC981310E1}"/>
              </a:ext>
            </a:extLst>
          </p:cNvPr>
          <p:cNvSpPr>
            <a:spLocks noGrp="1"/>
          </p:cNvSpPr>
          <p:nvPr>
            <p:ph type="sldNum" sz="quarter" idx="12"/>
          </p:nvPr>
        </p:nvSpPr>
        <p:spPr/>
        <p:txBody>
          <a:bodyPr/>
          <a:lstStyle/>
          <a:p>
            <a:fld id="{8D4A9480-5170-4CA3-9C5E-9EB35A6FF05B}" type="slidenum">
              <a:rPr lang="en-CA" smtClean="0"/>
              <a:t>6</a:t>
            </a:fld>
            <a:endParaRPr lang="en-CA"/>
          </a:p>
        </p:txBody>
      </p:sp>
    </p:spTree>
    <p:extLst>
      <p:ext uri="{BB962C8B-B14F-4D97-AF65-F5344CB8AC3E}">
        <p14:creationId xmlns:p14="http://schemas.microsoft.com/office/powerpoint/2010/main" val="531588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0E2BE36-1F6A-4DFD-8664-F8C0C2265D9C}"/>
              </a:ext>
            </a:extLst>
          </p:cNvPr>
          <p:cNvSpPr/>
          <p:nvPr/>
        </p:nvSpPr>
        <p:spPr>
          <a:xfrm>
            <a:off x="0" y="1236529"/>
            <a:ext cx="5937814" cy="60012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ectangle 7">
            <a:extLst>
              <a:ext uri="{FF2B5EF4-FFF2-40B4-BE49-F238E27FC236}">
                <a16:creationId xmlns:a16="http://schemas.microsoft.com/office/drawing/2014/main" id="{8B6762C6-E80A-485E-BC4C-0E7FAAB99684}"/>
              </a:ext>
            </a:extLst>
          </p:cNvPr>
          <p:cNvSpPr/>
          <p:nvPr/>
        </p:nvSpPr>
        <p:spPr>
          <a:xfrm>
            <a:off x="1031929" y="2106420"/>
            <a:ext cx="5716112" cy="6433749"/>
          </a:xfrm>
          <a:prstGeom prst="rect">
            <a:avLst/>
          </a:prstGeom>
        </p:spPr>
        <p:txBody>
          <a:bodyPr wrap="square">
            <a:spAutoFit/>
          </a:bodyPr>
          <a:lstStyle/>
          <a:p>
            <a:pPr lvl="0">
              <a:lnSpc>
                <a:spcPct val="107000"/>
              </a:lnSpc>
              <a:spcAft>
                <a:spcPts val="0"/>
              </a:spcAft>
            </a:pPr>
            <a:r>
              <a:rPr lang="en-CA" b="1" dirty="0">
                <a:solidFill>
                  <a:srgbClr val="FDAF31"/>
                </a:solidFill>
                <a:latin typeface="Univers Condensed Light" panose="020B0306020202040204" pitchFamily="34" charset="0"/>
                <a:ea typeface="Calibri" panose="020F0502020204030204" pitchFamily="34" charset="0"/>
                <a:cs typeface="Calibri" panose="020F0502020204030204" pitchFamily="34" charset="0"/>
              </a:rPr>
              <a:t>Call MILO</a:t>
            </a:r>
            <a:br>
              <a:rPr lang="en-CA" sz="1400"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br>
            <a:r>
              <a:rPr lang="en-CA" sz="1400" u="sng" dirty="0">
                <a:solidFill>
                  <a:srgbClr val="000000"/>
                </a:solidFill>
                <a:latin typeface="Univers Condensed Light" panose="020B0306020202040204" pitchFamily="34" charset="0"/>
                <a:ea typeface="Calibri" panose="020F0502020204030204" pitchFamily="34" charset="0"/>
                <a:cs typeface="Calibri" panose="020F0502020204030204" pitchFamily="34" charset="0"/>
                <a:hlinkClick r:id="rId2" action="ppaction://hlinksldjump"/>
              </a:rPr>
              <a:t>Contact</a:t>
            </a:r>
            <a:r>
              <a:rPr lang="en-CA" sz="1400"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t> the business development team at MILO when you believe you have discovered or created something unique with potential commercial or research value.</a:t>
            </a:r>
            <a:br>
              <a:rPr lang="en-CA" sz="1400"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br>
            <a:r>
              <a:rPr lang="en-CA" sz="1400"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t>IMPORTANT: Novelty is important for patent rights, so be sure to start this conversation early to help protect any intellectual property and fully leverage commercial potential.</a:t>
            </a:r>
            <a:endParaRPr lang="en-CA" sz="1400" dirty="0">
              <a:latin typeface="Univers Condensed Light" panose="020B0306020202040204" pitchFamily="34" charset="0"/>
              <a:ea typeface="Calibri" panose="020F0502020204030204" pitchFamily="34" charset="0"/>
              <a:cs typeface="Calibri" panose="020F0502020204030204" pitchFamily="34" charset="0"/>
            </a:endParaRPr>
          </a:p>
          <a:p>
            <a:pPr lvl="0">
              <a:lnSpc>
                <a:spcPct val="107000"/>
              </a:lnSpc>
              <a:spcAft>
                <a:spcPts val="0"/>
              </a:spcAft>
            </a:pPr>
            <a:br>
              <a:rPr lang="en-CA" sz="1400" b="1"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br>
            <a:r>
              <a:rPr lang="en-CA" b="1" dirty="0">
                <a:solidFill>
                  <a:srgbClr val="FDAF31"/>
                </a:solidFill>
                <a:latin typeface="Univers Condensed Light" panose="020B0306020202040204" pitchFamily="34" charset="0"/>
                <a:ea typeface="Calibri" panose="020F0502020204030204" pitchFamily="34" charset="0"/>
                <a:cs typeface="Calibri" panose="020F0502020204030204" pitchFamily="34" charset="0"/>
              </a:rPr>
              <a:t>Disclose Invention</a:t>
            </a:r>
            <a:br>
              <a:rPr lang="en-CA" sz="1400"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br>
            <a:r>
              <a:rPr lang="en-CA" sz="1400"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t>Complete the </a:t>
            </a:r>
            <a:r>
              <a:rPr lang="en-CA" sz="1400" dirty="0">
                <a:solidFill>
                  <a:srgbClr val="000000"/>
                </a:solidFill>
                <a:latin typeface="Univers Condensed Light" panose="020B0306020202040204" pitchFamily="34" charset="0"/>
                <a:ea typeface="Calibri" panose="020F0502020204030204" pitchFamily="34" charset="0"/>
                <a:cs typeface="Calibri" panose="020F0502020204030204" pitchFamily="34" charset="0"/>
                <a:hlinkClick r:id="rId3"/>
              </a:rPr>
              <a:t>Disclosure Form</a:t>
            </a:r>
            <a:r>
              <a:rPr lang="en-CA" sz="1400"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t>, outlining the details of your invention or discovery.   Ideally, submit this before publicly disclosing your invention in a presentation, lecture, poster, abstract, website description, research proposal, dissertation, or publication.  There is an obligation to disclose to MILO to ensure that the university is meeting all funding obligations by sponsors or government agencies that supported the research.</a:t>
            </a:r>
            <a:endParaRPr lang="en-CA" sz="1400" dirty="0">
              <a:latin typeface="Univers Condensed Light" panose="020B0306020202040204" pitchFamily="34" charset="0"/>
              <a:ea typeface="Calibri" panose="020F0502020204030204" pitchFamily="34" charset="0"/>
              <a:cs typeface="Calibri" panose="020F0502020204030204" pitchFamily="34" charset="0"/>
            </a:endParaRPr>
          </a:p>
          <a:p>
            <a:pPr lvl="0">
              <a:lnSpc>
                <a:spcPct val="107000"/>
              </a:lnSpc>
              <a:spcAft>
                <a:spcPts val="0"/>
              </a:spcAft>
            </a:pPr>
            <a:br>
              <a:rPr lang="en-CA" sz="1400" b="1"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br>
            <a:r>
              <a:rPr lang="en-CA" b="1" dirty="0">
                <a:solidFill>
                  <a:srgbClr val="FDAF31"/>
                </a:solidFill>
                <a:latin typeface="Univers Condensed Light" panose="020B0306020202040204" pitchFamily="34" charset="0"/>
                <a:ea typeface="Calibri" panose="020F0502020204030204" pitchFamily="34" charset="0"/>
                <a:cs typeface="Calibri" panose="020F0502020204030204" pitchFamily="34" charset="0"/>
              </a:rPr>
              <a:t>Identify Partners</a:t>
            </a:r>
            <a:br>
              <a:rPr lang="en-CA" sz="1400"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br>
            <a:r>
              <a:rPr lang="en-CA" sz="1400"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t>Work with MILO to identify companies and contacts you believe might be interested.</a:t>
            </a:r>
            <a:endParaRPr lang="en-CA" sz="1400" dirty="0">
              <a:latin typeface="Univers Condensed Light" panose="020B0306020202040204" pitchFamily="34" charset="0"/>
              <a:ea typeface="Calibri" panose="020F0502020204030204" pitchFamily="34" charset="0"/>
              <a:cs typeface="Calibri" panose="020F0502020204030204" pitchFamily="34" charset="0"/>
            </a:endParaRPr>
          </a:p>
          <a:p>
            <a:pPr lvl="0">
              <a:lnSpc>
                <a:spcPct val="107000"/>
              </a:lnSpc>
              <a:spcAft>
                <a:spcPts val="0"/>
              </a:spcAft>
            </a:pPr>
            <a:br>
              <a:rPr lang="en-CA" sz="1400" b="1"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br>
            <a:r>
              <a:rPr lang="en-CA" b="1" dirty="0">
                <a:solidFill>
                  <a:srgbClr val="FDAF31"/>
                </a:solidFill>
                <a:latin typeface="Univers Condensed Light" panose="020B0306020202040204" pitchFamily="34" charset="0"/>
                <a:ea typeface="Calibri" panose="020F0502020204030204" pitchFamily="34" charset="0"/>
                <a:cs typeface="Calibri" panose="020F0502020204030204" pitchFamily="34" charset="0"/>
              </a:rPr>
              <a:t>Be Responsive</a:t>
            </a:r>
            <a:br>
              <a:rPr lang="en-CA" sz="1400"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br>
            <a:r>
              <a:rPr lang="en-CA" sz="1400"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t>Your expertise is critical in reviewing potential patent applications and responding to technical questions from companies.</a:t>
            </a:r>
            <a:br>
              <a:rPr lang="en-CA" sz="1400" dirty="0">
                <a:latin typeface="Univers Condensed Light" panose="020B0306020202040204" pitchFamily="34" charset="0"/>
                <a:ea typeface="Calibri" panose="020F0502020204030204" pitchFamily="34" charset="0"/>
                <a:cs typeface="Calibri" panose="020F0502020204030204" pitchFamily="34" charset="0"/>
              </a:rPr>
            </a:br>
            <a:br>
              <a:rPr lang="en-CA" sz="1600" dirty="0">
                <a:solidFill>
                  <a:srgbClr val="FDAF31"/>
                </a:solidFill>
                <a:latin typeface="Univers Condensed Light" panose="020B0306020202040204" pitchFamily="34" charset="0"/>
                <a:ea typeface="Calibri" panose="020F0502020204030204" pitchFamily="34" charset="0"/>
                <a:cs typeface="Calibri" panose="020F0502020204030204" pitchFamily="34" charset="0"/>
              </a:rPr>
            </a:br>
            <a:r>
              <a:rPr lang="en-CA" b="1" dirty="0">
                <a:solidFill>
                  <a:srgbClr val="FDAF31"/>
                </a:solidFill>
                <a:latin typeface="Univers Condensed Light" panose="020B0306020202040204" pitchFamily="34" charset="0"/>
                <a:ea typeface="Calibri" panose="020F0502020204030204" pitchFamily="34" charset="0"/>
                <a:cs typeface="Calibri" panose="020F0502020204030204" pitchFamily="34" charset="0"/>
              </a:rPr>
              <a:t>Send updates</a:t>
            </a:r>
            <a:br>
              <a:rPr lang="en-CA" sz="1400" b="1"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br>
            <a:r>
              <a:rPr lang="en-CA" sz="1400" dirty="0">
                <a:solidFill>
                  <a:srgbClr val="000000"/>
                </a:solidFill>
                <a:latin typeface="Univers Condensed Light" panose="020B0306020202040204" pitchFamily="34" charset="0"/>
                <a:ea typeface="Calibri" panose="020F0502020204030204" pitchFamily="34" charset="0"/>
                <a:cs typeface="Calibri" panose="020F0502020204030204" pitchFamily="34" charset="0"/>
              </a:rPr>
              <a:t>Please let MILO know about significant development, upcoming publications or interactions with companies related to your IP.  Remaining engaged will allow us to guide you to potential funding opportunities and other helpful resources.</a:t>
            </a:r>
            <a:endParaRPr lang="en-CA" sz="1400" dirty="0">
              <a:latin typeface="Univers Condensed Light" panose="020B0306020202040204" pitchFamily="34" charset="0"/>
              <a:ea typeface="Calibri" panose="020F0502020204030204" pitchFamily="34" charset="0"/>
              <a:cs typeface="Calibri" panose="020F0502020204030204" pitchFamily="34" charset="0"/>
            </a:endParaRPr>
          </a:p>
        </p:txBody>
      </p:sp>
      <p:sp>
        <p:nvSpPr>
          <p:cNvPr id="9" name="Rectangle 8">
            <a:extLst>
              <a:ext uri="{FF2B5EF4-FFF2-40B4-BE49-F238E27FC236}">
                <a16:creationId xmlns:a16="http://schemas.microsoft.com/office/drawing/2014/main" id="{EB7511B3-C3EF-4324-BD0D-47D0E3E4A30E}"/>
              </a:ext>
            </a:extLst>
          </p:cNvPr>
          <p:cNvSpPr/>
          <p:nvPr/>
        </p:nvSpPr>
        <p:spPr>
          <a:xfrm>
            <a:off x="155400" y="1310173"/>
            <a:ext cx="6022511" cy="463268"/>
          </a:xfrm>
          <a:prstGeom prst="rect">
            <a:avLst/>
          </a:prstGeom>
        </p:spPr>
        <p:txBody>
          <a:bodyPr wrap="square">
            <a:spAutoFit/>
          </a:bodyPr>
          <a:lstStyle/>
          <a:p>
            <a:pPr>
              <a:lnSpc>
                <a:spcPct val="107000"/>
              </a:lnSpc>
              <a:spcAft>
                <a:spcPts val="800"/>
              </a:spcAft>
            </a:pPr>
            <a:r>
              <a:rPr lang="en-CA" sz="2400"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What is the </a:t>
            </a:r>
            <a:r>
              <a:rPr lang="en-CA" sz="2400"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inventor’s role </a:t>
            </a:r>
            <a:r>
              <a:rPr lang="en-CA" sz="2400"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in technology transfer?</a:t>
            </a:r>
          </a:p>
        </p:txBody>
      </p:sp>
      <p:pic>
        <p:nvPicPr>
          <p:cNvPr id="11" name="Picture 10" descr="A picture containing dark, object&#10;&#10;Description automatically generated">
            <a:extLst>
              <a:ext uri="{FF2B5EF4-FFF2-40B4-BE49-F238E27FC236}">
                <a16:creationId xmlns:a16="http://schemas.microsoft.com/office/drawing/2014/main" id="{11778C8F-F39C-4997-B25C-F609D589154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0937" y="5359037"/>
            <a:ext cx="1278688" cy="1278688"/>
          </a:xfrm>
          <a:prstGeom prst="rect">
            <a:avLst/>
          </a:prstGeom>
        </p:spPr>
      </p:pic>
      <p:pic>
        <p:nvPicPr>
          <p:cNvPr id="13" name="Picture 12">
            <a:extLst>
              <a:ext uri="{FF2B5EF4-FFF2-40B4-BE49-F238E27FC236}">
                <a16:creationId xmlns:a16="http://schemas.microsoft.com/office/drawing/2014/main" id="{FC871C49-A849-4429-B8E7-7DB65BD5F42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7340" y="3898755"/>
            <a:ext cx="1331494" cy="1331494"/>
          </a:xfrm>
          <a:prstGeom prst="rect">
            <a:avLst/>
          </a:prstGeom>
        </p:spPr>
      </p:pic>
      <p:pic>
        <p:nvPicPr>
          <p:cNvPr id="15" name="Picture 14" descr="A picture containing scissors, tool&#10;&#10;Description automatically generated">
            <a:extLst>
              <a:ext uri="{FF2B5EF4-FFF2-40B4-BE49-F238E27FC236}">
                <a16:creationId xmlns:a16="http://schemas.microsoft.com/office/drawing/2014/main" id="{7FEE320D-39FD-4350-B694-9E497E7B1F1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9421" y="7435870"/>
            <a:ext cx="1247172" cy="1247172"/>
          </a:xfrm>
          <a:prstGeom prst="rect">
            <a:avLst/>
          </a:prstGeom>
        </p:spPr>
      </p:pic>
      <p:pic>
        <p:nvPicPr>
          <p:cNvPr id="17" name="Picture 16" descr="A picture containing object&#10;&#10;Description automatically generated">
            <a:extLst>
              <a:ext uri="{FF2B5EF4-FFF2-40B4-BE49-F238E27FC236}">
                <a16:creationId xmlns:a16="http://schemas.microsoft.com/office/drawing/2014/main" id="{B30115B0-887F-4B4C-9C24-E3EFBF63186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9437" y="2249293"/>
            <a:ext cx="1278688" cy="1278688"/>
          </a:xfrm>
          <a:prstGeom prst="rect">
            <a:avLst/>
          </a:prstGeom>
        </p:spPr>
      </p:pic>
      <p:pic>
        <p:nvPicPr>
          <p:cNvPr id="19" name="Picture 18">
            <a:extLst>
              <a:ext uri="{FF2B5EF4-FFF2-40B4-BE49-F238E27FC236}">
                <a16:creationId xmlns:a16="http://schemas.microsoft.com/office/drawing/2014/main" id="{0CF4DC3F-5B14-420E-AFD4-6C5BF44BE2E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3123" y="6385314"/>
            <a:ext cx="1146059" cy="1146059"/>
          </a:xfrm>
          <a:prstGeom prst="rect">
            <a:avLst/>
          </a:prstGeom>
        </p:spPr>
      </p:pic>
      <p:cxnSp>
        <p:nvCxnSpPr>
          <p:cNvPr id="20" name="Straight Connector 19">
            <a:extLst>
              <a:ext uri="{FF2B5EF4-FFF2-40B4-BE49-F238E27FC236}">
                <a16:creationId xmlns:a16="http://schemas.microsoft.com/office/drawing/2014/main" id="{8F4B9FF8-54BA-4B6F-8EF5-DE0DFC30690A}"/>
              </a:ext>
            </a:extLst>
          </p:cNvPr>
          <p:cNvCxnSpPr>
            <a:cxnSpLocks/>
          </p:cNvCxnSpPr>
          <p:nvPr/>
        </p:nvCxnSpPr>
        <p:spPr>
          <a:xfrm>
            <a:off x="0" y="1015999"/>
            <a:ext cx="6607627" cy="0"/>
          </a:xfrm>
          <a:prstGeom prst="line">
            <a:avLst/>
          </a:prstGeom>
          <a:ln w="28575">
            <a:solidFill>
              <a:srgbClr val="5E6A71"/>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0DC76E47-8DA3-47C4-AE30-A9943F5159D7}"/>
              </a:ext>
            </a:extLst>
          </p:cNvPr>
          <p:cNvSpPr txBox="1"/>
          <p:nvPr/>
        </p:nvSpPr>
        <p:spPr>
          <a:xfrm>
            <a:off x="5353538" y="144863"/>
            <a:ext cx="1303626" cy="871136"/>
          </a:xfrm>
          <a:prstGeom prst="rect">
            <a:avLst/>
          </a:prstGeom>
          <a:noFill/>
        </p:spPr>
        <p:txBody>
          <a:bodyPr wrap="none" rtlCol="0">
            <a:spAutoFit/>
          </a:bodyPr>
          <a:lstStyle/>
          <a:p>
            <a:pPr algn="r">
              <a:lnSpc>
                <a:spcPct val="80000"/>
              </a:lnSpc>
            </a:pPr>
            <a:r>
              <a:rPr lang="en-CA" sz="1050" cap="small" dirty="0"/>
              <a:t>table of contents</a:t>
            </a:r>
            <a:br>
              <a:rPr lang="en-CA" sz="1050" cap="small" dirty="0"/>
            </a:br>
            <a:r>
              <a:rPr lang="en-CA" sz="1050" cap="small" dirty="0"/>
              <a:t>introduction</a:t>
            </a:r>
            <a:br>
              <a:rPr lang="en-CA" sz="1050" cap="small" dirty="0"/>
            </a:br>
            <a:r>
              <a:rPr lang="en-CA" sz="1050" cap="small" dirty="0">
                <a:solidFill>
                  <a:srgbClr val="7A003C"/>
                </a:solidFill>
              </a:rPr>
              <a:t>technology transfer</a:t>
            </a:r>
            <a:br>
              <a:rPr lang="en-CA" sz="1050" cap="small" dirty="0">
                <a:solidFill>
                  <a:srgbClr val="7A003C"/>
                </a:solidFill>
              </a:rPr>
            </a:br>
            <a:r>
              <a:rPr lang="en-CA" sz="1050" cap="small" dirty="0"/>
              <a:t>intellectual property</a:t>
            </a:r>
          </a:p>
          <a:p>
            <a:pPr algn="r">
              <a:lnSpc>
                <a:spcPct val="80000"/>
              </a:lnSpc>
            </a:pPr>
            <a:r>
              <a:rPr lang="en-CA" sz="1050" cap="small" dirty="0"/>
              <a:t>commercialization</a:t>
            </a:r>
          </a:p>
          <a:p>
            <a:pPr algn="r">
              <a:lnSpc>
                <a:spcPct val="80000"/>
              </a:lnSpc>
            </a:pPr>
            <a:r>
              <a:rPr lang="en-CA" sz="1050" cap="small" dirty="0"/>
              <a:t>resources</a:t>
            </a:r>
          </a:p>
        </p:txBody>
      </p:sp>
      <p:sp>
        <p:nvSpPr>
          <p:cNvPr id="22" name="Rectangle 21">
            <a:extLst>
              <a:ext uri="{FF2B5EF4-FFF2-40B4-BE49-F238E27FC236}">
                <a16:creationId xmlns:a16="http://schemas.microsoft.com/office/drawing/2014/main" id="{0F35C678-E44B-45B7-98E9-292283935C54}"/>
              </a:ext>
            </a:extLst>
          </p:cNvPr>
          <p:cNvSpPr/>
          <p:nvPr/>
        </p:nvSpPr>
        <p:spPr>
          <a:xfrm>
            <a:off x="200836" y="669180"/>
            <a:ext cx="1662186" cy="369332"/>
          </a:xfrm>
          <a:prstGeom prst="rect">
            <a:avLst/>
          </a:prstGeom>
        </p:spPr>
        <p:txBody>
          <a:bodyPr wrap="none">
            <a:spAutoFit/>
          </a:bodyPr>
          <a:lstStyle/>
          <a:p>
            <a:r>
              <a:rPr lang="en-CA" cap="small" dirty="0"/>
              <a:t>inventor’s guide</a:t>
            </a:r>
            <a:endParaRPr lang="en-CA" dirty="0"/>
          </a:p>
        </p:txBody>
      </p:sp>
      <p:sp>
        <p:nvSpPr>
          <p:cNvPr id="3" name="Slide Number Placeholder 2">
            <a:extLst>
              <a:ext uri="{FF2B5EF4-FFF2-40B4-BE49-F238E27FC236}">
                <a16:creationId xmlns:a16="http://schemas.microsoft.com/office/drawing/2014/main" id="{5769711B-216A-4B9E-9F4A-97EC437D285D}"/>
              </a:ext>
            </a:extLst>
          </p:cNvPr>
          <p:cNvSpPr>
            <a:spLocks noGrp="1"/>
          </p:cNvSpPr>
          <p:nvPr>
            <p:ph type="sldNum" sz="quarter" idx="12"/>
          </p:nvPr>
        </p:nvSpPr>
        <p:spPr/>
        <p:txBody>
          <a:bodyPr/>
          <a:lstStyle/>
          <a:p>
            <a:fld id="{8D4A9480-5170-4CA3-9C5E-9EB35A6FF05B}" type="slidenum">
              <a:rPr lang="en-CA" smtClean="0"/>
              <a:t>7</a:t>
            </a:fld>
            <a:endParaRPr lang="en-CA"/>
          </a:p>
        </p:txBody>
      </p:sp>
    </p:spTree>
    <p:extLst>
      <p:ext uri="{BB962C8B-B14F-4D97-AF65-F5344CB8AC3E}">
        <p14:creationId xmlns:p14="http://schemas.microsoft.com/office/powerpoint/2010/main" val="4108254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Straight Connector 25">
            <a:extLst>
              <a:ext uri="{FF2B5EF4-FFF2-40B4-BE49-F238E27FC236}">
                <a16:creationId xmlns:a16="http://schemas.microsoft.com/office/drawing/2014/main" id="{ECBEAB7F-3264-481C-8763-133141C06A36}"/>
              </a:ext>
            </a:extLst>
          </p:cNvPr>
          <p:cNvCxnSpPr>
            <a:cxnSpLocks/>
            <a:endCxn id="11" idx="4"/>
          </p:cNvCxnSpPr>
          <p:nvPr/>
        </p:nvCxnSpPr>
        <p:spPr>
          <a:xfrm>
            <a:off x="819954" y="3425556"/>
            <a:ext cx="6589" cy="5193802"/>
          </a:xfrm>
          <a:prstGeom prst="line">
            <a:avLst/>
          </a:prstGeom>
          <a:ln w="57150">
            <a:solidFill>
              <a:srgbClr val="FDAF31"/>
            </a:solidFill>
          </a:ln>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id="{A959F967-E2D1-4DA4-B666-C572E05B4AB1}"/>
              </a:ext>
            </a:extLst>
          </p:cNvPr>
          <p:cNvGrpSpPr/>
          <p:nvPr/>
        </p:nvGrpSpPr>
        <p:grpSpPr>
          <a:xfrm>
            <a:off x="578893" y="3292809"/>
            <a:ext cx="4774645" cy="5354891"/>
            <a:chOff x="449265" y="3488379"/>
            <a:chExt cx="4774645" cy="5354891"/>
          </a:xfrm>
        </p:grpSpPr>
        <p:sp>
          <p:nvSpPr>
            <p:cNvPr id="5" name="Oval 4">
              <a:extLst>
                <a:ext uri="{FF2B5EF4-FFF2-40B4-BE49-F238E27FC236}">
                  <a16:creationId xmlns:a16="http://schemas.microsoft.com/office/drawing/2014/main" id="{31BA1C70-9326-496B-9ECB-949CA856AC5E}"/>
                </a:ext>
              </a:extLst>
            </p:cNvPr>
            <p:cNvSpPr/>
            <p:nvPr/>
          </p:nvSpPr>
          <p:spPr>
            <a:xfrm>
              <a:off x="449265" y="3488379"/>
              <a:ext cx="495300" cy="495300"/>
            </a:xfrm>
            <a:prstGeom prst="ellipse">
              <a:avLst/>
            </a:prstGeom>
            <a:solidFill>
              <a:srgbClr val="7A00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a:solidFill>
                    <a:srgbClr val="D6DADC"/>
                  </a:solidFill>
                  <a:latin typeface="Univers Condensed" panose="020B0506020202050204" pitchFamily="34" charset="0"/>
                </a:rPr>
                <a:t>1</a:t>
              </a:r>
            </a:p>
          </p:txBody>
        </p:sp>
        <p:sp>
          <p:nvSpPr>
            <p:cNvPr id="6" name="Oval 5">
              <a:extLst>
                <a:ext uri="{FF2B5EF4-FFF2-40B4-BE49-F238E27FC236}">
                  <a16:creationId xmlns:a16="http://schemas.microsoft.com/office/drawing/2014/main" id="{2469F9C0-C788-4C44-AC8D-BA266FC2B862}"/>
                </a:ext>
              </a:extLst>
            </p:cNvPr>
            <p:cNvSpPr/>
            <p:nvPr/>
          </p:nvSpPr>
          <p:spPr>
            <a:xfrm>
              <a:off x="449265" y="6249091"/>
              <a:ext cx="495300" cy="495300"/>
            </a:xfrm>
            <a:prstGeom prst="ellipse">
              <a:avLst/>
            </a:prstGeom>
            <a:solidFill>
              <a:srgbClr val="7A00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a:solidFill>
                    <a:srgbClr val="D6DADC"/>
                  </a:solidFill>
                  <a:latin typeface="Univers Condensed" panose="020B0506020202050204" pitchFamily="34" charset="0"/>
                </a:rPr>
                <a:t>5</a:t>
              </a:r>
            </a:p>
          </p:txBody>
        </p:sp>
        <p:sp>
          <p:nvSpPr>
            <p:cNvPr id="7" name="Oval 6">
              <a:extLst>
                <a:ext uri="{FF2B5EF4-FFF2-40B4-BE49-F238E27FC236}">
                  <a16:creationId xmlns:a16="http://schemas.microsoft.com/office/drawing/2014/main" id="{14B17B21-C808-49A9-8DAE-F386F81ED557}"/>
                </a:ext>
              </a:extLst>
            </p:cNvPr>
            <p:cNvSpPr/>
            <p:nvPr/>
          </p:nvSpPr>
          <p:spPr>
            <a:xfrm>
              <a:off x="449265" y="4868735"/>
              <a:ext cx="495300" cy="495300"/>
            </a:xfrm>
            <a:prstGeom prst="ellipse">
              <a:avLst/>
            </a:prstGeom>
            <a:solidFill>
              <a:srgbClr val="7A00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a:solidFill>
                    <a:srgbClr val="D6DADC"/>
                  </a:solidFill>
                  <a:latin typeface="Univers Condensed" panose="020B0506020202050204" pitchFamily="34" charset="0"/>
                </a:rPr>
                <a:t>3</a:t>
              </a:r>
            </a:p>
          </p:txBody>
        </p:sp>
        <p:sp>
          <p:nvSpPr>
            <p:cNvPr id="8" name="Oval 7">
              <a:extLst>
                <a:ext uri="{FF2B5EF4-FFF2-40B4-BE49-F238E27FC236}">
                  <a16:creationId xmlns:a16="http://schemas.microsoft.com/office/drawing/2014/main" id="{84477EC4-12A2-473F-A6B1-7189E4248150}"/>
                </a:ext>
              </a:extLst>
            </p:cNvPr>
            <p:cNvSpPr/>
            <p:nvPr/>
          </p:nvSpPr>
          <p:spPr>
            <a:xfrm>
              <a:off x="449265" y="4178557"/>
              <a:ext cx="495300" cy="495300"/>
            </a:xfrm>
            <a:prstGeom prst="ellipse">
              <a:avLst/>
            </a:prstGeom>
            <a:solidFill>
              <a:srgbClr val="7A00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a:solidFill>
                    <a:srgbClr val="D6DADC"/>
                  </a:solidFill>
                  <a:latin typeface="Univers Condensed" panose="020B0506020202050204" pitchFamily="34" charset="0"/>
                </a:rPr>
                <a:t>2</a:t>
              </a:r>
            </a:p>
          </p:txBody>
        </p:sp>
        <p:sp>
          <p:nvSpPr>
            <p:cNvPr id="9" name="Oval 8">
              <a:extLst>
                <a:ext uri="{FF2B5EF4-FFF2-40B4-BE49-F238E27FC236}">
                  <a16:creationId xmlns:a16="http://schemas.microsoft.com/office/drawing/2014/main" id="{5E44372F-1900-4F0E-86DE-43A7728C03FD}"/>
                </a:ext>
              </a:extLst>
            </p:cNvPr>
            <p:cNvSpPr/>
            <p:nvPr/>
          </p:nvSpPr>
          <p:spPr>
            <a:xfrm>
              <a:off x="449265" y="7629447"/>
              <a:ext cx="495300" cy="495300"/>
            </a:xfrm>
            <a:prstGeom prst="ellipse">
              <a:avLst/>
            </a:prstGeom>
            <a:solidFill>
              <a:srgbClr val="7A00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a:solidFill>
                    <a:srgbClr val="D6DADC"/>
                  </a:solidFill>
                  <a:latin typeface="Univers Condensed" panose="020B0506020202050204" pitchFamily="34" charset="0"/>
                </a:rPr>
                <a:t>7</a:t>
              </a:r>
            </a:p>
          </p:txBody>
        </p:sp>
        <p:sp>
          <p:nvSpPr>
            <p:cNvPr id="10" name="Oval 9">
              <a:extLst>
                <a:ext uri="{FF2B5EF4-FFF2-40B4-BE49-F238E27FC236}">
                  <a16:creationId xmlns:a16="http://schemas.microsoft.com/office/drawing/2014/main" id="{7F9BA950-7B57-4DDC-9FC2-6E018FF5DDB2}"/>
                </a:ext>
              </a:extLst>
            </p:cNvPr>
            <p:cNvSpPr/>
            <p:nvPr/>
          </p:nvSpPr>
          <p:spPr>
            <a:xfrm>
              <a:off x="449265" y="6939269"/>
              <a:ext cx="495300" cy="495300"/>
            </a:xfrm>
            <a:prstGeom prst="ellipse">
              <a:avLst/>
            </a:prstGeom>
            <a:solidFill>
              <a:srgbClr val="7A00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a:solidFill>
                    <a:srgbClr val="D6DADC"/>
                  </a:solidFill>
                  <a:latin typeface="Univers Condensed" panose="020B0506020202050204" pitchFamily="34" charset="0"/>
                </a:rPr>
                <a:t>6</a:t>
              </a:r>
            </a:p>
          </p:txBody>
        </p:sp>
        <p:sp>
          <p:nvSpPr>
            <p:cNvPr id="11" name="Oval 10">
              <a:extLst>
                <a:ext uri="{FF2B5EF4-FFF2-40B4-BE49-F238E27FC236}">
                  <a16:creationId xmlns:a16="http://schemas.microsoft.com/office/drawing/2014/main" id="{CD6E9E1D-BE48-44A2-B923-08421C43F41D}"/>
                </a:ext>
              </a:extLst>
            </p:cNvPr>
            <p:cNvSpPr/>
            <p:nvPr/>
          </p:nvSpPr>
          <p:spPr>
            <a:xfrm>
              <a:off x="449265" y="8319628"/>
              <a:ext cx="495300" cy="495300"/>
            </a:xfrm>
            <a:prstGeom prst="ellipse">
              <a:avLst/>
            </a:prstGeom>
            <a:solidFill>
              <a:srgbClr val="7A00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a:solidFill>
                    <a:srgbClr val="D6DADC"/>
                  </a:solidFill>
                  <a:latin typeface="Univers Condensed" panose="020B0506020202050204" pitchFamily="34" charset="0"/>
                </a:rPr>
                <a:t>8</a:t>
              </a:r>
            </a:p>
          </p:txBody>
        </p:sp>
        <p:sp>
          <p:nvSpPr>
            <p:cNvPr id="12" name="Oval 11">
              <a:extLst>
                <a:ext uri="{FF2B5EF4-FFF2-40B4-BE49-F238E27FC236}">
                  <a16:creationId xmlns:a16="http://schemas.microsoft.com/office/drawing/2014/main" id="{7BBBED0F-ABBC-4752-947F-695B1B6E7EF5}"/>
                </a:ext>
              </a:extLst>
            </p:cNvPr>
            <p:cNvSpPr/>
            <p:nvPr/>
          </p:nvSpPr>
          <p:spPr>
            <a:xfrm>
              <a:off x="449265" y="5558913"/>
              <a:ext cx="495300" cy="495300"/>
            </a:xfrm>
            <a:prstGeom prst="ellipse">
              <a:avLst/>
            </a:prstGeom>
            <a:solidFill>
              <a:srgbClr val="7A00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a:solidFill>
                    <a:srgbClr val="D6DADC"/>
                  </a:solidFill>
                  <a:latin typeface="Univers Condensed" panose="020B0506020202050204" pitchFamily="34" charset="0"/>
                </a:rPr>
                <a:t>4</a:t>
              </a:r>
            </a:p>
          </p:txBody>
        </p:sp>
        <p:sp>
          <p:nvSpPr>
            <p:cNvPr id="13" name="TextBox 12">
              <a:extLst>
                <a:ext uri="{FF2B5EF4-FFF2-40B4-BE49-F238E27FC236}">
                  <a16:creationId xmlns:a16="http://schemas.microsoft.com/office/drawing/2014/main" id="{30EFEECB-8B5A-4FD9-9EEA-B64627C0068B}"/>
                </a:ext>
              </a:extLst>
            </p:cNvPr>
            <p:cNvSpPr txBox="1"/>
            <p:nvPr/>
          </p:nvSpPr>
          <p:spPr>
            <a:xfrm>
              <a:off x="1042957" y="3535058"/>
              <a:ext cx="1377300" cy="523220"/>
            </a:xfrm>
            <a:prstGeom prst="rect">
              <a:avLst/>
            </a:prstGeom>
            <a:noFill/>
          </p:spPr>
          <p:txBody>
            <a:bodyPr wrap="none" rtlCol="0">
              <a:spAutoFit/>
            </a:bodyPr>
            <a:lstStyle/>
            <a:p>
              <a:r>
                <a:rPr lang="en-CA" sz="2800" dirty="0">
                  <a:latin typeface="Univers Condensed Light" panose="020B0306020202040204" pitchFamily="34" charset="0"/>
                </a:rPr>
                <a:t>Research</a:t>
              </a:r>
            </a:p>
          </p:txBody>
        </p:sp>
        <p:sp>
          <p:nvSpPr>
            <p:cNvPr id="14" name="TextBox 13">
              <a:extLst>
                <a:ext uri="{FF2B5EF4-FFF2-40B4-BE49-F238E27FC236}">
                  <a16:creationId xmlns:a16="http://schemas.microsoft.com/office/drawing/2014/main" id="{048B412E-FFF4-45D4-98D7-DBA7D217B0F4}"/>
                </a:ext>
              </a:extLst>
            </p:cNvPr>
            <p:cNvSpPr txBox="1"/>
            <p:nvPr/>
          </p:nvSpPr>
          <p:spPr>
            <a:xfrm>
              <a:off x="1042957" y="4204114"/>
              <a:ext cx="2811988" cy="523220"/>
            </a:xfrm>
            <a:prstGeom prst="rect">
              <a:avLst/>
            </a:prstGeom>
            <a:noFill/>
          </p:spPr>
          <p:txBody>
            <a:bodyPr wrap="none" rtlCol="0">
              <a:spAutoFit/>
            </a:bodyPr>
            <a:lstStyle/>
            <a:p>
              <a:r>
                <a:rPr lang="en-CA" sz="2800" dirty="0">
                  <a:latin typeface="Univers Condensed Light" panose="020B0306020202040204" pitchFamily="34" charset="0"/>
                </a:rPr>
                <a:t>Invention Disclosure</a:t>
              </a:r>
            </a:p>
          </p:txBody>
        </p:sp>
        <p:sp>
          <p:nvSpPr>
            <p:cNvPr id="15" name="TextBox 14">
              <a:extLst>
                <a:ext uri="{FF2B5EF4-FFF2-40B4-BE49-F238E27FC236}">
                  <a16:creationId xmlns:a16="http://schemas.microsoft.com/office/drawing/2014/main" id="{5A569E2F-8C26-4263-84F7-E2C396584891}"/>
                </a:ext>
              </a:extLst>
            </p:cNvPr>
            <p:cNvSpPr txBox="1"/>
            <p:nvPr/>
          </p:nvSpPr>
          <p:spPr>
            <a:xfrm>
              <a:off x="1042957" y="4885870"/>
              <a:ext cx="1757212" cy="523220"/>
            </a:xfrm>
            <a:prstGeom prst="rect">
              <a:avLst/>
            </a:prstGeom>
            <a:noFill/>
          </p:spPr>
          <p:txBody>
            <a:bodyPr wrap="none" rtlCol="0">
              <a:spAutoFit/>
            </a:bodyPr>
            <a:lstStyle/>
            <a:p>
              <a:r>
                <a:rPr lang="en-CA" sz="2800" dirty="0">
                  <a:latin typeface="Univers Condensed Light" panose="020B0306020202040204" pitchFamily="34" charset="0"/>
                </a:rPr>
                <a:t>Assessment</a:t>
              </a:r>
            </a:p>
          </p:txBody>
        </p:sp>
        <p:sp>
          <p:nvSpPr>
            <p:cNvPr id="16" name="TextBox 15">
              <a:extLst>
                <a:ext uri="{FF2B5EF4-FFF2-40B4-BE49-F238E27FC236}">
                  <a16:creationId xmlns:a16="http://schemas.microsoft.com/office/drawing/2014/main" id="{DD7A1D37-1F30-4FA4-86A9-0790513ECA66}"/>
                </a:ext>
              </a:extLst>
            </p:cNvPr>
            <p:cNvSpPr txBox="1"/>
            <p:nvPr/>
          </p:nvSpPr>
          <p:spPr>
            <a:xfrm>
              <a:off x="1042957" y="5554926"/>
              <a:ext cx="4180953" cy="523220"/>
            </a:xfrm>
            <a:prstGeom prst="rect">
              <a:avLst/>
            </a:prstGeom>
            <a:noFill/>
          </p:spPr>
          <p:txBody>
            <a:bodyPr wrap="none" rtlCol="0">
              <a:spAutoFit/>
            </a:bodyPr>
            <a:lstStyle/>
            <a:p>
              <a:r>
                <a:rPr lang="en-CA" sz="2800" dirty="0">
                  <a:latin typeface="Univers Condensed Light" panose="020B0306020202040204" pitchFamily="34" charset="0"/>
                </a:rPr>
                <a:t>Intellectual Property Protection</a:t>
              </a:r>
            </a:p>
          </p:txBody>
        </p:sp>
        <p:sp>
          <p:nvSpPr>
            <p:cNvPr id="17" name="TextBox 16">
              <a:extLst>
                <a:ext uri="{FF2B5EF4-FFF2-40B4-BE49-F238E27FC236}">
                  <a16:creationId xmlns:a16="http://schemas.microsoft.com/office/drawing/2014/main" id="{1152D75A-9089-4E14-9F52-86C7A8810BD6}"/>
                </a:ext>
              </a:extLst>
            </p:cNvPr>
            <p:cNvSpPr txBox="1"/>
            <p:nvPr/>
          </p:nvSpPr>
          <p:spPr>
            <a:xfrm>
              <a:off x="1042957" y="6249382"/>
              <a:ext cx="1516762" cy="523220"/>
            </a:xfrm>
            <a:prstGeom prst="rect">
              <a:avLst/>
            </a:prstGeom>
            <a:noFill/>
          </p:spPr>
          <p:txBody>
            <a:bodyPr wrap="none" rtlCol="0">
              <a:spAutoFit/>
            </a:bodyPr>
            <a:lstStyle/>
            <a:p>
              <a:r>
                <a:rPr lang="en-CA" sz="2800" dirty="0">
                  <a:latin typeface="Univers Condensed Light" panose="020B0306020202040204" pitchFamily="34" charset="0"/>
                </a:rPr>
                <a:t>Marketing</a:t>
              </a:r>
            </a:p>
          </p:txBody>
        </p:sp>
        <p:sp>
          <p:nvSpPr>
            <p:cNvPr id="18" name="TextBox 17">
              <a:extLst>
                <a:ext uri="{FF2B5EF4-FFF2-40B4-BE49-F238E27FC236}">
                  <a16:creationId xmlns:a16="http://schemas.microsoft.com/office/drawing/2014/main" id="{175C7C36-1988-4335-AF43-01175FC8204C}"/>
                </a:ext>
              </a:extLst>
            </p:cNvPr>
            <p:cNvSpPr txBox="1"/>
            <p:nvPr/>
          </p:nvSpPr>
          <p:spPr>
            <a:xfrm>
              <a:off x="1042957" y="6931138"/>
              <a:ext cx="1398140" cy="523220"/>
            </a:xfrm>
            <a:prstGeom prst="rect">
              <a:avLst/>
            </a:prstGeom>
            <a:noFill/>
          </p:spPr>
          <p:txBody>
            <a:bodyPr wrap="none" rtlCol="0">
              <a:spAutoFit/>
            </a:bodyPr>
            <a:lstStyle/>
            <a:p>
              <a:r>
                <a:rPr lang="en-CA" sz="2800" dirty="0">
                  <a:latin typeface="Univers Condensed Light" panose="020B0306020202040204" pitchFamily="34" charset="0"/>
                </a:rPr>
                <a:t>Licensing</a:t>
              </a:r>
            </a:p>
          </p:txBody>
        </p:sp>
        <p:sp>
          <p:nvSpPr>
            <p:cNvPr id="19" name="TextBox 18">
              <a:extLst>
                <a:ext uri="{FF2B5EF4-FFF2-40B4-BE49-F238E27FC236}">
                  <a16:creationId xmlns:a16="http://schemas.microsoft.com/office/drawing/2014/main" id="{A045326E-D951-4F0B-A9CA-B124A8618278}"/>
                </a:ext>
              </a:extLst>
            </p:cNvPr>
            <p:cNvSpPr txBox="1"/>
            <p:nvPr/>
          </p:nvSpPr>
          <p:spPr>
            <a:xfrm>
              <a:off x="1042957" y="7638294"/>
              <a:ext cx="2573140" cy="523220"/>
            </a:xfrm>
            <a:prstGeom prst="rect">
              <a:avLst/>
            </a:prstGeom>
            <a:noFill/>
          </p:spPr>
          <p:txBody>
            <a:bodyPr wrap="none" rtlCol="0">
              <a:spAutoFit/>
            </a:bodyPr>
            <a:lstStyle/>
            <a:p>
              <a:r>
                <a:rPr lang="en-CA" sz="2800" dirty="0">
                  <a:latin typeface="Univers Condensed Light" panose="020B0306020202040204" pitchFamily="34" charset="0"/>
                </a:rPr>
                <a:t>Commercialization</a:t>
              </a:r>
            </a:p>
          </p:txBody>
        </p:sp>
        <p:sp>
          <p:nvSpPr>
            <p:cNvPr id="20" name="TextBox 19">
              <a:extLst>
                <a:ext uri="{FF2B5EF4-FFF2-40B4-BE49-F238E27FC236}">
                  <a16:creationId xmlns:a16="http://schemas.microsoft.com/office/drawing/2014/main" id="{5B22747B-4464-4816-B27B-D79F3859DE71}"/>
                </a:ext>
              </a:extLst>
            </p:cNvPr>
            <p:cNvSpPr txBox="1"/>
            <p:nvPr/>
          </p:nvSpPr>
          <p:spPr>
            <a:xfrm>
              <a:off x="1042957" y="8320050"/>
              <a:ext cx="1297150" cy="523220"/>
            </a:xfrm>
            <a:prstGeom prst="rect">
              <a:avLst/>
            </a:prstGeom>
            <a:noFill/>
          </p:spPr>
          <p:txBody>
            <a:bodyPr wrap="none" rtlCol="0">
              <a:spAutoFit/>
            </a:bodyPr>
            <a:lstStyle/>
            <a:p>
              <a:r>
                <a:rPr lang="en-CA" sz="2800" dirty="0">
                  <a:latin typeface="Univers Condensed Light" panose="020B0306020202040204" pitchFamily="34" charset="0"/>
                </a:rPr>
                <a:t>Revenue</a:t>
              </a:r>
            </a:p>
          </p:txBody>
        </p:sp>
      </p:grpSp>
      <p:cxnSp>
        <p:nvCxnSpPr>
          <p:cNvPr id="21" name="Straight Connector 20">
            <a:extLst>
              <a:ext uri="{FF2B5EF4-FFF2-40B4-BE49-F238E27FC236}">
                <a16:creationId xmlns:a16="http://schemas.microsoft.com/office/drawing/2014/main" id="{53ADC101-F631-4AF0-B3E0-A6CE913EE32B}"/>
              </a:ext>
            </a:extLst>
          </p:cNvPr>
          <p:cNvCxnSpPr>
            <a:cxnSpLocks/>
          </p:cNvCxnSpPr>
          <p:nvPr/>
        </p:nvCxnSpPr>
        <p:spPr>
          <a:xfrm>
            <a:off x="0" y="1015999"/>
            <a:ext cx="6607627" cy="0"/>
          </a:xfrm>
          <a:prstGeom prst="line">
            <a:avLst/>
          </a:prstGeom>
          <a:ln w="28575">
            <a:solidFill>
              <a:srgbClr val="5E6A71"/>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8A587E22-1155-44D4-A4DB-145FFA51E8B9}"/>
              </a:ext>
            </a:extLst>
          </p:cNvPr>
          <p:cNvSpPr txBox="1"/>
          <p:nvPr/>
        </p:nvSpPr>
        <p:spPr>
          <a:xfrm>
            <a:off x="5353538" y="144863"/>
            <a:ext cx="1303626" cy="871136"/>
          </a:xfrm>
          <a:prstGeom prst="rect">
            <a:avLst/>
          </a:prstGeom>
          <a:noFill/>
        </p:spPr>
        <p:txBody>
          <a:bodyPr wrap="none" rtlCol="0">
            <a:spAutoFit/>
          </a:bodyPr>
          <a:lstStyle/>
          <a:p>
            <a:pPr algn="r">
              <a:lnSpc>
                <a:spcPct val="80000"/>
              </a:lnSpc>
            </a:pPr>
            <a:r>
              <a:rPr lang="en-CA" sz="1050" cap="small" dirty="0"/>
              <a:t>table of contents</a:t>
            </a:r>
            <a:br>
              <a:rPr lang="en-CA" sz="1050" cap="small" dirty="0"/>
            </a:br>
            <a:r>
              <a:rPr lang="en-CA" sz="1050" cap="small" dirty="0"/>
              <a:t>introduction</a:t>
            </a:r>
            <a:br>
              <a:rPr lang="en-CA" sz="1050" cap="small" dirty="0"/>
            </a:br>
            <a:r>
              <a:rPr lang="en-CA" sz="1050" cap="small" dirty="0">
                <a:solidFill>
                  <a:srgbClr val="7A003C"/>
                </a:solidFill>
              </a:rPr>
              <a:t>technology transfer</a:t>
            </a:r>
            <a:br>
              <a:rPr lang="en-CA" sz="1050" cap="small" dirty="0">
                <a:solidFill>
                  <a:srgbClr val="7A003C"/>
                </a:solidFill>
              </a:rPr>
            </a:br>
            <a:r>
              <a:rPr lang="en-CA" sz="1050" cap="small" dirty="0"/>
              <a:t>intellectual property</a:t>
            </a:r>
          </a:p>
          <a:p>
            <a:pPr algn="r">
              <a:lnSpc>
                <a:spcPct val="80000"/>
              </a:lnSpc>
            </a:pPr>
            <a:r>
              <a:rPr lang="en-CA" sz="1050" cap="small" dirty="0"/>
              <a:t>commercialization</a:t>
            </a:r>
          </a:p>
          <a:p>
            <a:pPr algn="r">
              <a:lnSpc>
                <a:spcPct val="80000"/>
              </a:lnSpc>
            </a:pPr>
            <a:r>
              <a:rPr lang="en-CA" sz="1050" cap="small" dirty="0"/>
              <a:t>resources</a:t>
            </a:r>
          </a:p>
        </p:txBody>
      </p:sp>
      <p:sp>
        <p:nvSpPr>
          <p:cNvPr id="23" name="Rectangle 22">
            <a:extLst>
              <a:ext uri="{FF2B5EF4-FFF2-40B4-BE49-F238E27FC236}">
                <a16:creationId xmlns:a16="http://schemas.microsoft.com/office/drawing/2014/main" id="{542B2642-D413-4105-92F5-3FF565279A51}"/>
              </a:ext>
            </a:extLst>
          </p:cNvPr>
          <p:cNvSpPr/>
          <p:nvPr/>
        </p:nvSpPr>
        <p:spPr>
          <a:xfrm>
            <a:off x="200836" y="669180"/>
            <a:ext cx="1662186" cy="369332"/>
          </a:xfrm>
          <a:prstGeom prst="rect">
            <a:avLst/>
          </a:prstGeom>
        </p:spPr>
        <p:txBody>
          <a:bodyPr wrap="none">
            <a:spAutoFit/>
          </a:bodyPr>
          <a:lstStyle/>
          <a:p>
            <a:r>
              <a:rPr lang="en-CA" cap="small" dirty="0"/>
              <a:t>inventor’s guide</a:t>
            </a:r>
            <a:endParaRPr lang="en-CA" dirty="0"/>
          </a:p>
        </p:txBody>
      </p:sp>
      <p:sp>
        <p:nvSpPr>
          <p:cNvPr id="24" name="Rectangle 23">
            <a:extLst>
              <a:ext uri="{FF2B5EF4-FFF2-40B4-BE49-F238E27FC236}">
                <a16:creationId xmlns:a16="http://schemas.microsoft.com/office/drawing/2014/main" id="{B16D095C-CC3E-4B57-99DC-B4AB6B9542DA}"/>
              </a:ext>
            </a:extLst>
          </p:cNvPr>
          <p:cNvSpPr/>
          <p:nvPr/>
        </p:nvSpPr>
        <p:spPr>
          <a:xfrm>
            <a:off x="-1" y="1236529"/>
            <a:ext cx="4180953" cy="66760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Rectangle 24">
            <a:extLst>
              <a:ext uri="{FF2B5EF4-FFF2-40B4-BE49-F238E27FC236}">
                <a16:creationId xmlns:a16="http://schemas.microsoft.com/office/drawing/2014/main" id="{9AF34F72-5191-43EF-875B-E63C67B1C3C0}"/>
              </a:ext>
            </a:extLst>
          </p:cNvPr>
          <p:cNvSpPr/>
          <p:nvPr/>
        </p:nvSpPr>
        <p:spPr>
          <a:xfrm>
            <a:off x="155401" y="1310173"/>
            <a:ext cx="4486047" cy="525080"/>
          </a:xfrm>
          <a:prstGeom prst="rect">
            <a:avLst/>
          </a:prstGeom>
        </p:spPr>
        <p:txBody>
          <a:bodyPr wrap="square">
            <a:spAutoFit/>
          </a:bodyPr>
          <a:lstStyle/>
          <a:p>
            <a:pPr>
              <a:lnSpc>
                <a:spcPct val="107000"/>
              </a:lnSpc>
              <a:spcAft>
                <a:spcPts val="800"/>
              </a:spcAft>
            </a:pPr>
            <a:r>
              <a:rPr lang="en-CA" sz="2800"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Technology Transfer Process</a:t>
            </a:r>
          </a:p>
        </p:txBody>
      </p:sp>
      <p:sp>
        <p:nvSpPr>
          <p:cNvPr id="2" name="TextBox 1">
            <a:extLst>
              <a:ext uri="{FF2B5EF4-FFF2-40B4-BE49-F238E27FC236}">
                <a16:creationId xmlns:a16="http://schemas.microsoft.com/office/drawing/2014/main" id="{E0F6F43A-61B2-481A-99AA-79EB7860AA1B}"/>
              </a:ext>
            </a:extLst>
          </p:cNvPr>
          <p:cNvSpPr txBox="1"/>
          <p:nvPr/>
        </p:nvSpPr>
        <p:spPr>
          <a:xfrm>
            <a:off x="125186" y="2030131"/>
            <a:ext cx="6607627" cy="923330"/>
          </a:xfrm>
          <a:prstGeom prst="rect">
            <a:avLst/>
          </a:prstGeom>
          <a:noFill/>
        </p:spPr>
        <p:txBody>
          <a:bodyPr wrap="square" rtlCol="0">
            <a:spAutoFit/>
          </a:bodyPr>
          <a:lstStyle/>
          <a:p>
            <a:r>
              <a:rPr lang="en-CA" dirty="0">
                <a:latin typeface="Univers Condensed Light" panose="020B0306020202040204" pitchFamily="34" charset="0"/>
              </a:rPr>
              <a:t>The technology transfer process is a continuous cycle in which research drives innovation and the creation of licensed products and services in the marketplace, which in turn help fund future research and innovation.</a:t>
            </a:r>
          </a:p>
        </p:txBody>
      </p:sp>
      <p:sp>
        <p:nvSpPr>
          <p:cNvPr id="3" name="Slide Number Placeholder 2">
            <a:extLst>
              <a:ext uri="{FF2B5EF4-FFF2-40B4-BE49-F238E27FC236}">
                <a16:creationId xmlns:a16="http://schemas.microsoft.com/office/drawing/2014/main" id="{5CE2AE70-069E-4FA0-A5AF-004A050398BC}"/>
              </a:ext>
            </a:extLst>
          </p:cNvPr>
          <p:cNvSpPr>
            <a:spLocks noGrp="1"/>
          </p:cNvSpPr>
          <p:nvPr>
            <p:ph type="sldNum" sz="quarter" idx="12"/>
          </p:nvPr>
        </p:nvSpPr>
        <p:spPr/>
        <p:txBody>
          <a:bodyPr/>
          <a:lstStyle/>
          <a:p>
            <a:fld id="{8D4A9480-5170-4CA3-9C5E-9EB35A6FF05B}" type="slidenum">
              <a:rPr lang="en-CA" smtClean="0"/>
              <a:t>8</a:t>
            </a:fld>
            <a:endParaRPr lang="en-CA"/>
          </a:p>
        </p:txBody>
      </p:sp>
    </p:spTree>
    <p:extLst>
      <p:ext uri="{BB962C8B-B14F-4D97-AF65-F5344CB8AC3E}">
        <p14:creationId xmlns:p14="http://schemas.microsoft.com/office/powerpoint/2010/main" val="2366154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E0EFC423-88B3-48F7-BA5E-C882E6A6A83B}"/>
              </a:ext>
            </a:extLst>
          </p:cNvPr>
          <p:cNvCxnSpPr>
            <a:cxnSpLocks/>
          </p:cNvCxnSpPr>
          <p:nvPr/>
        </p:nvCxnSpPr>
        <p:spPr>
          <a:xfrm>
            <a:off x="0" y="1015999"/>
            <a:ext cx="6607627" cy="0"/>
          </a:xfrm>
          <a:prstGeom prst="line">
            <a:avLst/>
          </a:prstGeom>
          <a:ln w="28575">
            <a:solidFill>
              <a:srgbClr val="5E6A7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C6A4872F-9884-4C88-BF3A-BC74D4A944E7}"/>
              </a:ext>
            </a:extLst>
          </p:cNvPr>
          <p:cNvSpPr txBox="1"/>
          <p:nvPr/>
        </p:nvSpPr>
        <p:spPr>
          <a:xfrm>
            <a:off x="5353538" y="144863"/>
            <a:ext cx="1303626" cy="871136"/>
          </a:xfrm>
          <a:prstGeom prst="rect">
            <a:avLst/>
          </a:prstGeom>
          <a:noFill/>
        </p:spPr>
        <p:txBody>
          <a:bodyPr wrap="none" rtlCol="0">
            <a:spAutoFit/>
          </a:bodyPr>
          <a:lstStyle/>
          <a:p>
            <a:pPr algn="r">
              <a:lnSpc>
                <a:spcPct val="80000"/>
              </a:lnSpc>
            </a:pPr>
            <a:r>
              <a:rPr lang="en-CA" sz="1050" cap="small" dirty="0"/>
              <a:t>table of contents</a:t>
            </a:r>
            <a:br>
              <a:rPr lang="en-CA" sz="1050" cap="small" dirty="0"/>
            </a:br>
            <a:r>
              <a:rPr lang="en-CA" sz="1050" cap="small" dirty="0"/>
              <a:t>introduction</a:t>
            </a:r>
            <a:br>
              <a:rPr lang="en-CA" sz="1050" cap="small" dirty="0"/>
            </a:br>
            <a:r>
              <a:rPr lang="en-CA" sz="1050" cap="small" dirty="0">
                <a:solidFill>
                  <a:srgbClr val="7A003C"/>
                </a:solidFill>
              </a:rPr>
              <a:t>technology transfer</a:t>
            </a:r>
            <a:br>
              <a:rPr lang="en-CA" sz="1050" cap="small" dirty="0">
                <a:solidFill>
                  <a:srgbClr val="7A003C"/>
                </a:solidFill>
              </a:rPr>
            </a:br>
            <a:r>
              <a:rPr lang="en-CA" sz="1050" cap="small" dirty="0"/>
              <a:t>intellectual property</a:t>
            </a:r>
          </a:p>
          <a:p>
            <a:pPr algn="r">
              <a:lnSpc>
                <a:spcPct val="80000"/>
              </a:lnSpc>
            </a:pPr>
            <a:r>
              <a:rPr lang="en-CA" sz="1050" cap="small" dirty="0"/>
              <a:t>commercialization</a:t>
            </a:r>
          </a:p>
          <a:p>
            <a:pPr algn="r">
              <a:lnSpc>
                <a:spcPct val="80000"/>
              </a:lnSpc>
            </a:pPr>
            <a:r>
              <a:rPr lang="en-CA" sz="1050" cap="small" dirty="0"/>
              <a:t>resources</a:t>
            </a:r>
          </a:p>
        </p:txBody>
      </p:sp>
      <p:sp>
        <p:nvSpPr>
          <p:cNvPr id="6" name="Rectangle 5">
            <a:extLst>
              <a:ext uri="{FF2B5EF4-FFF2-40B4-BE49-F238E27FC236}">
                <a16:creationId xmlns:a16="http://schemas.microsoft.com/office/drawing/2014/main" id="{4B979F11-FEAC-4886-8BB2-087C87C95A50}"/>
              </a:ext>
            </a:extLst>
          </p:cNvPr>
          <p:cNvSpPr/>
          <p:nvPr/>
        </p:nvSpPr>
        <p:spPr>
          <a:xfrm>
            <a:off x="200836" y="669180"/>
            <a:ext cx="1662186" cy="369332"/>
          </a:xfrm>
          <a:prstGeom prst="rect">
            <a:avLst/>
          </a:prstGeom>
        </p:spPr>
        <p:txBody>
          <a:bodyPr wrap="none">
            <a:spAutoFit/>
          </a:bodyPr>
          <a:lstStyle/>
          <a:p>
            <a:r>
              <a:rPr lang="en-CA" cap="small" dirty="0"/>
              <a:t>inventor’s guide</a:t>
            </a:r>
            <a:endParaRPr lang="en-CA" dirty="0"/>
          </a:p>
        </p:txBody>
      </p:sp>
      <p:sp>
        <p:nvSpPr>
          <p:cNvPr id="7" name="Rectangle 6">
            <a:extLst>
              <a:ext uri="{FF2B5EF4-FFF2-40B4-BE49-F238E27FC236}">
                <a16:creationId xmlns:a16="http://schemas.microsoft.com/office/drawing/2014/main" id="{A8036ECB-33DA-4310-96E7-54DA5A24D8BB}"/>
              </a:ext>
            </a:extLst>
          </p:cNvPr>
          <p:cNvSpPr/>
          <p:nvPr/>
        </p:nvSpPr>
        <p:spPr>
          <a:xfrm>
            <a:off x="1236770" y="2082283"/>
            <a:ext cx="5036708" cy="7140416"/>
          </a:xfrm>
          <a:prstGeom prst="rect">
            <a:avLst/>
          </a:prstGeom>
        </p:spPr>
        <p:txBody>
          <a:bodyPr wrap="square">
            <a:spAutoFit/>
          </a:bodyPr>
          <a:lstStyle/>
          <a:p>
            <a:pPr lvl="0"/>
            <a:r>
              <a:rPr lang="en-CA" sz="2000" b="1" dirty="0">
                <a:latin typeface="Univers Condensed Light" panose="020B0306020202040204" pitchFamily="34" charset="0"/>
              </a:rPr>
              <a:t>Research</a:t>
            </a:r>
            <a:br>
              <a:rPr lang="en-CA" sz="1400" dirty="0">
                <a:latin typeface="Univers Condensed Light" panose="020B0306020202040204" pitchFamily="34" charset="0"/>
              </a:rPr>
            </a:br>
            <a:r>
              <a:rPr lang="en-CA" sz="1400" dirty="0">
                <a:latin typeface="Univers Condensed Light" panose="020B0306020202040204" pitchFamily="34" charset="0"/>
              </a:rPr>
              <a:t>Observations and experiments during research activities often lead to discoveries and inventions or the development of software and other copyrighted works.  An invention is any useful process, machine, composition of matter, or any new or useful improvement of the same.</a:t>
            </a:r>
            <a:br>
              <a:rPr lang="en-CA" sz="1400" dirty="0">
                <a:latin typeface="Univers Condensed Light" panose="020B0306020202040204" pitchFamily="34" charset="0"/>
              </a:rPr>
            </a:br>
            <a:br>
              <a:rPr lang="en-CA" sz="1400" dirty="0">
                <a:latin typeface="Univers Condensed Light" panose="020B0306020202040204" pitchFamily="34" charset="0"/>
              </a:rPr>
            </a:br>
            <a:br>
              <a:rPr lang="en-CA" sz="1400" dirty="0">
                <a:latin typeface="Univers Condensed Light" panose="020B0306020202040204" pitchFamily="34" charset="0"/>
              </a:rPr>
            </a:br>
            <a:r>
              <a:rPr lang="en-CA" sz="2000" b="1" dirty="0">
                <a:latin typeface="Univers Condensed Light" panose="020B0306020202040204" pitchFamily="34" charset="0"/>
              </a:rPr>
              <a:t>Invention Disclosure </a:t>
            </a:r>
            <a:br>
              <a:rPr lang="en-CA" sz="1400" dirty="0">
                <a:latin typeface="Univers Condensed Light" panose="020B0306020202040204" pitchFamily="34" charset="0"/>
              </a:rPr>
            </a:br>
            <a:r>
              <a:rPr lang="en-CA" sz="1400" dirty="0">
                <a:latin typeface="Univers Condensed Light" panose="020B0306020202040204" pitchFamily="34" charset="0"/>
              </a:rPr>
              <a:t>The written notice of invention to MILO begins the formal technology transfer process.  An invention disclosure remains a confidential document and should fully describe your invention, including the critical solution it provides and advantages and benefits over certain technologies. It should also include information on co-inventors, sponsors of the work and other important details.  Invention disclosures can be submitted to the </a:t>
            </a:r>
            <a:r>
              <a:rPr lang="en-CA" sz="1400" u="sng" dirty="0">
                <a:latin typeface="Univers Condensed Light" panose="020B0306020202040204" pitchFamily="34" charset="0"/>
                <a:hlinkClick r:id="rId2" action="ppaction://hlinksldjump"/>
              </a:rPr>
              <a:t>business</a:t>
            </a:r>
            <a:r>
              <a:rPr lang="en-CA" sz="1400" u="sng" dirty="0">
                <a:latin typeface="Univers Condensed Light" panose="020B0306020202040204" pitchFamily="34" charset="0"/>
              </a:rPr>
              <a:t> development</a:t>
            </a:r>
            <a:r>
              <a:rPr lang="en-CA" sz="1400" dirty="0">
                <a:latin typeface="Univers Condensed Light" panose="020B0306020202040204" pitchFamily="34" charset="0"/>
              </a:rPr>
              <a:t> team at MILO. Forms are found </a:t>
            </a:r>
            <a:r>
              <a:rPr lang="en-CA" sz="1400" u="sng" dirty="0">
                <a:latin typeface="Univers Condensed Light" panose="020B0306020202040204" pitchFamily="34" charset="0"/>
                <a:hlinkClick r:id="rId3"/>
              </a:rPr>
              <a:t>here</a:t>
            </a:r>
            <a:r>
              <a:rPr lang="en-CA" sz="1400" dirty="0">
                <a:latin typeface="Univers Condensed Light" panose="020B0306020202040204" pitchFamily="34" charset="0"/>
              </a:rPr>
              <a:t>. </a:t>
            </a:r>
            <a:br>
              <a:rPr lang="en-CA" sz="1400" dirty="0">
                <a:latin typeface="Univers Condensed Light" panose="020B0306020202040204" pitchFamily="34" charset="0"/>
              </a:rPr>
            </a:br>
            <a:br>
              <a:rPr lang="en-CA" sz="1400" dirty="0">
                <a:latin typeface="Univers Condensed Light" panose="020B0306020202040204" pitchFamily="34" charset="0"/>
              </a:rPr>
            </a:br>
            <a:br>
              <a:rPr lang="en-CA" sz="1400" dirty="0">
                <a:latin typeface="Univers Condensed Light" panose="020B0306020202040204" pitchFamily="34" charset="0"/>
              </a:rPr>
            </a:br>
            <a:r>
              <a:rPr lang="en-CA" sz="2000" b="1" dirty="0">
                <a:latin typeface="Univers Condensed Light" panose="020B0306020202040204" pitchFamily="34" charset="0"/>
              </a:rPr>
              <a:t>Assessment </a:t>
            </a:r>
            <a:br>
              <a:rPr lang="en-CA" sz="1400" dirty="0">
                <a:latin typeface="Univers Condensed Light" panose="020B0306020202040204" pitchFamily="34" charset="0"/>
              </a:rPr>
            </a:br>
            <a:r>
              <a:rPr lang="en-CA" sz="1400" dirty="0">
                <a:latin typeface="Univers Condensed Light" panose="020B0306020202040204" pitchFamily="34" charset="0"/>
              </a:rPr>
              <a:t>The period in which the invention is reviewed may include patentability, market, and commercialization assessments.  This evaluation process will guide strategy on whether to focus on licensing to an existing company or create a new business start-up.</a:t>
            </a:r>
            <a:r>
              <a:rPr lang="en-CA" sz="1400" i="1" dirty="0">
                <a:latin typeface="Univers Condensed Light" panose="020B0306020202040204" pitchFamily="34" charset="0"/>
              </a:rPr>
              <a:t> </a:t>
            </a:r>
            <a:br>
              <a:rPr lang="en-CA" sz="1400" i="1" dirty="0">
                <a:latin typeface="Univers Condensed Light" panose="020B0306020202040204" pitchFamily="34" charset="0"/>
              </a:rPr>
            </a:br>
            <a:br>
              <a:rPr lang="en-CA" sz="1400" i="1" dirty="0">
                <a:latin typeface="Univers Condensed Light" panose="020B0306020202040204" pitchFamily="34" charset="0"/>
              </a:rPr>
            </a:br>
            <a:br>
              <a:rPr lang="en-CA" sz="1400" i="1" dirty="0">
                <a:latin typeface="Univers Condensed Light" panose="020B0306020202040204" pitchFamily="34" charset="0"/>
              </a:rPr>
            </a:br>
            <a:r>
              <a:rPr lang="en-CA" sz="2000" b="1" dirty="0">
                <a:latin typeface="Univers Condensed Light" panose="020B0306020202040204" pitchFamily="34" charset="0"/>
              </a:rPr>
              <a:t>IP Protection</a:t>
            </a:r>
            <a:br>
              <a:rPr lang="en-CA" sz="1400" i="1" dirty="0">
                <a:latin typeface="Univers Condensed Light" panose="020B0306020202040204" pitchFamily="34" charset="0"/>
              </a:rPr>
            </a:br>
            <a:r>
              <a:rPr lang="en-CA" sz="1400" dirty="0">
                <a:latin typeface="Univers Condensed Light" panose="020B0306020202040204" pitchFamily="34" charset="0"/>
              </a:rPr>
              <a:t>Patent protection begins with the filing of a patent application.  Once filed, it requires several years and tens of thousands of dollars to obtain an issued patent.  Other common forms of IP protection include copyright and trademark.  Unique biological materials and software can often be successfully licensed without formal IP protection.</a:t>
            </a:r>
            <a:br>
              <a:rPr lang="en-CA" sz="1400" dirty="0">
                <a:latin typeface="Univers Condensed Light" panose="020B0306020202040204" pitchFamily="34" charset="0"/>
              </a:rPr>
            </a:br>
            <a:endParaRPr lang="en-CA" sz="1400" dirty="0">
              <a:latin typeface="Univers Condensed Light" panose="020B0306020202040204" pitchFamily="34" charset="0"/>
            </a:endParaRPr>
          </a:p>
        </p:txBody>
      </p:sp>
      <p:cxnSp>
        <p:nvCxnSpPr>
          <p:cNvPr id="13" name="Straight Connector 12">
            <a:extLst>
              <a:ext uri="{FF2B5EF4-FFF2-40B4-BE49-F238E27FC236}">
                <a16:creationId xmlns:a16="http://schemas.microsoft.com/office/drawing/2014/main" id="{7B10B7CD-A62F-4A8E-AF97-DFD6A683F6BA}"/>
              </a:ext>
            </a:extLst>
          </p:cNvPr>
          <p:cNvCxnSpPr>
            <a:cxnSpLocks/>
          </p:cNvCxnSpPr>
          <p:nvPr/>
        </p:nvCxnSpPr>
        <p:spPr>
          <a:xfrm>
            <a:off x="730987" y="1777378"/>
            <a:ext cx="0" cy="7366622"/>
          </a:xfrm>
          <a:prstGeom prst="line">
            <a:avLst/>
          </a:prstGeom>
          <a:ln w="57150">
            <a:solidFill>
              <a:srgbClr val="FDAF31"/>
            </a:solidFill>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981E82B7-6D3F-499E-A5F4-04C03FBDF2DA}"/>
              </a:ext>
            </a:extLst>
          </p:cNvPr>
          <p:cNvSpPr/>
          <p:nvPr/>
        </p:nvSpPr>
        <p:spPr>
          <a:xfrm>
            <a:off x="478626" y="2083640"/>
            <a:ext cx="495300" cy="495300"/>
          </a:xfrm>
          <a:prstGeom prst="ellipse">
            <a:avLst/>
          </a:prstGeom>
          <a:solidFill>
            <a:srgbClr val="7A00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a:solidFill>
                  <a:srgbClr val="D6DADC"/>
                </a:solidFill>
                <a:latin typeface="Univers Condensed" panose="020B0506020202050204" pitchFamily="34" charset="0"/>
              </a:rPr>
              <a:t>1</a:t>
            </a:r>
          </a:p>
        </p:txBody>
      </p:sp>
      <p:sp>
        <p:nvSpPr>
          <p:cNvPr id="9" name="Oval 8">
            <a:extLst>
              <a:ext uri="{FF2B5EF4-FFF2-40B4-BE49-F238E27FC236}">
                <a16:creationId xmlns:a16="http://schemas.microsoft.com/office/drawing/2014/main" id="{F07A9F32-4235-4885-B4DA-837F0FBF108E}"/>
              </a:ext>
            </a:extLst>
          </p:cNvPr>
          <p:cNvSpPr/>
          <p:nvPr/>
        </p:nvSpPr>
        <p:spPr>
          <a:xfrm>
            <a:off x="478626" y="5879941"/>
            <a:ext cx="495300" cy="495300"/>
          </a:xfrm>
          <a:prstGeom prst="ellipse">
            <a:avLst/>
          </a:prstGeom>
          <a:solidFill>
            <a:srgbClr val="7A00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a:solidFill>
                  <a:srgbClr val="D6DADC"/>
                </a:solidFill>
                <a:latin typeface="Univers Condensed" panose="020B0506020202050204" pitchFamily="34" charset="0"/>
              </a:rPr>
              <a:t>3</a:t>
            </a:r>
          </a:p>
        </p:txBody>
      </p:sp>
      <p:sp>
        <p:nvSpPr>
          <p:cNvPr id="10" name="Oval 9">
            <a:extLst>
              <a:ext uri="{FF2B5EF4-FFF2-40B4-BE49-F238E27FC236}">
                <a16:creationId xmlns:a16="http://schemas.microsoft.com/office/drawing/2014/main" id="{995826F7-76FC-491C-9637-20DD1B0CBDE8}"/>
              </a:ext>
            </a:extLst>
          </p:cNvPr>
          <p:cNvSpPr/>
          <p:nvPr/>
        </p:nvSpPr>
        <p:spPr>
          <a:xfrm>
            <a:off x="478626" y="3661928"/>
            <a:ext cx="495300" cy="495300"/>
          </a:xfrm>
          <a:prstGeom prst="ellipse">
            <a:avLst/>
          </a:prstGeom>
          <a:solidFill>
            <a:srgbClr val="7A00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a:solidFill>
                  <a:srgbClr val="D6DADC"/>
                </a:solidFill>
                <a:latin typeface="Univers Condensed" panose="020B0506020202050204" pitchFamily="34" charset="0"/>
              </a:rPr>
              <a:t>2</a:t>
            </a:r>
          </a:p>
        </p:txBody>
      </p:sp>
      <p:sp>
        <p:nvSpPr>
          <p:cNvPr id="11" name="Oval 10">
            <a:extLst>
              <a:ext uri="{FF2B5EF4-FFF2-40B4-BE49-F238E27FC236}">
                <a16:creationId xmlns:a16="http://schemas.microsoft.com/office/drawing/2014/main" id="{28A297CE-63C5-4E9B-9FDA-6B217B6497E9}"/>
              </a:ext>
            </a:extLst>
          </p:cNvPr>
          <p:cNvSpPr/>
          <p:nvPr/>
        </p:nvSpPr>
        <p:spPr>
          <a:xfrm>
            <a:off x="478626" y="7463553"/>
            <a:ext cx="495300" cy="495300"/>
          </a:xfrm>
          <a:prstGeom prst="ellipse">
            <a:avLst/>
          </a:prstGeom>
          <a:solidFill>
            <a:srgbClr val="7A00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a:solidFill>
                  <a:srgbClr val="D6DADC"/>
                </a:solidFill>
                <a:latin typeface="Univers Condensed" panose="020B0506020202050204" pitchFamily="34" charset="0"/>
              </a:rPr>
              <a:t>4</a:t>
            </a:r>
          </a:p>
        </p:txBody>
      </p:sp>
      <p:sp>
        <p:nvSpPr>
          <p:cNvPr id="22" name="Rectangle 21">
            <a:extLst>
              <a:ext uri="{FF2B5EF4-FFF2-40B4-BE49-F238E27FC236}">
                <a16:creationId xmlns:a16="http://schemas.microsoft.com/office/drawing/2014/main" id="{BE984146-5764-4D81-8BDB-415EA604D7FC}"/>
              </a:ext>
            </a:extLst>
          </p:cNvPr>
          <p:cNvSpPr/>
          <p:nvPr/>
        </p:nvSpPr>
        <p:spPr>
          <a:xfrm>
            <a:off x="-1" y="1236529"/>
            <a:ext cx="4180953" cy="66760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Rectangle 22">
            <a:extLst>
              <a:ext uri="{FF2B5EF4-FFF2-40B4-BE49-F238E27FC236}">
                <a16:creationId xmlns:a16="http://schemas.microsoft.com/office/drawing/2014/main" id="{D38412AC-3C91-4108-93DB-09F0D7F3AFFC}"/>
              </a:ext>
            </a:extLst>
          </p:cNvPr>
          <p:cNvSpPr/>
          <p:nvPr/>
        </p:nvSpPr>
        <p:spPr>
          <a:xfrm>
            <a:off x="155401" y="1310173"/>
            <a:ext cx="4486047" cy="525080"/>
          </a:xfrm>
          <a:prstGeom prst="rect">
            <a:avLst/>
          </a:prstGeom>
        </p:spPr>
        <p:txBody>
          <a:bodyPr wrap="square">
            <a:spAutoFit/>
          </a:bodyPr>
          <a:lstStyle/>
          <a:p>
            <a:pPr>
              <a:lnSpc>
                <a:spcPct val="107000"/>
              </a:lnSpc>
              <a:spcAft>
                <a:spcPts val="800"/>
              </a:spcAft>
            </a:pPr>
            <a:r>
              <a:rPr lang="en-CA" sz="2800" b="1" dirty="0">
                <a:solidFill>
                  <a:srgbClr val="7A003C"/>
                </a:solidFill>
                <a:latin typeface="Univers Condensed Light" panose="020B0306020202040204" pitchFamily="34" charset="0"/>
                <a:ea typeface="Calibri" panose="020F0502020204030204" pitchFamily="34" charset="0"/>
                <a:cs typeface="Calibri" panose="020F0502020204030204" pitchFamily="34" charset="0"/>
              </a:rPr>
              <a:t>Technology Transfer Process</a:t>
            </a:r>
          </a:p>
        </p:txBody>
      </p:sp>
      <p:sp>
        <p:nvSpPr>
          <p:cNvPr id="2" name="Slide Number Placeholder 1">
            <a:extLst>
              <a:ext uri="{FF2B5EF4-FFF2-40B4-BE49-F238E27FC236}">
                <a16:creationId xmlns:a16="http://schemas.microsoft.com/office/drawing/2014/main" id="{ECB0A55D-55A5-4645-BCAA-7BDFF9CF9BBF}"/>
              </a:ext>
            </a:extLst>
          </p:cNvPr>
          <p:cNvSpPr>
            <a:spLocks noGrp="1"/>
          </p:cNvSpPr>
          <p:nvPr>
            <p:ph type="sldNum" sz="quarter" idx="12"/>
          </p:nvPr>
        </p:nvSpPr>
        <p:spPr/>
        <p:txBody>
          <a:bodyPr/>
          <a:lstStyle/>
          <a:p>
            <a:fld id="{8D4A9480-5170-4CA3-9C5E-9EB35A6FF05B}" type="slidenum">
              <a:rPr lang="en-CA" smtClean="0"/>
              <a:t>9</a:t>
            </a:fld>
            <a:endParaRPr lang="en-CA"/>
          </a:p>
        </p:txBody>
      </p:sp>
    </p:spTree>
    <p:extLst>
      <p:ext uri="{BB962C8B-B14F-4D97-AF65-F5344CB8AC3E}">
        <p14:creationId xmlns:p14="http://schemas.microsoft.com/office/powerpoint/2010/main" val="668194879"/>
      </p:ext>
    </p:extLst>
  </p:cSld>
  <p:clrMapOvr>
    <a:masterClrMapping/>
  </p:clrMapOvr>
</p:sld>
</file>

<file path=ppt/theme/theme1.xml><?xml version="1.0" encoding="utf-8"?>
<a:theme xmlns:a="http://schemas.openxmlformats.org/drawingml/2006/main" name="Office Theme">
  <a:themeElements>
    <a:clrScheme name="Custom 30">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00"/>
      </a:hlink>
      <a:folHlink>
        <a:srgbClr val="7F7F7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744</TotalTime>
  <Words>926</Words>
  <Application>Microsoft Office PowerPoint</Application>
  <PresentationFormat>Letter Paper (8.5x11 in)</PresentationFormat>
  <Paragraphs>405</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Calibri Light</vt:lpstr>
      <vt:lpstr>Symbol</vt:lpstr>
      <vt:lpstr>Univers Condensed</vt:lpstr>
      <vt:lpstr>Univers Condensed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Posca, Alyssa</dc:creator>
  <cp:lastModifiedBy>Posca, Alyssa</cp:lastModifiedBy>
  <cp:revision>53</cp:revision>
  <dcterms:created xsi:type="dcterms:W3CDTF">2019-03-12T19:18:14Z</dcterms:created>
  <dcterms:modified xsi:type="dcterms:W3CDTF">2019-03-15T17:52:45Z</dcterms:modified>
</cp:coreProperties>
</file>