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2" r:id="rId2"/>
    <p:sldId id="274" r:id="rId3"/>
    <p:sldId id="266" r:id="rId4"/>
    <p:sldId id="267" r:id="rId5"/>
    <p:sldId id="270" r:id="rId6"/>
    <p:sldId id="271" r:id="rId7"/>
    <p:sldId id="272" r:id="rId8"/>
    <p:sldId id="275" r:id="rId9"/>
    <p:sldId id="27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1E99B-C5DE-49DB-A3A1-19D1EB26052A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0CA11-9A54-4975-A99A-7E29A1C373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786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50CA11-9A54-4975-A99A-7E29A1C3734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382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917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00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47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36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475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653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6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411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19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171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62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E4277-B6AE-4D64-A1BD-4396157DA0C5}" type="datetimeFigureOut">
              <a:rPr lang="en-US" smtClean="0"/>
              <a:pPr/>
              <a:t>3/24/2015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1882D7-84AC-4E62-8C4F-4DB2D71AA31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808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xantum.com/AxCrypt/" TargetMode="External"/><Relationship Id="rId2" Type="http://schemas.openxmlformats.org/officeDocument/2006/relationships/hyperlink" Target="https://www.aescrypt.com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xantum.com/AxCrypt/Tips.html" TargetMode="External"/><Relationship Id="rId2" Type="http://schemas.openxmlformats.org/officeDocument/2006/relationships/hyperlink" Target="https://www.aescrypt.com/documentation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ffice.microsoft.com/en-ca/word-help/protect-your-document-workbook-or-presentation-with-passwords-permission-and-other-restrictions-HA010354324.aspx" TargetMode="External"/><Relationship Id="rId5" Type="http://schemas.openxmlformats.org/officeDocument/2006/relationships/hyperlink" Target="http://office.microsoft.com/en-ca/help/password-protect-documents-workbooks-and-presentations-HA010148333.aspx" TargetMode="External"/><Relationship Id="rId4" Type="http://schemas.openxmlformats.org/officeDocument/2006/relationships/hyperlink" Target="http://www.axantum.com/AxCrypt/etc/AxCrypt-Manual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cmaster.ca/uts/support/email/email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nivmail.cis.mcmaster.ca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ropbox.com/help/243/en" TargetMode="External"/><Relationship Id="rId2" Type="http://schemas.openxmlformats.org/officeDocument/2006/relationships/hyperlink" Target="https://www.dropbox.com/help/category/Basi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filelocker.com/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7337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Data Encryption</a:t>
            </a:r>
            <a:endParaRPr lang="en-US" dirty="0"/>
          </a:p>
        </p:txBody>
      </p:sp>
      <p:pic>
        <p:nvPicPr>
          <p:cNvPr id="5" name="Picture 4" descr="http://www.mcmaster.ca/opr/html/opr/mcmaster_brand/visual_identity/download/full_colou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88855" y="1295400"/>
            <a:ext cx="290252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838200"/>
          </a:xfrm>
        </p:spPr>
        <p:txBody>
          <a:bodyPr/>
          <a:lstStyle/>
          <a:p>
            <a:r>
              <a:rPr lang="en-US" dirty="0" smtClean="0"/>
              <a:t>Data In Transit / Data At Rest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666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to:</a:t>
            </a:r>
          </a:p>
          <a:p>
            <a:pPr lvl="1"/>
            <a:r>
              <a:rPr lang="en-US" dirty="0" smtClean="0"/>
              <a:t>encrypt </a:t>
            </a:r>
            <a:r>
              <a:rPr lang="en-US" dirty="0"/>
              <a:t>data on an USB key</a:t>
            </a:r>
          </a:p>
          <a:p>
            <a:pPr lvl="1"/>
            <a:r>
              <a:rPr lang="en-US" dirty="0" smtClean="0"/>
              <a:t>encrypt </a:t>
            </a:r>
            <a:r>
              <a:rPr lang="en-US" dirty="0"/>
              <a:t>a document</a:t>
            </a:r>
          </a:p>
          <a:p>
            <a:pPr lvl="1"/>
            <a:r>
              <a:rPr lang="en-US" dirty="0" smtClean="0"/>
              <a:t>email </a:t>
            </a:r>
            <a:r>
              <a:rPr lang="en-US" dirty="0"/>
              <a:t>a document safely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the Cloud to transfer data and documents</a:t>
            </a:r>
          </a:p>
          <a:p>
            <a:pPr lvl="1"/>
            <a:r>
              <a:rPr lang="en-US" dirty="0" smtClean="0"/>
              <a:t>make </a:t>
            </a:r>
            <a:r>
              <a:rPr lang="en-US" dirty="0" err="1"/>
              <a:t>Dropbox</a:t>
            </a:r>
            <a:r>
              <a:rPr lang="en-US" dirty="0"/>
              <a:t> safe and secure (if possible).</a:t>
            </a:r>
          </a:p>
        </p:txBody>
      </p:sp>
    </p:spTree>
    <p:extLst>
      <p:ext uri="{BB962C8B-B14F-4D97-AF65-F5344CB8AC3E}">
        <p14:creationId xmlns:p14="http://schemas.microsoft.com/office/powerpoint/2010/main" val="2021117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At Rest may be:</a:t>
            </a:r>
          </a:p>
          <a:p>
            <a:pPr lvl="4"/>
            <a:r>
              <a:rPr lang="en-US" sz="3200" dirty="0" smtClean="0"/>
              <a:t>Laptop or computer</a:t>
            </a:r>
          </a:p>
          <a:p>
            <a:pPr lvl="4"/>
            <a:r>
              <a:rPr lang="en-US" sz="3200" dirty="0" smtClean="0"/>
              <a:t>Network Share</a:t>
            </a:r>
          </a:p>
          <a:p>
            <a:pPr lvl="4"/>
            <a:r>
              <a:rPr lang="en-US" sz="3200" dirty="0" smtClean="0"/>
              <a:t>USB or removable storage</a:t>
            </a:r>
          </a:p>
          <a:p>
            <a:pPr lvl="4"/>
            <a:r>
              <a:rPr lang="en-US" sz="3200" dirty="0" smtClean="0"/>
              <a:t>Cloud storage</a:t>
            </a:r>
          </a:p>
          <a:p>
            <a:pPr lvl="4"/>
            <a:endParaRPr lang="en-US" sz="3200" dirty="0" smtClean="0"/>
          </a:p>
          <a:p>
            <a:pPr marL="0" indent="0">
              <a:buNone/>
            </a:pPr>
            <a:r>
              <a:rPr lang="en-CA" dirty="0"/>
              <a:t>R</a:t>
            </a:r>
            <a:r>
              <a:rPr lang="en-CA" dirty="0" smtClean="0"/>
              <a:t>ecommend </a:t>
            </a:r>
            <a:r>
              <a:rPr lang="en-CA" dirty="0" err="1"/>
              <a:t>AESCrypt</a:t>
            </a:r>
            <a:r>
              <a:rPr lang="en-CA" dirty="0"/>
              <a:t> - </a:t>
            </a:r>
            <a:r>
              <a:rPr lang="en-CA" u="sng" dirty="0">
                <a:hlinkClick r:id="rId2"/>
              </a:rPr>
              <a:t>https://www.aescrypt.com/</a:t>
            </a:r>
            <a:r>
              <a:rPr lang="en-CA" dirty="0"/>
              <a:t> </a:t>
            </a:r>
            <a:r>
              <a:rPr lang="en-CA" dirty="0" smtClean="0"/>
              <a:t>and while not </a:t>
            </a:r>
            <a:r>
              <a:rPr lang="en-CA" dirty="0"/>
              <a:t>quite a feature rich as </a:t>
            </a:r>
            <a:r>
              <a:rPr lang="en-CA" dirty="0" err="1"/>
              <a:t>TrueCrypt</a:t>
            </a:r>
            <a:r>
              <a:rPr lang="en-CA" dirty="0"/>
              <a:t> </a:t>
            </a:r>
            <a:r>
              <a:rPr lang="en-CA" dirty="0" smtClean="0"/>
              <a:t>was it is really </a:t>
            </a:r>
            <a:r>
              <a:rPr lang="en-CA" dirty="0"/>
              <a:t>easy to use for single files.</a:t>
            </a:r>
          </a:p>
          <a:p>
            <a:pPr marL="0" indent="0">
              <a:buNone/>
            </a:pPr>
            <a:r>
              <a:rPr lang="en-CA" dirty="0"/>
              <a:t> </a:t>
            </a:r>
          </a:p>
          <a:p>
            <a:pPr marL="0" indent="0">
              <a:buNone/>
            </a:pPr>
            <a:r>
              <a:rPr lang="en-CA" dirty="0" smtClean="0"/>
              <a:t>Recommend </a:t>
            </a:r>
            <a:r>
              <a:rPr lang="en-CA" dirty="0" err="1" smtClean="0"/>
              <a:t>AxCrypt</a:t>
            </a:r>
            <a:r>
              <a:rPr lang="en-CA" dirty="0" smtClean="0"/>
              <a:t> - </a:t>
            </a:r>
            <a:r>
              <a:rPr lang="en-CA" u="sng" dirty="0">
                <a:hlinkClick r:id="rId3"/>
              </a:rPr>
              <a:t>http://www.axantum.com/AxCrypt/</a:t>
            </a:r>
            <a:r>
              <a:rPr lang="en-CA" dirty="0"/>
              <a:t> </a:t>
            </a:r>
            <a:r>
              <a:rPr lang="en-US" dirty="0" smtClean="0"/>
              <a:t> as </a:t>
            </a:r>
            <a:r>
              <a:rPr lang="en-US" dirty="0"/>
              <a:t>it can be used with all of these media types… including cloud storage!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Recommend </a:t>
            </a:r>
            <a:r>
              <a:rPr lang="en-US" dirty="0" err="1" smtClean="0"/>
              <a:t>Dropbox</a:t>
            </a:r>
            <a:r>
              <a:rPr lang="en-US" dirty="0" smtClean="0"/>
              <a:t> as it handles encrypted files more efficiently; copying only the changed content of the encrypted file verses the entire encrypted file.</a:t>
            </a:r>
          </a:p>
          <a:p>
            <a:pPr marL="0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sz="3200" dirty="0" smtClean="0"/>
              <a:t>Benefits – both are </a:t>
            </a:r>
            <a:r>
              <a:rPr lang="en-US" sz="3200" u="sng" dirty="0" smtClean="0"/>
              <a:t>relatively</a:t>
            </a:r>
            <a:r>
              <a:rPr lang="en-US" sz="3200" dirty="0" smtClean="0"/>
              <a:t> easy to use &amp; free</a:t>
            </a:r>
          </a:p>
          <a:p>
            <a:pPr marL="400050" lvl="1" indent="0">
              <a:buNone/>
            </a:pPr>
            <a:r>
              <a:rPr lang="en-US" sz="3200" dirty="0" smtClean="0"/>
              <a:t>Risks - lose the key/password and lose the data</a:t>
            </a:r>
          </a:p>
          <a:p>
            <a:pPr marL="400050" lvl="1" indent="0">
              <a:buNone/>
            </a:pPr>
            <a:r>
              <a:rPr lang="en-US" sz="3200" dirty="0" smtClean="0"/>
              <a:t>Concerns – collaboration is difficult resulting in reduced security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48585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Email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In Transit, communication can be </a:t>
            </a:r>
            <a:r>
              <a:rPr lang="en-US" sz="2000" dirty="0" smtClean="0"/>
              <a:t>secured </a:t>
            </a:r>
            <a:r>
              <a:rPr lang="en-US" sz="2000" dirty="0"/>
              <a:t>by: </a:t>
            </a:r>
          </a:p>
          <a:p>
            <a:pPr lvl="4">
              <a:lnSpc>
                <a:spcPct val="90000"/>
              </a:lnSpc>
            </a:pPr>
            <a:r>
              <a:rPr lang="en-US" dirty="0"/>
              <a:t>transport </a:t>
            </a:r>
            <a:r>
              <a:rPr lang="en-US" dirty="0" smtClean="0"/>
              <a:t>– use SSL to encrypt</a:t>
            </a:r>
            <a:endParaRPr lang="en-US" dirty="0"/>
          </a:p>
          <a:p>
            <a:pPr lvl="4">
              <a:lnSpc>
                <a:spcPct val="90000"/>
              </a:lnSpc>
            </a:pPr>
            <a:r>
              <a:rPr lang="en-US" dirty="0" smtClean="0"/>
              <a:t>application – use encrypted email client</a:t>
            </a:r>
          </a:p>
          <a:p>
            <a:pPr lvl="4">
              <a:lnSpc>
                <a:spcPct val="90000"/>
              </a:lnSpc>
            </a:pPr>
            <a:r>
              <a:rPr lang="en-US" dirty="0"/>
              <a:t>f</a:t>
            </a:r>
            <a:r>
              <a:rPr lang="en-US" dirty="0" smtClean="0"/>
              <a:t>ile encryption – send encrypted file</a:t>
            </a:r>
          </a:p>
          <a:p>
            <a:pPr marL="11430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114300" indent="0">
              <a:lnSpc>
                <a:spcPct val="90000"/>
              </a:lnSpc>
              <a:buNone/>
            </a:pPr>
            <a:r>
              <a:rPr lang="en-US" sz="2000" dirty="0" smtClean="0"/>
              <a:t>Recommend SSL to secure communication transport</a:t>
            </a:r>
          </a:p>
          <a:p>
            <a:pPr marL="11430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 smtClean="0"/>
              <a:t>Benefit </a:t>
            </a:r>
            <a:r>
              <a:rPr lang="en-US" sz="2000" dirty="0"/>
              <a:t>– easy to setup and </a:t>
            </a:r>
            <a:r>
              <a:rPr lang="en-US" sz="2000" dirty="0" smtClean="0"/>
              <a:t>use. Webmail option is secure</a:t>
            </a:r>
            <a:endParaRPr lang="en-US" sz="2000" dirty="0"/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 smtClean="0"/>
              <a:t>Risk – does not secure message from end-to-end or secure device</a:t>
            </a:r>
          </a:p>
          <a:p>
            <a:pPr marL="11430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114300" indent="0">
              <a:lnSpc>
                <a:spcPct val="90000"/>
              </a:lnSpc>
              <a:buNone/>
            </a:pPr>
            <a:r>
              <a:rPr lang="en-US" sz="2000" dirty="0"/>
              <a:t>Do not recommend using encrypted email client</a:t>
            </a:r>
          </a:p>
          <a:p>
            <a:pPr marL="114300" indent="0">
              <a:lnSpc>
                <a:spcPct val="90000"/>
              </a:lnSpc>
              <a:buNone/>
            </a:pPr>
            <a:endParaRPr lang="en-US" sz="2000" dirty="0" smtClean="0"/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 smtClean="0"/>
              <a:t>Benefit – end-to-end encryption of message</a:t>
            </a:r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 smtClean="0"/>
              <a:t>Risk – too complicated for average user and requires web of trust</a:t>
            </a:r>
            <a:endParaRPr lang="en-US" sz="2000" dirty="0"/>
          </a:p>
          <a:p>
            <a:pPr marL="971550" lvl="1" indent="-457200">
              <a:lnSpc>
                <a:spcPct val="90000"/>
              </a:lnSpc>
            </a:pP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2523060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/>
          </a:bodyPr>
          <a:lstStyle/>
          <a:p>
            <a:pPr marL="114300" indent="0">
              <a:lnSpc>
                <a:spcPct val="90000"/>
              </a:lnSpc>
              <a:buNone/>
            </a:pPr>
            <a:r>
              <a:rPr lang="en-US" sz="2000" dirty="0" smtClean="0"/>
              <a:t>Use file encryption to send encrypted message</a:t>
            </a:r>
          </a:p>
          <a:p>
            <a:pPr marL="114300" indent="0">
              <a:lnSpc>
                <a:spcPct val="90000"/>
              </a:lnSpc>
              <a:buNone/>
            </a:pPr>
            <a:endParaRPr lang="en-US" sz="2000" dirty="0"/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/>
              <a:t>Benefit - if sending confidential information via email is absolutely necessary this is a secure </a:t>
            </a:r>
            <a:r>
              <a:rPr lang="en-US" sz="2000" dirty="0" smtClean="0"/>
              <a:t>option</a:t>
            </a:r>
            <a:endParaRPr lang="en-US" sz="2000" dirty="0"/>
          </a:p>
          <a:p>
            <a:pPr marL="514350" lvl="1" indent="0">
              <a:lnSpc>
                <a:spcPct val="90000"/>
              </a:lnSpc>
              <a:buNone/>
            </a:pPr>
            <a:r>
              <a:rPr lang="en-US" sz="2000" dirty="0" smtClean="0"/>
              <a:t>Risk </a:t>
            </a:r>
            <a:r>
              <a:rPr lang="en-US" sz="2000" dirty="0"/>
              <a:t>– </a:t>
            </a:r>
            <a:r>
              <a:rPr lang="en-US" sz="2000" dirty="0" smtClean="0"/>
              <a:t>requires </a:t>
            </a:r>
            <a:r>
              <a:rPr lang="en-US" sz="2000" dirty="0"/>
              <a:t>sharing of password with </a:t>
            </a:r>
            <a:r>
              <a:rPr lang="en-US" sz="2000" dirty="0" smtClean="0"/>
              <a:t>recipient and lose control of access to data</a:t>
            </a:r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b="1" u="sng" dirty="0" smtClean="0"/>
              <a:t>****BEST METHOD –&gt; DE-IDENTIFICATION****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If it is absolutely necessary to send research information through email then de-identify the data first by removing any personally identifying information from the data set.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Encryption (cont.)</a:t>
            </a:r>
          </a:p>
        </p:txBody>
      </p:sp>
    </p:spTree>
    <p:extLst>
      <p:ext uri="{BB962C8B-B14F-4D97-AF65-F5344CB8AC3E}">
        <p14:creationId xmlns:p14="http://schemas.microsoft.com/office/powerpoint/2010/main" val="236906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Demonstration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800" u="sng" dirty="0" smtClean="0"/>
              <a:t>File Encryption</a:t>
            </a:r>
          </a:p>
          <a:p>
            <a:pPr marL="0" indent="0">
              <a:buNone/>
            </a:pPr>
            <a:endParaRPr lang="en-US" sz="2800" u="sng" dirty="0" smtClean="0"/>
          </a:p>
          <a:p>
            <a:pPr marL="400050" lvl="1" indent="0">
              <a:buNone/>
            </a:pPr>
            <a:r>
              <a:rPr lang="en-US" sz="2600" dirty="0" err="1" smtClean="0"/>
              <a:t>AESCrypt</a:t>
            </a:r>
            <a:r>
              <a:rPr lang="en-US" sz="2600" dirty="0" smtClean="0"/>
              <a:t> Documentation - </a:t>
            </a:r>
            <a:r>
              <a:rPr lang="en-US" sz="2600" dirty="0" smtClean="0">
                <a:hlinkClick r:id="rId2"/>
              </a:rPr>
              <a:t>https</a:t>
            </a:r>
            <a:r>
              <a:rPr lang="en-US" sz="2600" dirty="0">
                <a:hlinkClick r:id="rId2"/>
              </a:rPr>
              <a:t>://www.aescrypt.com/documentation</a:t>
            </a:r>
            <a:r>
              <a:rPr lang="en-US" sz="2600" dirty="0" smtClean="0">
                <a:hlinkClick r:id="rId2"/>
              </a:rPr>
              <a:t>/</a:t>
            </a:r>
            <a:r>
              <a:rPr lang="en-US" sz="2600" dirty="0" smtClean="0"/>
              <a:t> </a:t>
            </a:r>
          </a:p>
          <a:p>
            <a:pPr marL="400050" lvl="1" indent="0">
              <a:buNone/>
            </a:pPr>
            <a:endParaRPr lang="en-US" sz="2600" dirty="0"/>
          </a:p>
          <a:p>
            <a:pPr marL="400050" lvl="1" indent="0">
              <a:buNone/>
            </a:pPr>
            <a:r>
              <a:rPr lang="fr-FR" sz="2600" dirty="0" err="1"/>
              <a:t>AxCrypt</a:t>
            </a:r>
            <a:r>
              <a:rPr lang="fr-FR" sz="2600" dirty="0"/>
              <a:t> Tips </a:t>
            </a:r>
            <a:r>
              <a:rPr lang="fr-FR" sz="2600" dirty="0" smtClean="0"/>
              <a:t>- </a:t>
            </a:r>
            <a:r>
              <a:rPr lang="fr-FR" sz="2600" dirty="0" smtClean="0">
                <a:hlinkClick r:id="rId3"/>
              </a:rPr>
              <a:t>http</a:t>
            </a:r>
            <a:r>
              <a:rPr lang="fr-FR" sz="2600" dirty="0">
                <a:hlinkClick r:id="rId3"/>
              </a:rPr>
              <a:t>://</a:t>
            </a:r>
            <a:r>
              <a:rPr lang="fr-FR" sz="2600" dirty="0" smtClean="0">
                <a:hlinkClick r:id="rId3"/>
              </a:rPr>
              <a:t>www.axantum.com/AxCrypt/Tips.html</a:t>
            </a:r>
            <a:endParaRPr lang="fr-FR" sz="2600" dirty="0" smtClean="0"/>
          </a:p>
          <a:p>
            <a:pPr marL="400050" lvl="1" indent="0">
              <a:buNone/>
            </a:pPr>
            <a:endParaRPr lang="fr-FR" sz="2600" dirty="0"/>
          </a:p>
          <a:p>
            <a:pPr marL="400050" lvl="1" indent="0">
              <a:buNone/>
            </a:pPr>
            <a:r>
              <a:rPr lang="fr-FR" sz="2600" dirty="0" err="1"/>
              <a:t>AxCrypt</a:t>
            </a:r>
            <a:r>
              <a:rPr lang="fr-FR" sz="2600" dirty="0"/>
              <a:t> Documentation - </a:t>
            </a:r>
            <a:r>
              <a:rPr lang="fr-FR" sz="2600" dirty="0">
                <a:hlinkClick r:id="rId4"/>
              </a:rPr>
              <a:t>http://</a:t>
            </a:r>
            <a:r>
              <a:rPr lang="fr-FR" sz="2600" dirty="0" smtClean="0">
                <a:hlinkClick r:id="rId4"/>
              </a:rPr>
              <a:t>www.axantum.com/AxCrypt/etc/AxCrypt-Manual.pdf</a:t>
            </a:r>
            <a:r>
              <a:rPr lang="fr-FR" sz="2600" dirty="0" smtClean="0"/>
              <a:t> </a:t>
            </a:r>
            <a:endParaRPr lang="en-US" sz="2600" dirty="0"/>
          </a:p>
          <a:p>
            <a:pPr marL="400050" lvl="1" indent="0">
              <a:buNone/>
            </a:pPr>
            <a:endParaRPr lang="en-US" sz="2600" dirty="0" smtClean="0"/>
          </a:p>
          <a:p>
            <a:pPr marL="400050" lvl="1" indent="0">
              <a:buNone/>
            </a:pPr>
            <a:r>
              <a:rPr lang="en-US" sz="2600" dirty="0" smtClean="0"/>
              <a:t>Office </a:t>
            </a:r>
            <a:r>
              <a:rPr lang="en-US" sz="2600" dirty="0"/>
              <a:t>2010 - </a:t>
            </a:r>
            <a:r>
              <a:rPr lang="en-US" sz="2600" dirty="0">
                <a:hlinkClick r:id="rId5"/>
              </a:rPr>
              <a:t>http://office.microsoft.com/en-ca/help/password-protect-documents-workbooks-and-presentations-HA010148333.aspx</a:t>
            </a:r>
            <a:r>
              <a:rPr lang="en-US" sz="2600" dirty="0"/>
              <a:t> </a:t>
            </a:r>
          </a:p>
          <a:p>
            <a:pPr marL="400050" lvl="1" indent="0">
              <a:buNone/>
            </a:pPr>
            <a:endParaRPr lang="en-US" sz="2600" dirty="0"/>
          </a:p>
          <a:p>
            <a:pPr marL="400050" lvl="1" indent="0">
              <a:buNone/>
            </a:pPr>
            <a:r>
              <a:rPr lang="en-US" sz="2600" dirty="0"/>
              <a:t>Office 2007 - </a:t>
            </a:r>
            <a:r>
              <a:rPr lang="en-US" sz="2600" dirty="0">
                <a:hlinkClick r:id="rId6"/>
              </a:rPr>
              <a:t>http://office.microsoft.com/en-ca/word-help/protect-your-document-workbook-or-presentation-with-passwords-permission-and-other-restrictions-HA010354324.aspx</a:t>
            </a:r>
            <a:r>
              <a:rPr lang="en-US" sz="2600" dirty="0"/>
              <a:t> </a:t>
            </a:r>
          </a:p>
          <a:p>
            <a:pPr marL="400050" lvl="1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058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Demonstration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3800" u="sng" dirty="0"/>
              <a:t>Email </a:t>
            </a:r>
            <a:r>
              <a:rPr lang="en-US" sz="3800" u="sng" dirty="0" smtClean="0"/>
              <a:t>encryption</a:t>
            </a:r>
          </a:p>
          <a:p>
            <a:pPr marL="0" indent="0">
              <a:buNone/>
            </a:pPr>
            <a:endParaRPr lang="en-US" sz="3800" u="sng" dirty="0"/>
          </a:p>
          <a:p>
            <a:pPr marL="400050" lvl="1" indent="0">
              <a:buNone/>
            </a:pPr>
            <a:r>
              <a:rPr lang="en-US" sz="3400" dirty="0" smtClean="0"/>
              <a:t>McMaster </a:t>
            </a:r>
            <a:r>
              <a:rPr lang="en-US" sz="3400" dirty="0" err="1" smtClean="0"/>
              <a:t>Univmail</a:t>
            </a:r>
            <a:r>
              <a:rPr lang="en-US" sz="3400" dirty="0" smtClean="0"/>
              <a:t> – SSL transport settings</a:t>
            </a:r>
          </a:p>
          <a:p>
            <a:pPr marL="400050" lvl="1" indent="0">
              <a:buNone/>
            </a:pP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Incoming Server:</a:t>
            </a:r>
            <a:br>
              <a:rPr lang="en-US" sz="3400" dirty="0"/>
            </a:br>
            <a:r>
              <a:rPr lang="en-US" sz="3400" dirty="0"/>
              <a:t>Server Name: univmail.cis.mcmaster.ca</a:t>
            </a:r>
            <a:br>
              <a:rPr lang="en-US" sz="3400" dirty="0"/>
            </a:br>
            <a:r>
              <a:rPr lang="en-US" sz="3400" dirty="0"/>
              <a:t>Protocol: IMAP</a:t>
            </a:r>
            <a:br>
              <a:rPr lang="en-US" sz="3400" dirty="0"/>
            </a:br>
            <a:r>
              <a:rPr lang="en-US" sz="3400" dirty="0"/>
              <a:t>Encryption Type: SSL</a:t>
            </a:r>
            <a:br>
              <a:rPr lang="en-US" sz="3400" dirty="0"/>
            </a:br>
            <a:r>
              <a:rPr lang="en-US" sz="3400" dirty="0"/>
              <a:t>Port: 993</a:t>
            </a:r>
          </a:p>
          <a:p>
            <a:pPr marL="400050" lvl="1" indent="0">
              <a:buNone/>
            </a:pPr>
            <a:r>
              <a:rPr lang="en-US" sz="3400" dirty="0"/>
              <a:t/>
            </a:r>
            <a:br>
              <a:rPr lang="en-US" sz="3400" dirty="0"/>
            </a:br>
            <a:r>
              <a:rPr lang="en-US" sz="3400" dirty="0"/>
              <a:t>Outgoing Server:</a:t>
            </a:r>
            <a:br>
              <a:rPr lang="en-US" sz="3400" dirty="0"/>
            </a:br>
            <a:r>
              <a:rPr lang="en-US" sz="3400" dirty="0"/>
              <a:t>Server Name: univmail.cis.mcmaster.ca</a:t>
            </a:r>
            <a:br>
              <a:rPr lang="en-US" sz="3400" dirty="0"/>
            </a:br>
            <a:r>
              <a:rPr lang="en-US" sz="3400" dirty="0"/>
              <a:t>Protocol: SMTP</a:t>
            </a:r>
            <a:br>
              <a:rPr lang="en-US" sz="3400" dirty="0"/>
            </a:br>
            <a:r>
              <a:rPr lang="en-US" sz="3400" dirty="0"/>
              <a:t>Encryption Type: SSL</a:t>
            </a:r>
            <a:br>
              <a:rPr lang="en-US" sz="3400" dirty="0"/>
            </a:br>
            <a:r>
              <a:rPr lang="en-US" sz="3400" dirty="0"/>
              <a:t>Port: 465</a:t>
            </a:r>
            <a:br>
              <a:rPr lang="en-US" sz="3400" dirty="0"/>
            </a:br>
            <a:r>
              <a:rPr lang="en-US" sz="3400" dirty="0"/>
              <a:t>Outgoing server requires authentication.</a:t>
            </a:r>
          </a:p>
          <a:p>
            <a:pPr marL="400050" lvl="1" indent="0">
              <a:buNone/>
            </a:pPr>
            <a:endParaRPr lang="en-US" sz="3400" dirty="0">
              <a:hlinkClick r:id="rId3"/>
            </a:endParaRPr>
          </a:p>
          <a:p>
            <a:pPr marL="400050" lvl="1" indent="0">
              <a:buNone/>
            </a:pPr>
            <a:r>
              <a:rPr lang="en-US" sz="3400" dirty="0" smtClean="0">
                <a:hlinkClick r:id="rId3"/>
              </a:rPr>
              <a:t>http://www.mcmaster.ca/uts/support/email/email.html</a:t>
            </a:r>
            <a:endParaRPr lang="en-US" sz="3400" dirty="0"/>
          </a:p>
          <a:p>
            <a:pPr marL="400050" lvl="1" indent="0">
              <a:buNone/>
            </a:pPr>
            <a:r>
              <a:rPr lang="en-US" sz="3400" dirty="0" err="1" smtClean="0"/>
              <a:t>Univmail</a:t>
            </a:r>
            <a:r>
              <a:rPr lang="en-US" sz="3400" dirty="0" smtClean="0"/>
              <a:t> webmail - </a:t>
            </a:r>
            <a:r>
              <a:rPr lang="en-US" sz="3400" dirty="0" smtClean="0">
                <a:hlinkClick r:id="rId4"/>
              </a:rPr>
              <a:t>https</a:t>
            </a:r>
            <a:r>
              <a:rPr lang="en-US" sz="3400" dirty="0">
                <a:hlinkClick r:id="rId4"/>
              </a:rPr>
              <a:t>://univmail.cis.mcmaster.ca</a:t>
            </a:r>
            <a:r>
              <a:rPr lang="en-US" sz="3400" dirty="0" smtClean="0">
                <a:hlinkClick r:id="rId4"/>
              </a:rPr>
              <a:t>/</a:t>
            </a:r>
            <a:r>
              <a:rPr lang="en-US" sz="3400" dirty="0" smtClean="0"/>
              <a:t> </a:t>
            </a:r>
          </a:p>
          <a:p>
            <a:pPr marL="400050" lvl="1" indent="0">
              <a:buNone/>
            </a:pPr>
            <a:endParaRPr lang="en-US" sz="3400" dirty="0" smtClean="0"/>
          </a:p>
          <a:p>
            <a:pPr marL="400050" lvl="1" indent="0">
              <a:buNone/>
            </a:pPr>
            <a:r>
              <a:rPr lang="en-US" sz="3400" dirty="0" smtClean="0"/>
              <a:t>Encrypt file and send via email – use </a:t>
            </a:r>
            <a:r>
              <a:rPr lang="en-US" sz="3400" dirty="0" smtClean="0"/>
              <a:t>encryption software </a:t>
            </a:r>
            <a:r>
              <a:rPr lang="en-US" sz="3400" dirty="0" smtClean="0"/>
              <a:t>or </a:t>
            </a:r>
            <a:r>
              <a:rPr lang="en-US" sz="3400" dirty="0" smtClean="0"/>
              <a:t>file password option in document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val="253946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Demonstration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u="sng" dirty="0" smtClean="0"/>
              <a:t>Cloud Storage</a:t>
            </a:r>
          </a:p>
          <a:p>
            <a:pPr marL="0" indent="0">
              <a:buNone/>
            </a:pPr>
            <a:endParaRPr lang="en-US" sz="1600" u="sng" dirty="0" smtClean="0"/>
          </a:p>
          <a:p>
            <a:pPr marL="400050" lvl="1" indent="0">
              <a:buNone/>
            </a:pPr>
            <a:r>
              <a:rPr lang="en-US" sz="1600" dirty="0" err="1" smtClean="0"/>
              <a:t>Dropbox</a:t>
            </a:r>
            <a:r>
              <a:rPr lang="en-US" sz="1600" dirty="0"/>
              <a:t> basics - </a:t>
            </a:r>
            <a:r>
              <a:rPr lang="en-US" sz="1600" dirty="0">
                <a:hlinkClick r:id="rId2"/>
              </a:rPr>
              <a:t>https://</a:t>
            </a:r>
            <a:r>
              <a:rPr lang="en-US" sz="1600" dirty="0" smtClean="0">
                <a:hlinkClick r:id="rId2"/>
              </a:rPr>
              <a:t>www.dropbox.com/help/category/Basics</a:t>
            </a:r>
            <a:r>
              <a:rPr lang="en-US" sz="1600" dirty="0" smtClean="0"/>
              <a:t> </a:t>
            </a:r>
          </a:p>
          <a:p>
            <a:pPr marL="400050" lvl="1" indent="0">
              <a:buNone/>
            </a:pPr>
            <a:endParaRPr lang="en-US" sz="1600" dirty="0"/>
          </a:p>
          <a:p>
            <a:pPr marL="400050" lvl="1" indent="0">
              <a:buNone/>
            </a:pPr>
            <a:r>
              <a:rPr lang="en-US" sz="1600" dirty="0" smtClean="0"/>
              <a:t>How to install </a:t>
            </a:r>
            <a:r>
              <a:rPr lang="en-US" sz="1600" dirty="0" err="1" smtClean="0"/>
              <a:t>Dropbox</a:t>
            </a:r>
            <a:r>
              <a:rPr lang="en-US" sz="1600" dirty="0"/>
              <a:t> -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www.dropbox.com/help/243/en</a:t>
            </a:r>
            <a:r>
              <a:rPr lang="en-US" sz="1600" dirty="0" smtClean="0"/>
              <a:t>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i="1" dirty="0" smtClean="0"/>
              <a:t>Important Note: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In order to access an encrypted file on Dropbox the </a:t>
            </a:r>
            <a:r>
              <a:rPr lang="en-US" sz="1600" dirty="0" smtClean="0"/>
              <a:t>encryption software </a:t>
            </a:r>
            <a:r>
              <a:rPr lang="en-US" sz="1600" dirty="0" smtClean="0"/>
              <a:t>will need to be on the same system being used to access and to mount the encrypted file.</a:t>
            </a: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Consider </a:t>
            </a:r>
            <a:r>
              <a:rPr lang="en-US" sz="1600" dirty="0" err="1" smtClean="0"/>
              <a:t>FileLocker</a:t>
            </a:r>
            <a:r>
              <a:rPr lang="en-US" sz="1600" dirty="0"/>
              <a:t> - </a:t>
            </a:r>
            <a:r>
              <a:rPr lang="en-US" sz="1600" dirty="0">
                <a:hlinkClick r:id="rId4"/>
              </a:rPr>
              <a:t>http://www.filelocker.com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pPr marL="400050" lvl="1" indent="0">
              <a:buNone/>
            </a:pPr>
            <a:r>
              <a:rPr lang="en-US" sz="1600" dirty="0" smtClean="0"/>
              <a:t>Paid service which offers cloud storage with</a:t>
            </a:r>
          </a:p>
          <a:p>
            <a:pPr lvl="1"/>
            <a:r>
              <a:rPr lang="en-US" sz="1400" dirty="0"/>
              <a:t>Collaboration</a:t>
            </a:r>
          </a:p>
          <a:p>
            <a:pPr lvl="1"/>
            <a:r>
              <a:rPr lang="en-US" sz="1400" dirty="0"/>
              <a:t>Secure file and folder </a:t>
            </a:r>
            <a:r>
              <a:rPr lang="en-US" sz="1400" dirty="0" smtClean="0"/>
              <a:t>syncing (end-to-end encryption)</a:t>
            </a:r>
            <a:endParaRPr lang="en-US" sz="1400" dirty="0"/>
          </a:p>
          <a:p>
            <a:pPr lvl="1"/>
            <a:r>
              <a:rPr lang="en-US" sz="1400" dirty="0"/>
              <a:t>Versioning</a:t>
            </a:r>
          </a:p>
          <a:p>
            <a:pPr lvl="1"/>
            <a:r>
              <a:rPr lang="en-US" sz="1400" dirty="0"/>
              <a:t>Notifications</a:t>
            </a:r>
          </a:p>
          <a:p>
            <a:pPr lvl="1"/>
            <a:r>
              <a:rPr lang="en-US" sz="1400" dirty="0"/>
              <a:t>Mobile accessibility</a:t>
            </a:r>
          </a:p>
        </p:txBody>
      </p:sp>
    </p:spTree>
    <p:extLst>
      <p:ext uri="{BB962C8B-B14F-4D97-AF65-F5344CB8AC3E}">
        <p14:creationId xmlns:p14="http://schemas.microsoft.com/office/powerpoint/2010/main" val="877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5" name="Picture 4" descr="http://www.mcmaster.ca/opr/html/opr/mcmaster_brand/visual_identity/download/full_colou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2482" y="2209800"/>
            <a:ext cx="4958484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21638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382</Words>
  <Application>Microsoft Office PowerPoint</Application>
  <PresentationFormat>On-screen Show (4:3)</PresentationFormat>
  <Paragraphs>91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Data Encryption</vt:lpstr>
      <vt:lpstr>Learning Outcomes</vt:lpstr>
      <vt:lpstr>File Encryption</vt:lpstr>
      <vt:lpstr>Email Encryption</vt:lpstr>
      <vt:lpstr>Email Encryption (cont.)</vt:lpstr>
      <vt:lpstr>Technical Demonstration</vt:lpstr>
      <vt:lpstr>Technical Demonstration (cont.)</vt:lpstr>
      <vt:lpstr>Technical Demonstration (cont.)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Encryption</dc:title>
  <dc:creator>Richard Godsmark</dc:creator>
  <cp:lastModifiedBy>Richard Godsmark</cp:lastModifiedBy>
  <cp:revision>67</cp:revision>
  <dcterms:created xsi:type="dcterms:W3CDTF">2012-11-22T17:42:00Z</dcterms:created>
  <dcterms:modified xsi:type="dcterms:W3CDTF">2015-03-24T13:41:42Z</dcterms:modified>
</cp:coreProperties>
</file>